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4"/>
  </p:notesMasterIdLst>
  <p:sldIdLst>
    <p:sldId id="480" r:id="rId6"/>
    <p:sldId id="464" r:id="rId7"/>
    <p:sldId id="466" r:id="rId8"/>
    <p:sldId id="420" r:id="rId9"/>
    <p:sldId id="426" r:id="rId10"/>
    <p:sldId id="499" r:id="rId11"/>
    <p:sldId id="422" r:id="rId12"/>
    <p:sldId id="497" r:id="rId13"/>
    <p:sldId id="434" r:id="rId14"/>
    <p:sldId id="435" r:id="rId15"/>
    <p:sldId id="438" r:id="rId16"/>
    <p:sldId id="489" r:id="rId17"/>
    <p:sldId id="470" r:id="rId18"/>
    <p:sldId id="492" r:id="rId19"/>
    <p:sldId id="439" r:id="rId20"/>
    <p:sldId id="448" r:id="rId21"/>
    <p:sldId id="496" r:id="rId22"/>
    <p:sldId id="418" r:id="rId23"/>
    <p:sldId id="443" r:id="rId24"/>
    <p:sldId id="289" r:id="rId25"/>
    <p:sldId id="444" r:id="rId26"/>
    <p:sldId id="450" r:id="rId27"/>
    <p:sldId id="451" r:id="rId28"/>
    <p:sldId id="449" r:id="rId29"/>
    <p:sldId id="440" r:id="rId30"/>
    <p:sldId id="487" r:id="rId31"/>
    <p:sldId id="311" r:id="rId32"/>
    <p:sldId id="282" r:id="rId33"/>
    <p:sldId id="455" r:id="rId34"/>
    <p:sldId id="446" r:id="rId35"/>
    <p:sldId id="490" r:id="rId36"/>
    <p:sldId id="458" r:id="rId37"/>
    <p:sldId id="459" r:id="rId38"/>
    <p:sldId id="461" r:id="rId39"/>
    <p:sldId id="305" r:id="rId40"/>
    <p:sldId id="491" r:id="rId41"/>
    <p:sldId id="495" r:id="rId42"/>
    <p:sldId id="494" r:id="rId43"/>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7FDE1E-56D5-B3A3-4B7A-1713777FD3A8}" name="Andrea Giæver Loko" initials="AGL" userId="S::aloko@amnesty.no::0f1e8566-2f05-4759-91f4-5635906507c6" providerId="AD"/>
  <p188:author id="{C5070648-054B-B9EF-19E9-8650C7C3E820}" name="Marie Oen Valset" initials="MV" userId="S::mvalset@amnesty.no::16a5305c-81fb-438b-bc50-3814be8681a0" providerId="AD"/>
  <p188:author id="{29186F51-5D51-9BA0-7A1C-EB88E0DC4966}" name="Carina Sibe Kråkenes" initials="CSK" userId="S::ckrakenes@amnesty.no::2a6a38ef-7188-42cd-bd1a-a3d757bc6c38" providerId="AD"/>
  <p188:author id="{2A17CD51-B83A-7BCD-A6E7-AB7919EF2D75}" name="Henriette Maanum" initials="HM" userId="S::hmaanum@amnesty.no::9527e5d0-12a3-4a45-ba38-2ed60b6e2a7b" providerId="AD"/>
  <p188:author id="{4C3AAEAF-A507-ED30-FF8B-B78C614E9A36}" name="Ida Patel Hellum" initials="IH" userId="S::ihellum@amnesty.no::9845c555-72eb-485b-b1ef-f1b3c2be111b" providerId="AD"/>
  <p188:author id="{D6CF5CD2-A6E5-A66E-23FD-7605928362A3}" name="Elizabeth Bristow" initials="EB" userId="S::ebristow@amnesty.no::7bcaea2a-4066-423d-a3d5-e84d1b8d3251" providerId="AD"/>
  <p188:author id="{BE614FDF-54AD-9FE2-F3CE-818619DF8393}" name="Hildegunn Guddal Svensson" initials="HS" userId="S::hsvensson@amnesty.no::8408e81d-0346-498b-8a14-76231080be1b" providerId="AD"/>
  <p188:author id="{FECD58E1-B973-F495-B5C3-45952D8AC77E}" name="Charlotte Andersen" initials="CA" userId="S::cjohansen@amnesty.no::7225096c-7201-4c00-a378-ba21bc05cb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A8F"/>
    <a:srgbClr val="F4BFAA"/>
    <a:srgbClr val="FA6652"/>
    <a:srgbClr val="C1D0F6"/>
    <a:srgbClr val="C9A381"/>
    <a:srgbClr val="CFAC8D"/>
    <a:srgbClr val="DFC8B3"/>
    <a:srgbClr val="C79F7B"/>
    <a:srgbClr val="FFFF1D"/>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13" autoAdjust="0"/>
  </p:normalViewPr>
  <p:slideViewPr>
    <p:cSldViewPr snapToGrid="0">
      <p:cViewPr varScale="1">
        <p:scale>
          <a:sx n="84" d="100"/>
          <a:sy n="84" d="100"/>
        </p:scale>
        <p:origin x="1596" y="96"/>
      </p:cViewPr>
      <p:guideLst>
        <p:guide orient="horz" pos="195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1"/>
            <a:ext cx="2889938" cy="489374"/>
          </a:xfrm>
          <a:prstGeom prst="rect">
            <a:avLst/>
          </a:prstGeom>
        </p:spPr>
        <p:txBody>
          <a:bodyPr vert="horz" lIns="91508" tIns="45754" rIns="91508" bIns="45754" rtlCol="0"/>
          <a:lstStyle>
            <a:lvl1pPr algn="l">
              <a:defRPr sz="1200"/>
            </a:lvl1pPr>
          </a:lstStyle>
          <a:p>
            <a:endParaRPr lang="nb-NO"/>
          </a:p>
        </p:txBody>
      </p:sp>
      <p:sp>
        <p:nvSpPr>
          <p:cNvPr id="3" name="Plassholder for dato 2"/>
          <p:cNvSpPr>
            <a:spLocks noGrp="1"/>
          </p:cNvSpPr>
          <p:nvPr>
            <p:ph type="dt" idx="1"/>
          </p:nvPr>
        </p:nvSpPr>
        <p:spPr>
          <a:xfrm>
            <a:off x="3777607" y="1"/>
            <a:ext cx="2889938" cy="489374"/>
          </a:xfrm>
          <a:prstGeom prst="rect">
            <a:avLst/>
          </a:prstGeom>
        </p:spPr>
        <p:txBody>
          <a:bodyPr vert="horz" lIns="91508" tIns="45754" rIns="91508" bIns="45754" rtlCol="0"/>
          <a:lstStyle>
            <a:lvl1pPr algn="r">
              <a:defRPr sz="1200"/>
            </a:lvl1pPr>
          </a:lstStyle>
          <a:p>
            <a:fld id="{96A0FC11-B6C0-334F-96FC-E46BBF133EDD}" type="datetimeFigureOut">
              <a:rPr lang="nb-NO" smtClean="0"/>
              <a:t>04.04.2025</a:t>
            </a:fld>
            <a:endParaRPr lang="nb-NO"/>
          </a:p>
        </p:txBody>
      </p:sp>
      <p:sp>
        <p:nvSpPr>
          <p:cNvPr id="4" name="Plassholder for lysbilde 3"/>
          <p:cNvSpPr>
            <a:spLocks noGrp="1" noRot="1" noChangeAspect="1"/>
          </p:cNvSpPr>
          <p:nvPr>
            <p:ph type="sldImg" idx="2"/>
          </p:nvPr>
        </p:nvSpPr>
        <p:spPr>
          <a:xfrm>
            <a:off x="409575" y="1219200"/>
            <a:ext cx="5849938" cy="3290888"/>
          </a:xfrm>
          <a:prstGeom prst="rect">
            <a:avLst/>
          </a:prstGeom>
          <a:noFill/>
          <a:ln w="12700">
            <a:solidFill>
              <a:prstClr val="black"/>
            </a:solidFill>
          </a:ln>
        </p:spPr>
        <p:txBody>
          <a:bodyPr vert="horz" lIns="91508" tIns="45754" rIns="91508" bIns="45754" rtlCol="0" anchor="ctr"/>
          <a:lstStyle/>
          <a:p>
            <a:endParaRPr lang="nb-NO"/>
          </a:p>
        </p:txBody>
      </p:sp>
      <p:sp>
        <p:nvSpPr>
          <p:cNvPr id="5" name="Plassholder for notater 4"/>
          <p:cNvSpPr>
            <a:spLocks noGrp="1"/>
          </p:cNvSpPr>
          <p:nvPr>
            <p:ph type="body" sz="quarter" idx="3"/>
          </p:nvPr>
        </p:nvSpPr>
        <p:spPr>
          <a:xfrm>
            <a:off x="666909" y="4693921"/>
            <a:ext cx="5335270" cy="3840480"/>
          </a:xfrm>
          <a:prstGeom prst="rect">
            <a:avLst/>
          </a:prstGeom>
        </p:spPr>
        <p:txBody>
          <a:bodyPr vert="horz" lIns="91508" tIns="45754" rIns="91508" bIns="4575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64228"/>
            <a:ext cx="2889938" cy="489373"/>
          </a:xfrm>
          <a:prstGeom prst="rect">
            <a:avLst/>
          </a:prstGeom>
        </p:spPr>
        <p:txBody>
          <a:bodyPr vert="horz" lIns="91508" tIns="45754" rIns="91508" bIns="45754"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508" tIns="45754" rIns="91508" bIns="45754" rtlCol="0" anchor="b"/>
          <a:lstStyle>
            <a:lvl1pPr algn="r">
              <a:defRPr sz="1200"/>
            </a:lvl1pPr>
          </a:lstStyle>
          <a:p>
            <a:fld id="{450DA003-5BE0-994A-9B43-36366698BBB5}" type="slidenum">
              <a:rPr lang="nb-NO" smtClean="0"/>
              <a:t>‹#›</a:t>
            </a:fld>
            <a:endParaRPr lang="nb-NO"/>
          </a:p>
        </p:txBody>
      </p:sp>
    </p:spTree>
    <p:extLst>
      <p:ext uri="{BB962C8B-B14F-4D97-AF65-F5344CB8AC3E}">
        <p14:creationId xmlns:p14="http://schemas.microsoft.com/office/powerpoint/2010/main" val="211430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icef.no/sites/default/files/inline-images/daCZWFxQ9vRhloYsE4Z7E1ogIr9cybeHeLpo1sQXNXo2SnFJIq.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ms.bufdir.no/siteassets/rapporter/erfaringer_med_minoritetsstres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lsenteret.no/undervisning/kunnskapsbasen/livssyn/minoriteter/norske-rom/norske-r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ufdir.no/nasak/samisk-kultur-historie-og-befolkni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amnesty.no/sites/default/files/2023-09/2023-09-14_Negative%20holdninger%20og%20stereotypier%20om%20samer%20pa%CC%8A%20Facebook_final.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ms.bufdir.no/siteassets/rapporter/erfaringer_med_minoritetsstres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lsenteret.no/undervisning/kunnskapsbasen/livssyn/minoriteter/norske-rom/norske-ro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ms.bufdir.no/siteassets/rapporter/arsrapport-bufdir-2020.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ntirasistisk.no/hva-er-greia-med-n-orde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reddbarna.no/content/uploads/2021/01/Redd-Barna_RasismeErOveralt_rapport-2024.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ms.bufdir.no/siteassets/rapporter/erfaringer_med_minoritetsstress.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ovdata.no/dokument/NL/lov/1814-05-17-n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samiskeveivisere.no/wp-content/uploads/2019/05/3-2005-fornorskning-av-samene-henry-minde.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ntirasistisk.no/tak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regjeringen.no/no/tema/urfolk-og-minoriteter/nasjonale-minoriteter/midtspalte/europaradets-rammekonvensjon/id8693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nl.no/J%C3%B8denes_historie_i_Norg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ntirasistisk.no/tak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ress.un.org/en/1999/19990316.sgsm6927.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unicef.no/sites/default/files/inline-images/daCZWFxQ9vRhloYsE4Z7E1ogIr9cybeHeLpo1sQXNXo2SnFJIq.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mnesty.no/engasjer-de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n.no/tema/menneskerettigheter/menneskerettigheter#Menneskerettigheteneshistorie-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eEbbqPmqoTk?si=676C-nhJJ0QKkca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fn.no/tema/menneskerettigheter/menneskerettigheter#Menneskerettigheteneshistorie-7"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mnesty.no/menneskerettighetene-forenklet-versj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fn.no/avtaler/menneskerettigheter/barnekonvensjon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u="none" dirty="0">
                <a:solidFill>
                  <a:schemeClr val="tx1"/>
                </a:solidFill>
              </a:rPr>
              <a:t>Hei! </a:t>
            </a:r>
            <a:r>
              <a:rPr lang="nb-NO" b="0" u="none" dirty="0">
                <a:solidFill>
                  <a:schemeClr val="tx1"/>
                </a:solidFill>
              </a:rPr>
              <a:t>Du vil under «notater» i denne </a:t>
            </a:r>
            <a:r>
              <a:rPr lang="nb-NO" b="0" u="none" dirty="0" err="1">
                <a:solidFill>
                  <a:schemeClr val="tx1"/>
                </a:solidFill>
              </a:rPr>
              <a:t>PowerPointen</a:t>
            </a:r>
            <a:r>
              <a:rPr lang="nb-NO" b="0" u="none" dirty="0">
                <a:solidFill>
                  <a:schemeClr val="tx1"/>
                </a:solidFill>
              </a:rPr>
              <a:t> finne utfyllende informasjon og veiledning til å gjennomføre dette undervisningsopplegget.   </a:t>
            </a:r>
          </a:p>
          <a:p>
            <a:pPr defTabSz="915078">
              <a:defRPr/>
            </a:pPr>
            <a:r>
              <a:rPr lang="nb-NO" b="0" u="none" dirty="0">
                <a:solidFill>
                  <a:schemeClr val="tx1"/>
                </a:solidFill>
              </a:rPr>
              <a:t>Som det står beskrevet i lærerveilederen, så anbefaler vi at det brukes minst 2 skoletimer på dette opplegget. Dette er for å gi elevene tid til å sette seg inn i tematikken og for at det skal være tilstrekkelig med tid til dialogaktiviteten. Du vil trolig ikke rekke gjennom alle dialogkortene, så vi anbefaler deg å velge ut de du ønsker å fokusere på. Kortene belyser ulike perspektiver og situasjoner der negative fordommer, rasisme og diskriminering kommer til uttrykk i praksis. Prioriter de du opplever som mest hensiktsmessig for din klasse. </a:t>
            </a:r>
          </a:p>
          <a:p>
            <a:pPr defTabSz="915078">
              <a:defRPr/>
            </a:pPr>
            <a:r>
              <a:rPr lang="nb-NO" b="0" u="none" dirty="0">
                <a:solidFill>
                  <a:schemeClr val="tx1"/>
                </a:solidFill>
              </a:rPr>
              <a:t>   </a:t>
            </a:r>
          </a:p>
          <a:p>
            <a:pPr defTabSz="915078">
              <a:defRPr/>
            </a:pPr>
            <a:r>
              <a:rPr lang="nb-NO" b="1" u="none" dirty="0">
                <a:solidFill>
                  <a:schemeClr val="tx1"/>
                </a:solidFill>
              </a:rPr>
              <a:t>Amnesty International Norge  </a:t>
            </a:r>
          </a:p>
          <a:p>
            <a:pPr marL="171578" indent="-171578">
              <a:buFont typeface="Arial" panose="020B0604020202020204" pitchFamily="34" charset="0"/>
              <a:buChar char="•"/>
              <a:defRPr/>
            </a:pPr>
            <a:r>
              <a:rPr lang="nb-NO" b="0" dirty="0">
                <a:solidFill>
                  <a:schemeClr val="tx1"/>
                </a:solidFill>
              </a:rPr>
              <a:t>Du kan starte med å si at de skal være med på et undervisningsopplegg laget av Amnesty International Norge. </a:t>
            </a:r>
          </a:p>
          <a:p>
            <a:pPr marL="171578" indent="-171578">
              <a:buFont typeface="Arial" panose="020B0604020202020204" pitchFamily="34" charset="0"/>
              <a:buChar char="•"/>
              <a:defRPr/>
            </a:pPr>
            <a:r>
              <a:rPr lang="nb-NO" b="0" dirty="0">
                <a:solidFill>
                  <a:schemeClr val="tx1"/>
                </a:solidFill>
              </a:rPr>
              <a:t>Spør gjerne elevene om de vet noe om Amnesty eller hvilken assosiasjoner de får når de hører dette navnet. </a:t>
            </a:r>
          </a:p>
          <a:p>
            <a:pPr marL="171578" indent="-171578">
              <a:buFont typeface="Arial" panose="020B0604020202020204" pitchFamily="34" charset="0"/>
              <a:buChar char="•"/>
              <a:defRPr/>
            </a:pPr>
            <a:r>
              <a:rPr lang="nb-NO" b="0" dirty="0">
                <a:solidFill>
                  <a:schemeClr val="tx1"/>
                </a:solidFill>
              </a:rPr>
              <a:t>Her kan du supplere med at Amnesty er verdens største menneskerettighetsorganisasjon. Amnesty avdekker og informerer verden om alvorlige menneskerettighetsbrudd. Videre gir de opplæring i menneskerettigheter, slik at vi alle kan bidra til å beskytte menneskerettighetene. </a:t>
            </a:r>
            <a:r>
              <a:rPr lang="nb-NO" b="0" dirty="0">
                <a:solidFill>
                  <a:schemeClr val="tx1"/>
                </a:solidFill>
                <a:highlight>
                  <a:srgbClr val="FF0000"/>
                </a:highlight>
              </a:rPr>
              <a:t> </a:t>
            </a:r>
          </a:p>
          <a:p>
            <a:pPr marL="171578" indent="-171578">
              <a:buFont typeface="Arial" panose="020B0604020202020204" pitchFamily="34" charset="0"/>
              <a:buChar char="•"/>
              <a:defRPr/>
            </a:pPr>
            <a:r>
              <a:rPr lang="nb-NO" b="0" dirty="0">
                <a:solidFill>
                  <a:schemeClr val="tx1"/>
                </a:solidFill>
              </a:rPr>
              <a:t>Organisasjonen startet i 1961 og spredte seg etter hvert til hele verden. Den har </a:t>
            </a:r>
            <a:r>
              <a:rPr lang="nb-NO" dirty="0">
                <a:solidFill>
                  <a:schemeClr val="tx1"/>
                </a:solidFill>
              </a:rPr>
              <a:t>mer enn 10 </a:t>
            </a:r>
            <a:r>
              <a:rPr lang="nb-NO" b="0" dirty="0">
                <a:solidFill>
                  <a:schemeClr val="tx1"/>
                </a:solidFill>
              </a:rPr>
              <a:t>millioner medlemmer og støttespillere over hele verden.</a:t>
            </a:r>
            <a:r>
              <a:rPr lang="nb-NO" dirty="0">
                <a:solidFill>
                  <a:schemeClr val="tx1"/>
                </a:solidFill>
              </a:rPr>
              <a:t> </a:t>
            </a:r>
          </a:p>
          <a:p>
            <a:pPr marL="171578" indent="-171578">
              <a:buFont typeface="Arial" panose="020B0604020202020204" pitchFamily="34" charset="0"/>
              <a:buChar char="•"/>
              <a:defRPr/>
            </a:pPr>
            <a:r>
              <a:rPr lang="nb-NO" dirty="0">
                <a:solidFill>
                  <a:schemeClr val="tx1"/>
                </a:solidFill>
              </a:rPr>
              <a:t>Man kan være 13 eller 100 år, Alle kan bidra. </a:t>
            </a:r>
            <a:r>
              <a:rPr lang="nb-NO" b="0" i="0" dirty="0">
                <a:solidFill>
                  <a:schemeClr val="tx1"/>
                </a:solidFill>
                <a:effectLst/>
                <a:latin typeface="Amnesty Trade Gothic"/>
              </a:rPr>
              <a:t>Sammen står Amnesty og de som bidrar, opp for at menneskerettighetene skal gjelde </a:t>
            </a:r>
            <a:r>
              <a:rPr lang="nb-NO" b="0" i="0" u="none" dirty="0">
                <a:solidFill>
                  <a:schemeClr val="tx1"/>
                </a:solidFill>
                <a:effectLst/>
                <a:latin typeface="Amnesty Trade Gothic"/>
              </a:rPr>
              <a:t>for alle. Uansett. Alltid. </a:t>
            </a:r>
          </a:p>
          <a:p>
            <a:pPr defTabSz="915078">
              <a:defRPr/>
            </a:pPr>
            <a:endParaRPr lang="nb-NO" b="0" i="0" u="none" dirty="0">
              <a:solidFill>
                <a:srgbClr val="212529"/>
              </a:solidFill>
              <a:effectLst/>
              <a:latin typeface="Amnesty Trade Gothic"/>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1</a:t>
            </a:fld>
            <a:endParaRPr lang="nb-NO"/>
          </a:p>
        </p:txBody>
      </p:sp>
    </p:spTree>
    <p:extLst>
      <p:ext uri="{BB962C8B-B14F-4D97-AF65-F5344CB8AC3E}">
        <p14:creationId xmlns:p14="http://schemas.microsoft.com/office/powerpoint/2010/main" val="322572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par/grupper og plenum</a:t>
            </a:r>
          </a:p>
          <a:p>
            <a:pPr marL="171578" indent="-171578" defTabSz="915078">
              <a:buFont typeface="Arial" panose="020B0604020202020204" pitchFamily="34" charset="0"/>
              <a:buChar char="•"/>
              <a:defRPr/>
            </a:pPr>
            <a:endParaRPr lang="nb-NO"/>
          </a:p>
          <a:p>
            <a:pPr marL="171578" indent="-171578" defTabSz="915078">
              <a:buFont typeface="Arial" panose="020B0604020202020204" pitchFamily="34" charset="0"/>
              <a:buChar char="•"/>
              <a:defRPr/>
            </a:pPr>
            <a:r>
              <a:rPr lang="nb-NO"/>
              <a:t>Her er et godt tidspunkt å se etter likhet fra det elevene snakket om på forrige slide. Trolig er det mye av det samme som har blitt sagt, så du trenger ikke bruke lang tid. </a:t>
            </a:r>
          </a:p>
          <a:p>
            <a:pPr marL="171578" indent="-171578" defTabSz="915078">
              <a:buFont typeface="Arial" panose="020B0604020202020204" pitchFamily="34" charset="0"/>
              <a:buChar char="•"/>
              <a:defRPr/>
            </a:pPr>
            <a:r>
              <a:rPr lang="nb-NO">
                <a:latin typeface="Calibri" panose="020F0502020204030204" pitchFamily="34" charset="0"/>
                <a:ea typeface="DengXian" panose="02010600030101010101" pitchFamily="2" charset="-122"/>
                <a:cs typeface="Calibri" panose="020F0502020204030204" pitchFamily="34" charset="0"/>
              </a:rPr>
              <a:t>Her er det fint at du vektlegger viktigheten av lytting og respektfull samtale i gruppene. </a:t>
            </a:r>
          </a:p>
          <a:p>
            <a:pPr marL="171578" indent="-171578" defTabSz="915078">
              <a:buFont typeface="Arial" panose="020B0604020202020204" pitchFamily="34" charset="0"/>
              <a:buChar char="•"/>
              <a:defRPr/>
            </a:pPr>
            <a:r>
              <a:rPr lang="nb-NO">
                <a:latin typeface="Calibri" panose="020F0502020204030204" pitchFamily="34" charset="0"/>
                <a:ea typeface="DengXian" panose="02010600030101010101" pitchFamily="2" charset="-122"/>
                <a:cs typeface="Calibri" panose="020F0502020204030204" pitchFamily="34" charset="0"/>
              </a:rPr>
              <a:t>Temaet er sensitivt og alle skal ha mulighet til å snakke fritt. </a:t>
            </a:r>
          </a:p>
          <a:p>
            <a:pPr marL="171578" indent="-171578" defTabSz="915078">
              <a:buFont typeface="Arial" panose="020B0604020202020204" pitchFamily="34" charset="0"/>
              <a:buChar char="•"/>
              <a:defRPr/>
            </a:pPr>
            <a:r>
              <a:rPr lang="nb-NO">
                <a:latin typeface="Amnesty Trade Gothic"/>
                <a:ea typeface="Yu Mincho"/>
                <a:cs typeface="Arial" panose="020B0604020202020204" pitchFamily="34" charset="0"/>
              </a:rPr>
              <a:t>Påpek at målet ikke handler om å mene det samme - eller at de skal bli enig om ett enkelt svar </a:t>
            </a:r>
            <a:endParaRPr lang="nb-NO"/>
          </a:p>
          <a:p>
            <a:pPr marL="171578" indent="-171578" defTabSz="915078">
              <a:buFont typeface="Arial" panose="020B0604020202020204" pitchFamily="34" charset="0"/>
              <a:buChar char="•"/>
              <a:defRPr/>
            </a:pPr>
            <a:r>
              <a:rPr lang="nb-NO"/>
              <a:t>Det viktigste å få frem er at dette er et sensitivt tema og lytting og respekt i samtalen</a:t>
            </a:r>
          </a:p>
          <a:p>
            <a:pPr marL="171578" indent="-171578" defTabSz="915078">
              <a:buFont typeface="Arial" panose="020B0604020202020204" pitchFamily="34" charset="0"/>
              <a:buChar char="•"/>
              <a:defRPr/>
            </a:pPr>
            <a:r>
              <a:rPr lang="nb-NO">
                <a:latin typeface="Calibri" panose="020F0502020204030204" pitchFamily="34" charset="0"/>
                <a:ea typeface="DengXian" panose="02010600030101010101" pitchFamily="2" charset="-122"/>
                <a:cs typeface="Calibri" panose="020F0502020204030204" pitchFamily="34" charset="0"/>
              </a:rPr>
              <a:t>De kan også øve seg på å stille oppfølgingsspørsmål til hverandre (neste slide) </a:t>
            </a:r>
          </a:p>
          <a:p>
            <a:endParaRPr lang="nb-NO"/>
          </a:p>
          <a:p>
            <a:r>
              <a:rPr lang="nb-NO"/>
              <a:t>Noen kan synes det er ukomfortabelt å snakke om temaet fordi de ikke representerer en minoritet eller kanskje er eneste minoritet i klassen. Betraktninger rundt gjennomføring av </a:t>
            </a:r>
            <a:r>
              <a:rPr lang="nb-NO" err="1"/>
              <a:t>antirasitisk</a:t>
            </a:r>
            <a:r>
              <a:rPr lang="nb-NO"/>
              <a:t> undervisning kan du lese mer om på s. 4-8 og s. 11 i veilederen. </a:t>
            </a:r>
          </a:p>
          <a:p>
            <a:endParaRPr lang="nb-NO">
              <a:latin typeface="Calibri" panose="020F0502020204030204" pitchFamily="34" charset="0"/>
              <a:ea typeface="DengXian" panose="02010600030101010101" pitchFamily="2" charset="-122"/>
              <a:cs typeface="Calibri" panose="020F0502020204030204" pitchFamily="34" charset="0"/>
            </a:endParaRP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10</a:t>
            </a:fld>
            <a:endParaRPr lang="nb-NO"/>
          </a:p>
        </p:txBody>
      </p:sp>
    </p:spTree>
    <p:extLst>
      <p:ext uri="{BB962C8B-B14F-4D97-AF65-F5344CB8AC3E}">
        <p14:creationId xmlns:p14="http://schemas.microsoft.com/office/powerpoint/2010/main" val="382601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plenum</a:t>
            </a:r>
          </a:p>
          <a:p>
            <a:endParaRPr lang="nb-NO"/>
          </a:p>
          <a:p>
            <a:r>
              <a:rPr lang="nb-NO"/>
              <a:t>Gå gjennom forslagene til oppfølgingsspørsmål – eller du som lærer kan formulere dine egne i lys av klasse. Du kan  gjerne si det er opp til elevene selv å skape og definere dialogen i gruppen, men at disse spørsmålene være til hjelp for å følge opp hverandres perspektiver og tanker – og spesielt om de opplever å stå litt «fast». </a:t>
            </a: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11</a:t>
            </a:fld>
            <a:endParaRPr lang="nb-NO"/>
          </a:p>
        </p:txBody>
      </p:sp>
    </p:spTree>
    <p:extLst>
      <p:ext uri="{BB962C8B-B14F-4D97-AF65-F5344CB8AC3E}">
        <p14:creationId xmlns:p14="http://schemas.microsoft.com/office/powerpoint/2010/main" val="98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dirty="0"/>
              <a:t>Arbeidsform: </a:t>
            </a:r>
            <a:r>
              <a:rPr lang="nb-NO" dirty="0"/>
              <a:t>plenum</a:t>
            </a:r>
          </a:p>
          <a:p>
            <a:endParaRPr lang="nb-NO" dirty="0">
              <a:solidFill>
                <a:schemeClr val="tx1"/>
              </a:solidFill>
            </a:endParaRPr>
          </a:p>
          <a:p>
            <a:pPr marL="171578" indent="-171578">
              <a:buFont typeface="Arial" panose="020B0604020202020204" pitchFamily="34" charset="0"/>
              <a:buChar char="•"/>
            </a:pPr>
            <a:r>
              <a:rPr lang="nb-NO" dirty="0">
                <a:solidFill>
                  <a:schemeClr val="tx1"/>
                </a:solidFill>
              </a:rPr>
              <a:t>Nå begynner selve dialogaktiviteten og ved behov oppsummer du kort hva de skal gjøre. </a:t>
            </a:r>
          </a:p>
          <a:p>
            <a:pPr marL="171578" indent="-171578">
              <a:buFont typeface="Arial" panose="020B0604020202020204" pitchFamily="34" charset="0"/>
              <a:buChar char="•"/>
            </a:pPr>
            <a:r>
              <a:rPr lang="nb-NO" dirty="0">
                <a:solidFill>
                  <a:schemeClr val="tx1"/>
                </a:solidFill>
              </a:rPr>
              <a:t>Elevene skal altså samtale rundt ulike caser, faktakunnskap og personlige historier.</a:t>
            </a:r>
            <a:r>
              <a:rPr lang="nb-NO" dirty="0"/>
              <a:t> </a:t>
            </a:r>
            <a:r>
              <a:rPr lang="nb-NO" dirty="0">
                <a:latin typeface="Amnesty Trade Gothic" panose="020B0503040303020004" pitchFamily="34" charset="0"/>
                <a:ea typeface="Yu Mincho" panose="02020400000000000000" pitchFamily="18" charset="-128"/>
                <a:cs typeface="Arial" panose="020B0604020202020204" pitchFamily="34" charset="0"/>
              </a:rPr>
              <a:t>Dialogkortene vil bli presentert med jevne mellomrom av deg som læreren (og moderator), skal være med å belyse situasjoner, meninger og fakta fra flere vinkler. </a:t>
            </a:r>
          </a:p>
          <a:p>
            <a:pPr marL="171578" indent="-171578" defTabSz="915078">
              <a:buFont typeface="Arial" panose="020B0604020202020204" pitchFamily="34" charset="0"/>
              <a:buChar char="•"/>
              <a:defRPr/>
            </a:pPr>
            <a:r>
              <a:rPr lang="nb-NO" dirty="0">
                <a:latin typeface="Amnesty Trade Gothic" panose="020B0503040303020004" pitchFamily="34" charset="0"/>
                <a:ea typeface="Yu Mincho" panose="02020400000000000000" pitchFamily="18" charset="-128"/>
                <a:cs typeface="Arial" panose="020B0604020202020204" pitchFamily="34" charset="0"/>
              </a:rPr>
              <a:t>Oppmuntre elevene til å stille spørsmål, være nysgjerrige og delaktige i samtalen. </a:t>
            </a:r>
            <a:endParaRPr lang="nb-NO" dirty="0">
              <a:latin typeface="Calibri" panose="020F0502020204030204" pitchFamily="34" charset="0"/>
              <a:ea typeface="DengXian" panose="02010600030101010101" pitchFamily="2" charset="-122"/>
              <a:cs typeface="Calibri" panose="020F0502020204030204" pitchFamily="34" charset="0"/>
            </a:endParaRPr>
          </a:p>
          <a:p>
            <a:pPr marL="171578" indent="-171578">
              <a:buFont typeface="Arial" panose="020B0604020202020204" pitchFamily="34" charset="0"/>
              <a:buChar char="•"/>
            </a:pPr>
            <a:r>
              <a:rPr lang="nb-NO" dirty="0">
                <a:solidFill>
                  <a:schemeClr val="tx1"/>
                </a:solidFill>
              </a:rPr>
              <a:t>Om du elevene ikke allerede har satt seg i grupper gjør det nå. Om du har </a:t>
            </a:r>
            <a:r>
              <a:rPr lang="nb-NO" dirty="0" err="1">
                <a:solidFill>
                  <a:schemeClr val="tx1"/>
                </a:solidFill>
              </a:rPr>
              <a:t>printet</a:t>
            </a:r>
            <a:r>
              <a:rPr lang="nb-NO" dirty="0">
                <a:solidFill>
                  <a:schemeClr val="tx1"/>
                </a:solidFill>
              </a:rPr>
              <a:t> ut dialogkortene, så plasserer du disse på de ulike gruppene. </a:t>
            </a:r>
          </a:p>
          <a:p>
            <a:pPr marL="171578" indent="-171578">
              <a:buFont typeface="Arial" panose="020B0604020202020204" pitchFamily="34" charset="0"/>
              <a:buChar char="•"/>
            </a:pPr>
            <a:r>
              <a:rPr lang="nb-NO" dirty="0">
                <a:solidFill>
                  <a:schemeClr val="tx1"/>
                </a:solidFill>
              </a:rPr>
              <a:t>Det er mulig å gjennomføre opplegget i plenum uten at de sitter i grupper, men vi anbefaler å gjøre det i mindre grupper for dialogen og aktivitetens del). Se forslag til </a:t>
            </a:r>
            <a:r>
              <a:rPr lang="nb-NO" dirty="0" err="1">
                <a:solidFill>
                  <a:schemeClr val="tx1"/>
                </a:solidFill>
              </a:rPr>
              <a:t>dialogform</a:t>
            </a:r>
            <a:r>
              <a:rPr lang="nb-NO" dirty="0">
                <a:solidFill>
                  <a:schemeClr val="tx1"/>
                </a:solidFill>
              </a:rPr>
              <a:t> i lærerveiledningen.</a:t>
            </a:r>
          </a:p>
          <a:p>
            <a:pPr marL="171578" indent="-171578">
              <a:buFont typeface="Arial" panose="020B0604020202020204" pitchFamily="34" charset="0"/>
              <a:buChar char="•"/>
            </a:pPr>
            <a:r>
              <a:rPr lang="nb-NO" dirty="0">
                <a:solidFill>
                  <a:schemeClr val="tx1"/>
                </a:solidFill>
              </a:rPr>
              <a:t>Oppfølgingsspørsmål du kan stille elevene finner du under det enkelte dialogkortet eller du kan finne det i veilederen under «Gjennomføring av Human Rights Dialogue».  </a:t>
            </a:r>
          </a:p>
          <a:p>
            <a:pPr marL="171578" indent="-171578">
              <a:buFont typeface="Arial" panose="020B0604020202020204" pitchFamily="34" charset="0"/>
              <a:buChar char="•"/>
            </a:pPr>
            <a:endParaRPr lang="nb-NO" dirty="0">
              <a:latin typeface="Calibri"/>
              <a:ea typeface="DengXian"/>
              <a:cs typeface="Calibri"/>
            </a:endParaRPr>
          </a:p>
          <a:p>
            <a:r>
              <a:rPr lang="nb-NO" dirty="0">
                <a:latin typeface="Calibri"/>
                <a:ea typeface="DengXian"/>
                <a:cs typeface="Calibri"/>
              </a:rPr>
              <a:t>Når alt er forstått så er det bare å</a:t>
            </a:r>
            <a:r>
              <a:rPr lang="nb-NO" dirty="0">
                <a:solidFill>
                  <a:schemeClr val="tx1"/>
                </a:solidFill>
              </a:rPr>
              <a:t> sette i gang. Lykke til </a:t>
            </a:r>
            <a:r>
              <a:rPr lang="nb-NO" dirty="0">
                <a:solidFill>
                  <a:schemeClr val="tx1"/>
                </a:solidFill>
                <a:sym typeface="Wingdings" panose="05000000000000000000" pitchFamily="2" charset="2"/>
              </a:rPr>
              <a:t> </a:t>
            </a:r>
            <a:endParaRPr lang="nb-NO" dirty="0">
              <a:solidFill>
                <a:schemeClr val="tx1"/>
              </a:solidFill>
            </a:endParaRPr>
          </a:p>
          <a:p>
            <a:pPr defTabSz="915078">
              <a:defRPr/>
            </a:pPr>
            <a:endParaRPr lang="nb-NO" b="0" i="0" u="none" dirty="0">
              <a:solidFill>
                <a:srgbClr val="212529"/>
              </a:solidFill>
              <a:effectLst/>
              <a:latin typeface="Amnesty Trade Gothic"/>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12</a:t>
            </a:fld>
            <a:endParaRPr lang="nb-NO"/>
          </a:p>
        </p:txBody>
      </p:sp>
    </p:spTree>
    <p:extLst>
      <p:ext uri="{BB962C8B-B14F-4D97-AF65-F5344CB8AC3E}">
        <p14:creationId xmlns:p14="http://schemas.microsoft.com/office/powerpoint/2010/main" val="2708603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8340">
              <a:defRPr/>
            </a:pPr>
            <a:r>
              <a:rPr lang="nb-NO" b="1"/>
              <a:t>Hensikten med kortet: </a:t>
            </a:r>
            <a:endParaRPr lang="nb-NO"/>
          </a:p>
          <a:p>
            <a:pPr defTabSz="888340">
              <a:defRPr/>
            </a:pPr>
            <a:r>
              <a:rPr lang="nb-NO"/>
              <a:t>Tidligere i timen ble det snakket om menneskerettighetene som vi alle har, og hvordan rasisme er et klart brudd på disse rettighetene. Menneskerettighetene er universelle og skal gjelde oss alle. </a:t>
            </a:r>
            <a:r>
              <a:rPr lang="nb-NO" b="0" i="0" u="none">
                <a:solidFill>
                  <a:srgbClr val="212529"/>
                </a:solidFill>
                <a:effectLst/>
                <a:latin typeface="Amnesty Trade Gothic"/>
              </a:rPr>
              <a:t>Uansett. Alltid. </a:t>
            </a:r>
            <a:r>
              <a:rPr lang="nb-NO"/>
              <a:t>I situasjoner der det er rasisme- så er det et brudd på menneskerettighetene. Du legger frem påstanden «Er en verden uten rasisme mulig?» og ber elevene reflektere rundt påstanden. </a:t>
            </a:r>
          </a:p>
          <a:p>
            <a:pPr defTabSz="888340">
              <a:defRPr/>
            </a:pPr>
            <a:endParaRPr lang="nb-NO"/>
          </a:p>
          <a:p>
            <a:pPr defTabSz="888340">
              <a:defRPr/>
            </a:pPr>
            <a:r>
              <a:rPr lang="nb-NO"/>
              <a:t>Påstander som er kontroversielle skaper refleksjon. Her vil det være ulike syn og meninger på om dette er mulig – eller ikke. I løpet av dialogøvelsen kan elevene endre eller forsterke sin oppfatning. Dette kortet kommer i begynnelsen og slutten av dialogøvelsen </a:t>
            </a:r>
            <a:r>
              <a:rPr lang="nb-NO" b="1"/>
              <a:t>(det er kun dette dialogkortet som blir presentert to ganger). </a:t>
            </a:r>
            <a:r>
              <a:rPr lang="nb-NO"/>
              <a:t>Når påstanden kommer igjen mot slutten av dialogøvelsen, åpnes det opp for at elevene har vært i en prosess og kan ha endret sin oppfatning til påstanden. Elevene kan også oppfordres til å ha denne påstanden i bakhodet underveis i dialogøvelsen. </a:t>
            </a:r>
          </a:p>
          <a:p>
            <a:pPr defTabSz="888340">
              <a:defRPr/>
            </a:pPr>
            <a:endParaRPr lang="nb-NO"/>
          </a:p>
          <a:p>
            <a:r>
              <a:rPr lang="nb-NO" b="1"/>
              <a:t>Forslag til oppfølgingsspørsmål:  </a:t>
            </a:r>
          </a:p>
          <a:p>
            <a:pPr marL="166564" indent="-166564">
              <a:buFont typeface="Arial" panose="020B0604020202020204" pitchFamily="34" charset="0"/>
              <a:buChar char="•"/>
            </a:pPr>
            <a:r>
              <a:rPr lang="nb-NO"/>
              <a:t>Er denne påstanden sann/usann? </a:t>
            </a:r>
          </a:p>
          <a:p>
            <a:pPr marL="166564" indent="-166564">
              <a:buFont typeface="Arial" panose="020B0604020202020204" pitchFamily="34" charset="0"/>
              <a:buChar char="•"/>
            </a:pPr>
            <a:r>
              <a:rPr lang="nb-NO"/>
              <a:t>Hvorfor mener du det er mulig/umulig? </a:t>
            </a:r>
          </a:p>
          <a:p>
            <a:pPr marL="166564" indent="-166564">
              <a:buFont typeface="Arial" panose="020B0604020202020204" pitchFamily="34" charset="0"/>
              <a:buChar char="•"/>
            </a:pPr>
            <a:r>
              <a:rPr lang="nb-NO"/>
              <a:t>Hvorfor kan andre mene det er umulig/mulig? </a:t>
            </a:r>
          </a:p>
          <a:p>
            <a:pPr defTabSz="888340">
              <a:defRPr/>
            </a:pPr>
            <a:endParaRPr lang="nb-NO"/>
          </a:p>
          <a:p>
            <a:endParaRPr lang="nb-NO" b="1"/>
          </a:p>
        </p:txBody>
      </p:sp>
      <p:sp>
        <p:nvSpPr>
          <p:cNvPr id="4" name="Plassholder for lysbildenummer 3"/>
          <p:cNvSpPr>
            <a:spLocks noGrp="1"/>
          </p:cNvSpPr>
          <p:nvPr>
            <p:ph type="sldNum" sz="quarter" idx="5"/>
          </p:nvPr>
        </p:nvSpPr>
        <p:spPr/>
        <p:txBody>
          <a:bodyPr/>
          <a:lstStyle/>
          <a:p>
            <a:fld id="{450DA003-5BE0-994A-9B43-36366698BBB5}" type="slidenum">
              <a:rPr lang="nb-NO" smtClean="0"/>
              <a:t>13</a:t>
            </a:fld>
            <a:endParaRPr lang="nb-NO"/>
          </a:p>
        </p:txBody>
      </p:sp>
    </p:spTree>
    <p:extLst>
      <p:ext uri="{BB962C8B-B14F-4D97-AF65-F5344CB8AC3E}">
        <p14:creationId xmlns:p14="http://schemas.microsoft.com/office/powerpoint/2010/main" val="228537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Hensikten med kortet: </a:t>
            </a:r>
          </a:p>
          <a:p>
            <a:r>
              <a:rPr lang="nb-NO" b="0" i="0">
                <a:solidFill>
                  <a:srgbClr val="000000"/>
                </a:solidFill>
                <a:effectLst/>
              </a:rPr>
              <a:t>Elevene introduseres her til en spørreundersøkelse som forteller hvordan barn og unge i Norge svarer på spørsmålet om de har blitt utsatt for </a:t>
            </a:r>
            <a:r>
              <a:rPr lang="nb-NO" b="1" i="0">
                <a:solidFill>
                  <a:srgbClr val="000000"/>
                </a:solidFill>
                <a:effectLst/>
              </a:rPr>
              <a:t>rasisme </a:t>
            </a:r>
            <a:r>
              <a:rPr lang="nb-NO" b="0" i="0">
                <a:solidFill>
                  <a:srgbClr val="000000"/>
                </a:solidFill>
                <a:effectLst/>
              </a:rPr>
              <a:t>og </a:t>
            </a:r>
            <a:r>
              <a:rPr lang="nb-NO" b="1" i="0">
                <a:solidFill>
                  <a:srgbClr val="000000"/>
                </a:solidFill>
                <a:effectLst/>
              </a:rPr>
              <a:t>diskriminering. </a:t>
            </a:r>
            <a:r>
              <a:rPr lang="nb-NO" b="0" i="0">
                <a:solidFill>
                  <a:srgbClr val="000000"/>
                </a:solidFill>
                <a:effectLst/>
              </a:rPr>
              <a:t>Svarene fra undersøkelsen viser at mange barn og unge opplever rasisme og diskriminering i Norge, særlig på skolen. Hensikten med dette dialogkortet er at elevene begynner å se rasisme og diskriminering som et aktuelt fenomen i Norge, og noe som preger mange barn og unges liv. </a:t>
            </a:r>
          </a:p>
          <a:p>
            <a:endParaRPr lang="nb-NO" b="1" i="0">
              <a:solidFill>
                <a:srgbClr val="000000"/>
              </a:solidFill>
              <a:effectLst/>
            </a:endParaRPr>
          </a:p>
          <a:p>
            <a:r>
              <a:rPr lang="nb-NO" b="1" i="0">
                <a:solidFill>
                  <a:srgbClr val="000000"/>
                </a:solidFill>
                <a:effectLst/>
              </a:rPr>
              <a:t>Forslag til oppfølgingsspørsmål: </a:t>
            </a:r>
          </a:p>
          <a:p>
            <a:pPr marL="171578" indent="-171578" defTabSz="915078">
              <a:buFont typeface="Arial" panose="020B0604020202020204" pitchFamily="34" charset="0"/>
              <a:buChar char="•"/>
              <a:defRPr/>
            </a:pPr>
            <a:r>
              <a:rPr lang="nb-NO"/>
              <a:t>Blir du overrasket over at 57% svarer at de opplevde dette på skolen? </a:t>
            </a:r>
          </a:p>
          <a:p>
            <a:pPr defTabSz="915078">
              <a:defRPr/>
            </a:pPr>
            <a:endParaRPr lang="nb-NO"/>
          </a:p>
          <a:p>
            <a:pPr defTabSz="915078">
              <a:defRPr/>
            </a:pPr>
            <a:r>
              <a:rPr lang="nb-NO"/>
              <a:t>Tallene er hentet fra en spørreundersøkelse gjort i forbindelse med UNICEF’S U-rapport (2022). U-Report Rasisme henter meninger og innspill fra ungdom i aldersgruppen 13-19 år. Ungdommen har selv tatt kontakt for å si sin mening. Meningene og innspillene som løftes i denne rapporten kan ikke generaliseres, men viser tendenser og et mangfoldig og rikt engasjement blant ungdom landet rundt. Mer utfyllende statistikk og informasjon kan finnes på: </a:t>
            </a:r>
            <a:r>
              <a:rPr lang="nb-NO">
                <a:hlinkClick r:id="rId3"/>
              </a:rPr>
              <a:t>https://www.unicef.no/sites/default/files/inline-images/daCZWFxQ9vRhloYsE4Z7E1ogIr9cybeHeLpo1sQXNXo2SnFJIq.pdf</a:t>
            </a:r>
            <a:endParaRPr lang="nb-NO">
              <a:solidFill>
                <a:schemeClr val="tx1"/>
              </a:solidFill>
            </a:endParaRPr>
          </a:p>
          <a:p>
            <a:pPr defTabSz="915078">
              <a:defRPr/>
            </a:pPr>
            <a:endParaRPr lang="nb-NO"/>
          </a:p>
          <a:p>
            <a:pPr defTabSz="915078">
              <a:defRPr/>
            </a:pPr>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14</a:t>
            </a:fld>
            <a:endParaRPr lang="nb-NO"/>
          </a:p>
        </p:txBody>
      </p:sp>
    </p:spTree>
    <p:extLst>
      <p:ext uri="{BB962C8B-B14F-4D97-AF65-F5344CB8AC3E}">
        <p14:creationId xmlns:p14="http://schemas.microsoft.com/office/powerpoint/2010/main" val="2759593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1923">
              <a:defRPr/>
            </a:pPr>
            <a:r>
              <a:rPr lang="nb-NO" b="1"/>
              <a:t>Hensikten med kortet: </a:t>
            </a:r>
          </a:p>
          <a:p>
            <a:pPr defTabSz="941923">
              <a:defRPr/>
            </a:pPr>
            <a:r>
              <a:rPr lang="nb-NO"/>
              <a:t>Her er hensikten å skape refleksjon rundt begrepet </a:t>
            </a:r>
            <a:r>
              <a:rPr lang="nb-NO" b="1" i="0"/>
              <a:t>minoritetsstress</a:t>
            </a:r>
            <a:r>
              <a:rPr lang="nb-NO" b="1" i="1"/>
              <a:t>. </a:t>
            </a:r>
            <a:r>
              <a:rPr lang="nb-NO"/>
              <a:t>Minoritetsstress kan beskrives som en belastning vi kan kjenner på hvis vi har en eller flere minoritetsmarkører i en gitt kontekst. Eksempler på minoritetsmarkører i Norge kan være hudfarge og klesdrakt. Minoritetsstress kan være at vi opplever negative reaksjoner, en redsel for at negative reaksjoner kan oppstå eller skam og vonde følelser knyttet til hvordan vi ser på sin egen identitet. </a:t>
            </a:r>
          </a:p>
          <a:p>
            <a:pPr defTabSz="941923">
              <a:defRPr/>
            </a:pPr>
            <a:endParaRPr lang="nb-NO"/>
          </a:p>
          <a:p>
            <a:pPr defTabSz="941923">
              <a:defRPr/>
            </a:pPr>
            <a:r>
              <a:rPr lang="nb-NO" b="1"/>
              <a:t>Forslag til oppfølgingsspørsmål: </a:t>
            </a:r>
          </a:p>
          <a:p>
            <a:pPr marL="176611" indent="-176611" defTabSz="941923">
              <a:buFont typeface="Arial" panose="020B0604020202020204" pitchFamily="34" charset="0"/>
              <a:buChar char="•"/>
              <a:defRPr/>
            </a:pPr>
            <a:r>
              <a:rPr lang="nb-NO"/>
              <a:t>Hvordan tror du Fatima og moren opplevde situasjonen? </a:t>
            </a:r>
          </a:p>
          <a:p>
            <a:pPr marL="176611" indent="-176611" defTabSz="941923">
              <a:buFont typeface="Arial" panose="020B0604020202020204" pitchFamily="34" charset="0"/>
              <a:buChar char="•"/>
              <a:defRPr/>
            </a:pPr>
            <a:r>
              <a:rPr lang="nb-NO"/>
              <a:t>Kan situasjonen tolkes på en annen måte? </a:t>
            </a:r>
          </a:p>
          <a:p>
            <a:pPr marL="0" indent="0" defTabSz="941923">
              <a:buFont typeface="Arial" panose="020B0604020202020204" pitchFamily="34" charset="0"/>
              <a:buNone/>
              <a:defRPr/>
            </a:pPr>
            <a:endParaRPr lang="nb-NO"/>
          </a:p>
          <a:p>
            <a:pPr marL="0" indent="0" defTabSz="941923">
              <a:buFont typeface="Arial" panose="020B0604020202020204" pitchFamily="34" charset="0"/>
              <a:buNone/>
              <a:defRPr/>
            </a:pPr>
            <a:r>
              <a:rPr lang="nb-NO"/>
              <a:t>Her kan det være flere tolkninger. En tolkning kan være at vekteren mistenkeliggjorde Fatima og moren, mens en annen tolkning kan være at vekteren fulgte med på alle kundene og ikke dem spesielt. Det er viktig å anerkjenne opplevelsen av stereotypisering og være bevisst på minoritetsstresset det kan medføre. Ønsker du å lese mer om minoritetsstress, se her: </a:t>
            </a:r>
            <a:r>
              <a:rPr lang="nb-NO" sz="1200" u="sng">
                <a:solidFill>
                  <a:srgbClr val="467886"/>
                </a:solidFill>
                <a:effectLst/>
                <a:ea typeface="Aptos" panose="020B0004020202020204" pitchFamily="34" charset="0"/>
                <a:cs typeface="Times New Roman" panose="02020603050405020304" pitchFamily="18" charset="0"/>
                <a:hlinkClick r:id="rId3"/>
              </a:rPr>
              <a:t>https://cms.bufdir.no/siteassets/rapporter/erfaringer_med_minoritetsstress.pdf</a:t>
            </a:r>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15</a:t>
            </a:fld>
            <a:endParaRPr lang="nb-NO"/>
          </a:p>
        </p:txBody>
      </p:sp>
    </p:spTree>
    <p:extLst>
      <p:ext uri="{BB962C8B-B14F-4D97-AF65-F5344CB8AC3E}">
        <p14:creationId xmlns:p14="http://schemas.microsoft.com/office/powerpoint/2010/main" val="246698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Hensikten med kortet: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rPr>
              <a:t>Her er hensikten</a:t>
            </a:r>
            <a:r>
              <a:rPr lang="nb-NO" b="0" dirty="0"/>
              <a:t> er å skape refleksjon rundt </a:t>
            </a:r>
            <a:r>
              <a:rPr lang="nb-NO" b="1" dirty="0"/>
              <a:t>stereotypier </a:t>
            </a:r>
            <a:r>
              <a:rPr lang="nb-NO" b="0" dirty="0"/>
              <a:t>og </a:t>
            </a:r>
            <a:r>
              <a:rPr lang="nb-NO" b="1" dirty="0"/>
              <a:t>fordommer</a:t>
            </a:r>
            <a:r>
              <a:rPr lang="nb-NO" b="1" i="0" dirty="0">
                <a:solidFill>
                  <a:schemeClr val="tx1"/>
                </a:solidFill>
                <a:effectLst/>
              </a:rPr>
              <a:t> </a:t>
            </a:r>
            <a:r>
              <a:rPr lang="nb-NO" b="0" i="0" dirty="0">
                <a:solidFill>
                  <a:schemeClr val="tx1"/>
                </a:solidFill>
                <a:effectLst/>
              </a:rPr>
              <a:t>og hvordan man med utgangspunkt i en generalisert forestilling (hvordan man tror folk er) plasserer mennesker i grupper, særlig de menneskene man ikke kjenner.  </a:t>
            </a:r>
          </a:p>
          <a:p>
            <a:endParaRPr lang="nb-NO" b="1" i="0" dirty="0">
              <a:solidFill>
                <a:srgbClr val="000000"/>
              </a:solidFill>
              <a:effectLst/>
            </a:endParaRPr>
          </a:p>
          <a:p>
            <a:r>
              <a:rPr lang="nb-NO" b="1" i="0" dirty="0">
                <a:solidFill>
                  <a:srgbClr val="000000"/>
                </a:solidFill>
                <a:effectLst/>
              </a:rPr>
              <a:t>Forslag til oppfølgingsspørsmål: </a:t>
            </a:r>
            <a:endParaRPr lang="nb-NO" b="1" i="0" dirty="0">
              <a:solidFill>
                <a:srgbClr val="000000"/>
              </a:solidFill>
              <a:effectLst/>
              <a:ea typeface="Calibri"/>
              <a:cs typeface="Calibri"/>
            </a:endParaRPr>
          </a:p>
          <a:p>
            <a:pPr marL="171450" indent="-171450">
              <a:buFont typeface="Arial" panose="020B0604020202020204" pitchFamily="34" charset="0"/>
              <a:buChar char="•"/>
            </a:pPr>
            <a:r>
              <a:rPr lang="nb-NO" b="0" i="0" dirty="0">
                <a:solidFill>
                  <a:srgbClr val="000000"/>
                </a:solidFill>
                <a:effectLst/>
              </a:rPr>
              <a:t>Hva tenker du at de mener når de sier at Jakob er annerledes?</a:t>
            </a:r>
            <a:endParaRPr lang="nb-NO" b="0" i="0" dirty="0">
              <a:solidFill>
                <a:schemeClr val="tx1"/>
              </a:solidFill>
              <a:effectLst/>
            </a:endParaRPr>
          </a:p>
          <a:p>
            <a:pPr marL="171450" indent="-171450">
              <a:buFont typeface="Arial" panose="020B0604020202020204" pitchFamily="34" charset="0"/>
              <a:buChar char="•"/>
            </a:pPr>
            <a:r>
              <a:rPr lang="nb-NO" b="0" i="0" dirty="0">
                <a:solidFill>
                  <a:srgbClr val="000000"/>
                </a:solidFill>
                <a:effectLst/>
              </a:rPr>
              <a:t>Hvilke stereotypier og fordommer kan eventuelt ligge til grunn for vennenes meninger? </a:t>
            </a:r>
            <a:endParaRPr lang="nb-NO" b="0" i="0" dirty="0">
              <a:solidFill>
                <a:schemeClr val="tx1"/>
              </a:solidFill>
              <a:effectLst/>
            </a:endParaRPr>
          </a:p>
          <a:p>
            <a:pPr marL="171450" indent="-171450">
              <a:buFont typeface="Arial" panose="020B0604020202020204" pitchFamily="34" charset="0"/>
              <a:buChar char="•"/>
            </a:pPr>
            <a:r>
              <a:rPr lang="nb-NO" b="0" i="0" dirty="0">
                <a:solidFill>
                  <a:srgbClr val="000000"/>
                </a:solidFill>
                <a:effectLst/>
              </a:rPr>
              <a:t>Hvordan kan dette oppleves for Jakob?</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rgbClr val="000000"/>
                </a:solidFill>
              </a:rPr>
              <a:t>I Norge</a:t>
            </a:r>
            <a:r>
              <a:rPr lang="nb-NO" b="0" i="0" dirty="0">
                <a:solidFill>
                  <a:srgbClr val="000000"/>
                </a:solidFill>
                <a:effectLst/>
              </a:rPr>
              <a:t> og i offentlige dokumenter brukes begrepet «rom» som offentlig betegnelse for folkegruppen som tidligere ble referert til som «sigøynere». </a:t>
            </a:r>
            <a:r>
              <a:rPr lang="nb-NO" sz="1800" b="0" i="0" dirty="0">
                <a:solidFill>
                  <a:srgbClr val="000000"/>
                </a:solidFill>
                <a:effectLst/>
              </a:rPr>
              <a:t>Mange med rom-bakgrunn opplever hat-prat, fordommer og er særlig utsatt for diskriminering i yrkeslivet og på boligmarkedet.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Segoe UI" panose="020B0502040204020203" pitchFamily="34" charset="0"/>
              </a:rPr>
              <a:t>De norske rom har status som nasjonal minoritet. Denne statusen ble gitt på bakgrunn av gruppens historiske tilknytning til landet. Anerkjennelsen kom delvis som oppreisning for tidligere tiders assimileringspress, overgrep og diskriminering. Denne posisjonen har avklart deres politiske og juridiske grunnlag som minoritetsgruppe. Rom som kommer fra andre geografiske områder, f.eks. som flyktninger fra Baltikum, lever som separate familier integrert i det norske samfunnet, og definerer seg ikke inn i den nasjonale minoritetsgruppen. De norske rom utgjør dermed bare en del av den rombefolkningen som i dag befinner seg i landet (Kilde: </a:t>
            </a:r>
            <a:r>
              <a:rPr lang="nb-NO" dirty="0">
                <a:hlinkClick r:id="rId3"/>
              </a:rPr>
              <a:t>https://www.hlsenteret.no/undervisning/kunnskapsbasen/livssyn/minoriteter/norske-rom/norske-rom-</a:t>
            </a:r>
            <a:r>
              <a:rPr lang="nb-NO" dirty="0"/>
              <a:t>). </a:t>
            </a:r>
          </a:p>
          <a:p>
            <a:endParaRPr lang="nb-NO" dirty="0"/>
          </a:p>
        </p:txBody>
      </p:sp>
      <p:sp>
        <p:nvSpPr>
          <p:cNvPr id="4" name="Plassholder for lysbildenummer 3"/>
          <p:cNvSpPr>
            <a:spLocks noGrp="1"/>
          </p:cNvSpPr>
          <p:nvPr>
            <p:ph type="sldNum" sz="quarter" idx="5"/>
          </p:nvPr>
        </p:nvSpPr>
        <p:spPr/>
        <p:txBody>
          <a:bodyPr/>
          <a:lstStyle/>
          <a:p>
            <a:fld id="{450DA003-5BE0-994A-9B43-36366698BBB5}" type="slidenum">
              <a:rPr lang="nb-NO" smtClean="0"/>
              <a:t>16</a:t>
            </a:fld>
            <a:endParaRPr lang="nb-NO"/>
          </a:p>
        </p:txBody>
      </p:sp>
    </p:spTree>
    <p:extLst>
      <p:ext uri="{BB962C8B-B14F-4D97-AF65-F5344CB8AC3E}">
        <p14:creationId xmlns:p14="http://schemas.microsoft.com/office/powerpoint/2010/main" val="291429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Hensikten med kortet: </a:t>
            </a:r>
            <a:endParaRPr lang="nb-NO"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rPr>
              <a:t>Dette kortet er med å belyse hvordan samer i dag møter på mange </a:t>
            </a:r>
            <a:r>
              <a:rPr lang="nb-NO" b="1" dirty="0">
                <a:solidFill>
                  <a:schemeClr val="tx1"/>
                </a:solidFill>
              </a:rPr>
              <a:t>fordommer</a:t>
            </a:r>
            <a:r>
              <a:rPr lang="nb-NO" b="0" dirty="0">
                <a:solidFill>
                  <a:schemeClr val="tx1"/>
                </a:solidFill>
              </a:rPr>
              <a:t> og </a:t>
            </a:r>
            <a:r>
              <a:rPr lang="nb-NO" b="1" dirty="0">
                <a:solidFill>
                  <a:schemeClr val="tx1"/>
                </a:solidFill>
              </a:rPr>
              <a:t>stereotypier</a:t>
            </a:r>
            <a:r>
              <a:rPr lang="nb-NO" dirty="0">
                <a:solidFill>
                  <a:schemeClr val="tx1"/>
                </a:solidFill>
              </a:rPr>
              <a:t>, og der mange av de negative holdningene har sammenheng med deres særrettigheter som urfolk. Det finnes mange, og til dels motstridene, stereotypier om samene i kommentarfeltene. På den ene siden skrives det blant annet at samer hindrer fremskritt og moderne utvikling og det vises til konflikter som omhandler reinbeiteområder. På den andre siden er det stereotypiene og fordommene som går på at samene er blitt «for norske», fordi de bor i byer og lever moderne liv, og derfor ikke lenger kan være urfolk.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rPr>
              <a:t>Her er det også viktig å sikre at elevene har til dels forkunnskap om samene. </a:t>
            </a:r>
            <a:r>
              <a:rPr lang="nb-NO" b="0" i="0" dirty="0">
                <a:solidFill>
                  <a:srgbClr val="1A1A1A"/>
                </a:solidFill>
                <a:effectLst/>
                <a:latin typeface="__fontArsMaquetteWebOne_b3fab3"/>
              </a:rPr>
              <a:t>Det samiske samfunnet er mangfoldig og variert, med store språklige, kulturelle og næringsmessige forskjeller. Norske myndigheter gjennomførte en fornorskningspolitikk ovenfor samene fra som hadde som hensikt å assimilere dem inn i det norske samfunnet, og samene har gjennom tidene opplevd mye rasisme og diskriminering (Kilde:</a:t>
            </a:r>
            <a:r>
              <a:rPr lang="nb-NO" dirty="0"/>
              <a:t> </a:t>
            </a:r>
            <a:r>
              <a:rPr lang="nb-NO" dirty="0">
                <a:hlinkClick r:id="rId3"/>
              </a:rPr>
              <a:t>https://www.bufdir.no/nasak/samisk-kultur-historie-og-befolkning</a:t>
            </a:r>
            <a:r>
              <a:rPr lang="nb-NO"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chemeClr val="tx1"/>
                </a:solidFill>
              </a:rPr>
              <a:t>Forslag til oppfølgingsspørsmål: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t>På hvilke måter kan vi utfordre stereotypier og misoppfatninger om samer i offentligheten? </a:t>
            </a:r>
            <a:endParaRPr lang="nb-NO" sz="12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Hvordan tror du disse negative holdningene påvirker samers opplevelse av tilhørighet og trygghet i samfunnet?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t>Hvorfor tror du så mange ytrer seg negativt på nett?</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rPr>
              <a:t>Utsagnet er hentet fra følgende rapport: </a:t>
            </a:r>
            <a:r>
              <a:rPr lang="nb-NO" sz="1200" dirty="0">
                <a:hlinkClick r:id="rId4"/>
              </a:rPr>
              <a:t>https://amnesty.no/sites/default/files/2023-09/2023-09-14_Negative%20holdninger%20og%20stereotypier%20om%20samer%20pa%CC%8A%20Facebook_final.pdf</a:t>
            </a:r>
            <a:r>
              <a:rPr lang="nb-NO" sz="1200" dirty="0">
                <a:solidFill>
                  <a:schemeClr val="tx1"/>
                </a:solidFill>
              </a:rPr>
              <a:t> og viser til data</a:t>
            </a:r>
            <a:r>
              <a:rPr lang="nb-NO" dirty="0">
                <a:solidFill>
                  <a:schemeClr val="tx1"/>
                </a:solidFill>
              </a:rPr>
              <a:t>innsamling gjort mellom 2019-2023.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solidFill>
                <a:schemeClr val="tx1"/>
              </a:solidFill>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17</a:t>
            </a:fld>
            <a:endParaRPr lang="nb-NO"/>
          </a:p>
        </p:txBody>
      </p:sp>
    </p:spTree>
    <p:extLst>
      <p:ext uri="{BB962C8B-B14F-4D97-AF65-F5344CB8AC3E}">
        <p14:creationId xmlns:p14="http://schemas.microsoft.com/office/powerpoint/2010/main" val="230488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 </a:t>
            </a:r>
            <a:endParaRPr lang="nb-NO"/>
          </a:p>
          <a:p>
            <a:pPr defTabSz="915078">
              <a:defRPr/>
            </a:pPr>
            <a:r>
              <a:rPr lang="nb-NO"/>
              <a:t>Her får elevene mulighet til å reflektere rundt hvordan unge med foreldre med innvandrerbakgrunn kan oppleve å bli </a:t>
            </a:r>
            <a:r>
              <a:rPr lang="nb-NO" b="1"/>
              <a:t>kategorisert </a:t>
            </a:r>
            <a:r>
              <a:rPr lang="nb-NO"/>
              <a:t>inn i grupper man ikke kjenner tilhørighet i, basert på </a:t>
            </a:r>
            <a:r>
              <a:rPr lang="nb-NO" b="1"/>
              <a:t>minoritetsmarkører </a:t>
            </a:r>
            <a:r>
              <a:rPr lang="nb-NO"/>
              <a:t>som for eksempel hudfarge. </a:t>
            </a:r>
          </a:p>
          <a:p>
            <a:pPr defTabSz="915078">
              <a:defRPr/>
            </a:pPr>
            <a:endParaRPr lang="nb-NO">
              <a:latin typeface="Segoe UI" panose="020B0502040204020203" pitchFamily="34" charset="0"/>
            </a:endParaRPr>
          </a:p>
          <a:p>
            <a:pPr defTabSz="915078">
              <a:defRPr/>
            </a:pPr>
            <a:r>
              <a:rPr lang="nb-NO">
                <a:latin typeface="Segoe UI" panose="020B0502040204020203" pitchFamily="34" charset="0"/>
              </a:rPr>
              <a:t>Vi har alle identitetsmarkører (jente, gutt, skeiv, ung, gammel) og vi kan alle være bærere av minoritetsmarkører avhengig av konteksten vi er i. Minoritetsmarkører er ikke noe en alltid kan velge å ta av eller på. En minoritetsmarkør kan for eksempel være karakteristikker eller kjennetegn ved utseende, E</a:t>
            </a:r>
            <a:r>
              <a:rPr lang="nb-NO"/>
              <a:t>ksempler på minoritetsmarkører i Norge kan være hudfarge og klesdrakt. Du kan lese mer om minoritetsmarkører her: </a:t>
            </a:r>
            <a:r>
              <a:rPr lang="nb-NO" u="sng">
                <a:solidFill>
                  <a:srgbClr val="467886"/>
                </a:solidFill>
                <a:ea typeface="Aptos" panose="020B0004020202020204" pitchFamily="34" charset="0"/>
                <a:cs typeface="Times New Roman" panose="02020603050405020304" pitchFamily="18" charset="0"/>
                <a:hlinkClick r:id="rId3"/>
              </a:rPr>
              <a:t>https://cms.bufdir.no/siteassets/rapporter/erfaringer_med_minoritetsstress.pdf</a:t>
            </a:r>
            <a:endParaRPr lang="nb-NO"/>
          </a:p>
          <a:p>
            <a:pPr defTabSz="888340">
              <a:defRPr/>
            </a:pPr>
            <a:endParaRPr lang="nb-NO" b="1"/>
          </a:p>
          <a:p>
            <a:pPr defTabSz="888340">
              <a:defRPr/>
            </a:pPr>
            <a:r>
              <a:rPr lang="nb-NO" b="1"/>
              <a:t>Forslag til oppfølgingsspørsmål: </a:t>
            </a:r>
          </a:p>
          <a:p>
            <a:pPr marL="171578" indent="-171578">
              <a:buFont typeface="Arial" panose="020B0604020202020204" pitchFamily="34" charset="0"/>
              <a:buChar char="•"/>
            </a:pPr>
            <a:r>
              <a:rPr lang="nb-NO"/>
              <a:t>Hvilke tanker gjør du deg om medelevens kommentar? </a:t>
            </a:r>
          </a:p>
          <a:p>
            <a:pPr marL="171578" indent="-171578">
              <a:buFont typeface="Arial" panose="020B0604020202020204" pitchFamily="34" charset="0"/>
              <a:buChar char="•"/>
            </a:pPr>
            <a:r>
              <a:rPr lang="nb-NO"/>
              <a:t>Hva tror du eleven mente med denne uttalelsen? </a:t>
            </a:r>
          </a:p>
          <a:p>
            <a:endParaRPr lang="nb-NO"/>
          </a:p>
          <a:p>
            <a:pPr marL="171578" indent="-171578">
              <a:buFont typeface="Arial" panose="020B0604020202020204" pitchFamily="34" charset="0"/>
              <a:buChar char="•"/>
            </a:pPr>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18</a:t>
            </a:fld>
            <a:endParaRPr lang="nb-NO"/>
          </a:p>
        </p:txBody>
      </p:sp>
    </p:spTree>
    <p:extLst>
      <p:ext uri="{BB962C8B-B14F-4D97-AF65-F5344CB8AC3E}">
        <p14:creationId xmlns:p14="http://schemas.microsoft.com/office/powerpoint/2010/main" val="347368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dirty="0"/>
              <a:t>Hensikten med kortet: </a:t>
            </a:r>
          </a:p>
          <a:p>
            <a:r>
              <a:rPr lang="nb-NO" b="0" dirty="0"/>
              <a:t>Dette kortet ønsker å belyse at uttalelser og spørsmål kan oppleves annerledes enn hva avsender kanskje i utgangspunktet hadde som hensikt. Målet er å bevisstgjøre elevene om at enkelte uttalelser kan oppleves </a:t>
            </a:r>
            <a:r>
              <a:rPr lang="nb-NO" b="1" dirty="0"/>
              <a:t>krenkende</a:t>
            </a:r>
            <a:r>
              <a:rPr lang="nb-NO" b="0" dirty="0"/>
              <a:t> eller </a:t>
            </a:r>
            <a:r>
              <a:rPr lang="nb-NO" b="1" dirty="0"/>
              <a:t>fornærmende. </a:t>
            </a:r>
            <a:r>
              <a:rPr lang="nb-NO" b="0" dirty="0"/>
              <a:t>Hva som oppleves som «innenfor å si» i en samtale vil også avhenge av kontekst og variere fra person til person.   </a:t>
            </a:r>
            <a:endParaRPr lang="nb-NO" b="1" dirty="0"/>
          </a:p>
          <a:p>
            <a:endParaRPr lang="nb-NO" b="1" dirty="0"/>
          </a:p>
          <a:p>
            <a:pPr defTabSz="915078">
              <a:defRPr/>
            </a:pPr>
            <a:r>
              <a:rPr lang="nb-NO" b="1" dirty="0"/>
              <a:t>Forslag til oppfølgingsspørsmål: </a:t>
            </a:r>
          </a:p>
          <a:p>
            <a:pPr marL="171578" indent="-171578">
              <a:buFont typeface="Arial" panose="020B0604020202020204" pitchFamily="34" charset="0"/>
              <a:buChar char="•"/>
            </a:pPr>
            <a:r>
              <a:rPr lang="nb-NO" dirty="0"/>
              <a:t>Har du hørt, sagt eller opplevd slike spørsmål? </a:t>
            </a:r>
            <a:endParaRPr lang="nb-NO" dirty="0">
              <a:cs typeface="Calibri"/>
            </a:endParaRPr>
          </a:p>
          <a:p>
            <a:pPr marL="171578" indent="-171578">
              <a:buFont typeface="Arial" panose="020B0604020202020204" pitchFamily="34" charset="0"/>
              <a:buChar char="•"/>
            </a:pPr>
            <a:r>
              <a:rPr lang="nb-NO" dirty="0"/>
              <a:t>Hvorfor tror du folk stiller slike spørsmål? </a:t>
            </a:r>
            <a:endParaRPr lang="nb-NO" dirty="0">
              <a:cs typeface="Calibri"/>
            </a:endParaRPr>
          </a:p>
          <a:p>
            <a:pPr marL="171578" indent="-171578">
              <a:buFont typeface="Arial" panose="020B0604020202020204" pitchFamily="34" charset="0"/>
              <a:buChar char="•"/>
            </a:pPr>
            <a:r>
              <a:rPr lang="nb-NO" dirty="0"/>
              <a:t>Hvordan ville du reagert hvis du hørte spørsmål som dette?</a:t>
            </a:r>
            <a:endParaRPr lang="nb-NO" dirty="0">
              <a:cs typeface="Calibri"/>
            </a:endParaRPr>
          </a:p>
          <a:p>
            <a:pPr marL="171578" indent="-171578">
              <a:buFont typeface="Arial" panose="020B0604020202020204" pitchFamily="34" charset="0"/>
              <a:buChar char="•"/>
            </a:pPr>
            <a:r>
              <a:rPr lang="nb-NO" dirty="0"/>
              <a:t>Spiller konteksten spørsmålene stilles i noen rolle for om de oppfattes krenkende? Sette gjerne ord på eventuelt hvorfor. </a:t>
            </a:r>
            <a:endParaRPr lang="nb-NO" dirty="0">
              <a:cs typeface="Calibri"/>
            </a:endParaRPr>
          </a:p>
          <a:p>
            <a:endParaRPr lang="nb-NO" dirty="0"/>
          </a:p>
        </p:txBody>
      </p:sp>
      <p:sp>
        <p:nvSpPr>
          <p:cNvPr id="4" name="Plassholder for lysbildenummer 3"/>
          <p:cNvSpPr>
            <a:spLocks noGrp="1"/>
          </p:cNvSpPr>
          <p:nvPr>
            <p:ph type="sldNum" sz="quarter" idx="5"/>
          </p:nvPr>
        </p:nvSpPr>
        <p:spPr/>
        <p:txBody>
          <a:bodyPr/>
          <a:lstStyle/>
          <a:p>
            <a:fld id="{450DA003-5BE0-994A-9B43-36366698BBB5}" type="slidenum">
              <a:rPr lang="nb-NO" smtClean="0"/>
              <a:t>19</a:t>
            </a:fld>
            <a:endParaRPr lang="nb-NO"/>
          </a:p>
        </p:txBody>
      </p:sp>
    </p:spTree>
    <p:extLst>
      <p:ext uri="{BB962C8B-B14F-4D97-AF65-F5344CB8AC3E}">
        <p14:creationId xmlns:p14="http://schemas.microsoft.com/office/powerpoint/2010/main" val="238209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1923">
              <a:defRPr/>
            </a:pPr>
            <a:r>
              <a:rPr lang="nb-NO">
                <a:latin typeface="Calibri" panose="020F0502020204030204" pitchFamily="34" charset="0"/>
                <a:ea typeface="DengXian" panose="02010600030101010101" pitchFamily="2" charset="-122"/>
                <a:cs typeface="Arial" panose="020B0604020202020204" pitchFamily="34" charset="0"/>
              </a:rPr>
              <a:t>Aktiviteten gjennomføres i </a:t>
            </a:r>
            <a:r>
              <a:rPr lang="nb-NO" b="1">
                <a:latin typeface="Calibri" panose="020F0502020204030204" pitchFamily="34" charset="0"/>
                <a:ea typeface="DengXian" panose="02010600030101010101" pitchFamily="2" charset="-122"/>
                <a:cs typeface="Arial" panose="020B0604020202020204" pitchFamily="34" charset="0"/>
              </a:rPr>
              <a:t>fem deler </a:t>
            </a:r>
            <a:r>
              <a:rPr lang="nb-NO">
                <a:latin typeface="Calibri" panose="020F0502020204030204" pitchFamily="34" charset="0"/>
                <a:ea typeface="DengXian" panose="02010600030101010101" pitchFamily="2" charset="-122"/>
                <a:cs typeface="Arial" panose="020B0604020202020204" pitchFamily="34" charset="0"/>
              </a:rPr>
              <a:t>og elevene kommer til å arbeide individuelt og i par/grupper. Når det gjelder inndeling av grupper så er det en fordel om du velger gruppeinndelingen du ønsker i selve dialogaktiviteten. </a:t>
            </a:r>
            <a:r>
              <a:rPr lang="nb-NO"/>
              <a:t>Tips til gruppeoppsett finner du i læreveilederen på s. 13. </a:t>
            </a:r>
          </a:p>
          <a:p>
            <a:pPr defTabSz="941923">
              <a:defRPr/>
            </a:pPr>
            <a:endParaRPr lang="nb-NO">
              <a:latin typeface="Calibri" panose="020F0502020204030204" pitchFamily="34" charset="0"/>
              <a:ea typeface="DengXian" panose="02010600030101010101" pitchFamily="2" charset="-122"/>
              <a:cs typeface="Arial" panose="020B0604020202020204" pitchFamily="34" charset="0"/>
            </a:endParaRPr>
          </a:p>
          <a:p>
            <a:pPr defTabSz="941923">
              <a:defRPr/>
            </a:pPr>
            <a:r>
              <a:rPr lang="nb-NO">
                <a:latin typeface="Calibri" panose="020F0502020204030204" pitchFamily="34" charset="0"/>
                <a:ea typeface="DengXian" panose="02010600030101010101" pitchFamily="2" charset="-122"/>
                <a:cs typeface="Arial" panose="020B0604020202020204" pitchFamily="34" charset="0"/>
              </a:rPr>
              <a:t>Elevene skal i dette opplegget gjennom: </a:t>
            </a:r>
          </a:p>
          <a:p>
            <a:r>
              <a:rPr lang="nb-NO">
                <a:latin typeface="Calibri" panose="020F0502020204030204" pitchFamily="34" charset="0"/>
                <a:ea typeface="DengXian" panose="02010600030101010101" pitchFamily="2" charset="-122"/>
                <a:cs typeface="Arial" panose="020B0604020202020204" pitchFamily="34" charset="0"/>
              </a:rPr>
              <a:t> </a:t>
            </a:r>
          </a:p>
          <a:p>
            <a:r>
              <a:rPr lang="nb-NO" b="1">
                <a:latin typeface="Calibri" panose="020F0502020204030204" pitchFamily="34" charset="0"/>
                <a:ea typeface="DengXian" panose="02010600030101010101" pitchFamily="2" charset="-122"/>
                <a:cs typeface="Arial" panose="020B0604020202020204" pitchFamily="34" charset="0"/>
              </a:rPr>
              <a:t>1. </a:t>
            </a:r>
            <a:r>
              <a:rPr lang="nb-NO" b="1">
                <a:cs typeface="Arial Narrow" panose="020B0604020202020204" pitchFamily="34" charset="0"/>
              </a:rPr>
              <a:t>Introduksjon til Human Rights Dialogue: </a:t>
            </a:r>
            <a:r>
              <a:rPr lang="nb-NO" sz="1000">
                <a:solidFill>
                  <a:srgbClr val="212529"/>
                </a:solidFill>
                <a:latin typeface="Calibri"/>
                <a:cs typeface="Calibri"/>
              </a:rPr>
              <a:t>H</a:t>
            </a:r>
            <a:r>
              <a:rPr lang="nb-NO" sz="1000">
                <a:solidFill>
                  <a:srgbClr val="212529"/>
                </a:solidFill>
                <a:latin typeface="Calibri"/>
                <a:ea typeface="Times New Roman" panose="02020603050405020304" pitchFamily="18" charset="0"/>
                <a:cs typeface="Calibri"/>
              </a:rPr>
              <a:t>er vil elevene lære mer om menneskerettighetene, og de </a:t>
            </a:r>
            <a:r>
              <a:rPr lang="nb-NO">
                <a:latin typeface="Calibri" panose="020F0502020204030204" pitchFamily="34" charset="0"/>
                <a:ea typeface="Aptos" panose="020B0004020202020204" pitchFamily="34" charset="0"/>
                <a:cs typeface="Times New Roman" panose="02020603050405020304" pitchFamily="18" charset="0"/>
              </a:rPr>
              <a:t>skal sammen samtale rundt og reflektere over hvordan fordommer, rasisme og diskriminering kan komme til uttrykk i ulike hverdagslige situasjoner. De skal arbeide </a:t>
            </a:r>
            <a:r>
              <a:rPr lang="nb-NO"/>
              <a:t>med caser, personlige historier og faktakunnskap og elevene får mulighet til å dele synspunkter, lytte, sette seg inn i andres ståsted og ikke minst reflektere rundt egne holdninger. Dialogaktiviteten skal bidra til å </a:t>
            </a:r>
            <a:r>
              <a:rPr lang="nb-NO" b="0"/>
              <a:t>skape </a:t>
            </a:r>
            <a:r>
              <a:rPr lang="nb-NO"/>
              <a:t>større bevissthet og kunnskap rundt tematikken og synliggjøre hvordan elevene selv kan bidra til å forebygge rasisme og diskriminering (bilde 3)</a:t>
            </a:r>
          </a:p>
          <a:p>
            <a:pPr marL="0" indent="0" defTabSz="941923">
              <a:lnSpc>
                <a:spcPct val="107000"/>
              </a:lnSpc>
              <a:buNone/>
              <a:defRPr/>
            </a:pPr>
            <a:endParaRPr lang="nb-NO">
              <a:latin typeface="Calibri" panose="020F0502020204030204" pitchFamily="34" charset="0"/>
              <a:ea typeface="DengXian" panose="02010600030101010101" pitchFamily="2" charset="-122"/>
              <a:cs typeface="Arial" panose="020B0604020202020204" pitchFamily="34" charset="0"/>
            </a:endParaRPr>
          </a:p>
          <a:p>
            <a:pPr defTabSz="941923">
              <a:lnSpc>
                <a:spcPct val="107000"/>
              </a:lnSpc>
              <a:defRPr/>
            </a:pPr>
            <a:r>
              <a:rPr lang="nb-NO" b="1">
                <a:latin typeface="Calibri" panose="020F0502020204030204" pitchFamily="34" charset="0"/>
                <a:ea typeface="DengXian" panose="02010600030101010101" pitchFamily="2" charset="-122"/>
                <a:cs typeface="Arial" panose="020B0604020202020204" pitchFamily="34" charset="0"/>
              </a:rPr>
              <a:t>2</a:t>
            </a:r>
            <a:r>
              <a:rPr lang="nb-NO">
                <a:latin typeface="Calibri" panose="020F0502020204030204" pitchFamily="34" charset="0"/>
                <a:ea typeface="DengXian" panose="02010600030101010101" pitchFamily="2" charset="-122"/>
                <a:cs typeface="Arial" panose="020B0604020202020204" pitchFamily="34" charset="0"/>
              </a:rPr>
              <a:t>. </a:t>
            </a:r>
            <a:r>
              <a:rPr lang="nb-NO" b="1">
                <a:cs typeface="Arial Narrow" panose="020B0604020202020204" pitchFamily="34" charset="0"/>
              </a:rPr>
              <a:t>Bli kjent med menneskerettighetene: </a:t>
            </a:r>
            <a:r>
              <a:rPr lang="nb-NO">
                <a:cs typeface="Arial Narrow" panose="020B0604020202020204" pitchFamily="34" charset="0"/>
              </a:rPr>
              <a:t>Her vil el</a:t>
            </a:r>
            <a:r>
              <a:rPr lang="nb-NO">
                <a:latin typeface="Calibri" panose="020F0502020204030204" pitchFamily="34" charset="0"/>
                <a:ea typeface="DengXian" panose="02010600030101010101" pitchFamily="2" charset="-122"/>
                <a:cs typeface="Arial" panose="020B0604020202020204" pitchFamily="34" charset="0"/>
              </a:rPr>
              <a:t>evene arbeide med FNs Verdenserklæring om menneskerettighetene, og de ser en kort video om menneskerettighetene (bilde 4-6)</a:t>
            </a:r>
          </a:p>
          <a:p>
            <a:pPr defTabSz="941923">
              <a:lnSpc>
                <a:spcPct val="107000"/>
              </a:lnSpc>
              <a:defRPr/>
            </a:pPr>
            <a:endParaRPr lang="nb-NO">
              <a:latin typeface="Calibri" panose="020F0502020204030204" pitchFamily="34" charset="0"/>
              <a:ea typeface="DengXian" panose="02010600030101010101" pitchFamily="2" charset="-122"/>
              <a:cs typeface="Arial" panose="020B0604020202020204" pitchFamily="34" charset="0"/>
            </a:endParaRPr>
          </a:p>
          <a:p>
            <a:pPr defTabSz="941923">
              <a:lnSpc>
                <a:spcPct val="107000"/>
              </a:lnSpc>
              <a:defRPr/>
            </a:pPr>
            <a:r>
              <a:rPr lang="nb-NO" b="1">
                <a:latin typeface="Calibri" panose="020F0502020204030204" pitchFamily="34" charset="0"/>
                <a:ea typeface="DengXian" panose="02010600030101010101" pitchFamily="2" charset="-122"/>
                <a:cs typeface="Arial" panose="020B0604020202020204" pitchFamily="34" charset="0"/>
              </a:rPr>
              <a:t>3. </a:t>
            </a:r>
            <a:r>
              <a:rPr lang="nb-NO" b="1">
                <a:cs typeface="Arial Narrow" panose="020B0604020202020204" pitchFamily="34" charset="0"/>
              </a:rPr>
              <a:t>Hva er fordommer, rasisme og diskriminering? </a:t>
            </a:r>
            <a:r>
              <a:rPr lang="nb-NO">
                <a:latin typeface="Calibri" panose="020F0502020204030204" pitchFamily="34" charset="0"/>
                <a:ea typeface="DengXian" panose="02010600030101010101" pitchFamily="2" charset="-122"/>
                <a:cs typeface="Arial" panose="020B0604020202020204" pitchFamily="34" charset="0"/>
              </a:rPr>
              <a:t>Her vil elevene diskutere sine oppfatninger av begrepene. De introduseres deretter til definisjonene, samt diskuterer likheter og forskjeller mellom dem (bilde 7-8)</a:t>
            </a:r>
          </a:p>
          <a:p>
            <a:pPr defTabSz="941923">
              <a:lnSpc>
                <a:spcPct val="107000"/>
              </a:lnSpc>
              <a:defRPr/>
            </a:pPr>
            <a:r>
              <a:rPr lang="nb-NO">
                <a:latin typeface="Calibri" panose="020F0502020204030204" pitchFamily="34" charset="0"/>
                <a:ea typeface="DengXian" panose="02010600030101010101" pitchFamily="2" charset="-122"/>
                <a:cs typeface="Arial" panose="020B0604020202020204" pitchFamily="34" charset="0"/>
              </a:rPr>
              <a:t>   </a:t>
            </a:r>
          </a:p>
          <a:p>
            <a:pPr defTabSz="941923">
              <a:lnSpc>
                <a:spcPct val="107000"/>
              </a:lnSpc>
              <a:defRPr/>
            </a:pPr>
            <a:r>
              <a:rPr lang="nb-NO" b="1">
                <a:latin typeface="Calibri" panose="020F0502020204030204" pitchFamily="34" charset="0"/>
                <a:ea typeface="DengXian" panose="02010600030101010101" pitchFamily="2" charset="-122"/>
                <a:cs typeface="Arial" panose="020B0604020202020204" pitchFamily="34" charset="0"/>
              </a:rPr>
              <a:t>4. </a:t>
            </a:r>
            <a:r>
              <a:rPr lang="nb-NO" b="1">
                <a:cs typeface="Arial Narrow" panose="020B0604020202020204" pitchFamily="34" charset="0"/>
              </a:rPr>
              <a:t>Gjennomføre dialogaktiviteten: </a:t>
            </a:r>
            <a:r>
              <a:rPr lang="nb-NO">
                <a:latin typeface="Calibri" panose="020F0502020204030204" pitchFamily="34" charset="0"/>
                <a:ea typeface="DengXian" panose="02010600030101010101" pitchFamily="2" charset="-122"/>
                <a:cs typeface="Arial" panose="020B0604020202020204" pitchFamily="34" charset="0"/>
              </a:rPr>
              <a:t>Klassen lager sin huskeliste for hva som er en god dialog og en huskeliste og forslag til oppfølgingsspørsmål presenteres (bilde 9-11) Deretter gjennomfører elevene dialogaktiviteten der de arbeider med ulike caser, fortellinger og faktakunnskap (bilde 12-32)</a:t>
            </a:r>
          </a:p>
          <a:p>
            <a:pPr defTabSz="941923">
              <a:lnSpc>
                <a:spcPct val="107000"/>
              </a:lnSpc>
              <a:defRPr/>
            </a:pPr>
            <a:endParaRPr lang="nb-NO">
              <a:latin typeface="Calibri" panose="020F0502020204030204" pitchFamily="34" charset="0"/>
              <a:ea typeface="DengXian" panose="02010600030101010101" pitchFamily="2" charset="-122"/>
              <a:cs typeface="Arial" panose="020B0604020202020204" pitchFamily="34" charset="0"/>
            </a:endParaRPr>
          </a:p>
          <a:p>
            <a:pPr>
              <a:lnSpc>
                <a:spcPct val="107000"/>
              </a:lnSpc>
            </a:pPr>
            <a:r>
              <a:rPr lang="nb-NO" b="1">
                <a:latin typeface="Calibri" panose="020F0502020204030204" pitchFamily="34" charset="0"/>
                <a:ea typeface="DengXian" panose="02010600030101010101" pitchFamily="2" charset="-122"/>
                <a:cs typeface="Arial" panose="020B0604020202020204" pitchFamily="34" charset="0"/>
              </a:rPr>
              <a:t>5. Oppsummering og veien videre: </a:t>
            </a:r>
            <a:r>
              <a:rPr lang="nb-NO">
                <a:latin typeface="Calibri" panose="020F0502020204030204" pitchFamily="34" charset="0"/>
                <a:ea typeface="DengXian" panose="02010600030101010101" pitchFamily="2" charset="-122"/>
                <a:cs typeface="Arial" panose="020B0604020202020204" pitchFamily="34" charset="0"/>
              </a:rPr>
              <a:t>La elevene diskuterer hvordan de selv kan forbygge og forhindre fordommer, rasisme og diskriminering. Sett av tid til spørsmål og tanker elevene måtte ha. (bilde 33-34) </a:t>
            </a:r>
          </a:p>
          <a:p>
            <a:pPr>
              <a:lnSpc>
                <a:spcPct val="107000"/>
              </a:lnSpc>
            </a:pPr>
            <a:endParaRPr lang="nb-NO">
              <a:latin typeface="Calibri" panose="020F0502020204030204" pitchFamily="34" charset="0"/>
              <a:ea typeface="DengXian" panose="02010600030101010101" pitchFamily="2" charset="-122"/>
              <a:cs typeface="Arial" panose="020B0604020202020204" pitchFamily="34" charset="0"/>
            </a:endParaRPr>
          </a:p>
          <a:p>
            <a:pPr marL="353221" indent="-353221">
              <a:lnSpc>
                <a:spcPct val="107000"/>
              </a:lnSpc>
              <a:buFont typeface="+mj-lt"/>
              <a:buAutoNum type="arabicPeriod"/>
            </a:pPr>
            <a:endParaRPr lang="nb-NO">
              <a:latin typeface="Calibri" panose="020F0502020204030204" pitchFamily="34" charset="0"/>
              <a:ea typeface="DengXian" panose="02010600030101010101" pitchFamily="2" charset="-122"/>
              <a:cs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a:t>
            </a:fld>
            <a:endParaRPr lang="nb-NO"/>
          </a:p>
        </p:txBody>
      </p:sp>
    </p:spTree>
    <p:extLst>
      <p:ext uri="{BB962C8B-B14F-4D97-AF65-F5344CB8AC3E}">
        <p14:creationId xmlns:p14="http://schemas.microsoft.com/office/powerpoint/2010/main" val="155976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19200"/>
            <a:ext cx="5849938" cy="3290888"/>
          </a:xfrm>
        </p:spPr>
      </p:sp>
      <p:sp>
        <p:nvSpPr>
          <p:cNvPr id="3" name="Plassholder for notater 2"/>
          <p:cNvSpPr>
            <a:spLocks noGrp="1"/>
          </p:cNvSpPr>
          <p:nvPr>
            <p:ph type="body" idx="1"/>
          </p:nvPr>
        </p:nvSpPr>
        <p:spPr/>
        <p:txBody>
          <a:bodyPr/>
          <a:lstStyle/>
          <a:p>
            <a:r>
              <a:rPr lang="nb-NO" b="1" dirty="0"/>
              <a:t>Hensikten med kortet: </a:t>
            </a:r>
          </a:p>
          <a:p>
            <a:pPr defTabSz="941923">
              <a:defRPr/>
            </a:pPr>
            <a:r>
              <a:rPr lang="nb-NO" b="0" dirty="0"/>
              <a:t>Her introduseres elevene til statistikk som sier noe om situasjonen for mange rom i Norge. </a:t>
            </a:r>
            <a:r>
              <a:rPr lang="nb-NO" dirty="0">
                <a:solidFill>
                  <a:srgbClr val="1F1F1F"/>
                </a:solidFill>
                <a:highlight>
                  <a:srgbClr val="FFFFFF"/>
                </a:highlight>
                <a:latin typeface="Google Sans"/>
              </a:rPr>
              <a:t>Hensikten er å gi </a:t>
            </a:r>
            <a:r>
              <a:rPr lang="nb-NO" b="0" i="0" dirty="0">
                <a:solidFill>
                  <a:srgbClr val="1F1F1F"/>
                </a:solidFill>
                <a:effectLst/>
                <a:highlight>
                  <a:srgbClr val="FFFFFF"/>
                </a:highlight>
                <a:latin typeface="Google Sans"/>
              </a:rPr>
              <a:t>elevene et innblikk i </a:t>
            </a:r>
            <a:r>
              <a:rPr lang="nb-NO" b="1" i="0" dirty="0">
                <a:solidFill>
                  <a:srgbClr val="1F1F1F"/>
                </a:solidFill>
                <a:effectLst/>
                <a:highlight>
                  <a:srgbClr val="FFFFFF"/>
                </a:highlight>
                <a:latin typeface="Google Sans"/>
              </a:rPr>
              <a:t>fordommer og rasisme. </a:t>
            </a:r>
            <a:endParaRPr lang="nb-NO" b="1" dirty="0">
              <a:ea typeface="Calibri"/>
              <a:cs typeface="Calibri"/>
            </a:endParaRPr>
          </a:p>
          <a:p>
            <a:pPr marL="0" marR="0" lvl="0" indent="0" algn="l" defTabSz="941923" rtl="0" eaLnBrk="1" fontAlgn="auto" latinLnBrk="0" hangingPunct="1">
              <a:lnSpc>
                <a:spcPct val="100000"/>
              </a:lnSpc>
              <a:spcBef>
                <a:spcPts val="0"/>
              </a:spcBef>
              <a:spcAft>
                <a:spcPts val="0"/>
              </a:spcAft>
              <a:buClrTx/>
              <a:buSzTx/>
              <a:buFontTx/>
              <a:buNone/>
              <a:tabLst/>
              <a:defRPr/>
            </a:pPr>
            <a:endParaRPr lang="nb-NO"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rgbClr val="000000"/>
                </a:solidFill>
              </a:rPr>
              <a:t>I Norge</a:t>
            </a:r>
            <a:r>
              <a:rPr lang="nb-NO" b="0" i="0" dirty="0">
                <a:solidFill>
                  <a:srgbClr val="000000"/>
                </a:solidFill>
                <a:effectLst/>
              </a:rPr>
              <a:t> og i offentlige dokumenter brukes begrepet «rom» som offentlig betegnelse for folkegruppen som tidligere ble referert til som «sigøynere». </a:t>
            </a:r>
            <a:r>
              <a:rPr lang="nb-NO" sz="1200" b="0" i="0" dirty="0">
                <a:solidFill>
                  <a:srgbClr val="000000"/>
                </a:solidFill>
                <a:effectLst/>
              </a:rPr>
              <a:t>Mange med rom-bakgrunn opplever hat-prat, fordommer og er særlig utsatt for diskriminering i yrkeslivet og på boligmarkedet.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Segoe UI" panose="020B0502040204020203" pitchFamily="34" charset="0"/>
              </a:rPr>
              <a:t>De norske rom har status som nasjonal minoritet. Denne statusen ble gitt på bakgrunn av gruppens historiske tilknytning til landet. Anerkjennelsen kom delvis som oppreisning for tidligere tiders assimileringspress, overgrep og diskriminering. Denne posisjonen har avklart deres politiske og juridiske grunnlag som minoritetsgruppe. Rom som kommer fra andre geografiske områder, f.eks. som flyktninger fra Baltikum, lever som separate familier integrert i det norske samfunnet, og definerer seg ikke inn i den nasjonale minoritetsgruppen. De norske rom utgjør dermed bare en del av den rombefolkningen som i dag befinner seg i landet (Kilde: </a:t>
            </a:r>
            <a:r>
              <a:rPr lang="nb-NO" dirty="0">
                <a:hlinkClick r:id="rId3"/>
              </a:rPr>
              <a:t>https://www.hlsenteret.no/undervisning/kunnskapsbasen/livssyn/minoriteter/norske-rom/norske-rom-</a:t>
            </a:r>
            <a:r>
              <a:rPr lang="nb-NO" dirty="0"/>
              <a:t>)</a:t>
            </a:r>
          </a:p>
          <a:p>
            <a:pPr defTabSz="915078">
              <a:defRPr/>
            </a:pPr>
            <a:endParaRPr lang="nb-NO" b="1" dirty="0"/>
          </a:p>
          <a:p>
            <a:pPr defTabSz="915078">
              <a:defRPr/>
            </a:pPr>
            <a:r>
              <a:rPr lang="nb-NO" b="1" dirty="0"/>
              <a:t>Forslag til oppfølgingsspørsmål: </a:t>
            </a:r>
          </a:p>
          <a:p>
            <a:r>
              <a:rPr lang="nb-NO" dirty="0"/>
              <a:t>• Blir du overrasket over statistikken. Hvorfor/hvorfor ikke?</a:t>
            </a:r>
            <a:endParaRPr lang="nb-NO" dirty="0">
              <a:cs typeface="Calibri"/>
            </a:endParaRPr>
          </a:p>
          <a:p>
            <a:r>
              <a:rPr lang="nb-NO" dirty="0"/>
              <a:t>• Hvordan kan vi endre statistikken?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1F1F1F"/>
              </a:solidFill>
              <a:effectLst/>
              <a:highlight>
                <a:srgbClr val="FFFFFF"/>
              </a:highlight>
              <a:latin typeface="Google Sans"/>
            </a:endParaRPr>
          </a:p>
          <a:p>
            <a:pPr defTabSz="888340">
              <a:defRPr/>
            </a:pPr>
            <a:r>
              <a:rPr lang="nb-NO" b="0" i="0" dirty="0">
                <a:solidFill>
                  <a:srgbClr val="1F1F1F"/>
                </a:solidFill>
                <a:effectLst/>
                <a:highlight>
                  <a:srgbClr val="FFFFFF"/>
                </a:highlight>
                <a:latin typeface="Google Sans"/>
              </a:rPr>
              <a:t>Tallene fra bildet er hentet fra:</a:t>
            </a:r>
            <a:r>
              <a:rPr lang="nb-NO" b="0" dirty="0"/>
              <a:t> </a:t>
            </a:r>
            <a:r>
              <a:rPr lang="nb-NO" dirty="0">
                <a:hlinkClick r:id="rId4"/>
              </a:rPr>
              <a:t>https://cms.bufdir.no/siteassets/rapporter/arsrapport-bufdir-2020.pdf</a:t>
            </a:r>
            <a:r>
              <a:rPr lang="nb-NO" dirty="0"/>
              <a:t>. </a:t>
            </a:r>
          </a:p>
          <a:p>
            <a:endParaRPr lang="nb-NO" dirty="0">
              <a:cs typeface="Calibri"/>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20</a:t>
            </a:fld>
            <a:endParaRPr lang="nb-NO"/>
          </a:p>
        </p:txBody>
      </p:sp>
    </p:spTree>
    <p:extLst>
      <p:ext uri="{BB962C8B-B14F-4D97-AF65-F5344CB8AC3E}">
        <p14:creationId xmlns:p14="http://schemas.microsoft.com/office/powerpoint/2010/main" val="951114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ea typeface="Calibri"/>
                <a:cs typeface="Calibri"/>
              </a:rPr>
              <a:t>Hensikten med kortet: </a:t>
            </a:r>
          </a:p>
          <a:p>
            <a:pPr marL="0" marR="0" lvl="0" indent="0" algn="l" defTabSz="941923" rtl="0" eaLnBrk="1" fontAlgn="auto" latinLnBrk="0" hangingPunct="1">
              <a:lnSpc>
                <a:spcPct val="100000"/>
              </a:lnSpc>
              <a:spcBef>
                <a:spcPts val="0"/>
              </a:spcBef>
              <a:spcAft>
                <a:spcPts val="0"/>
              </a:spcAft>
              <a:buClrTx/>
              <a:buSzTx/>
              <a:buFontTx/>
              <a:buNone/>
              <a:tabLst/>
              <a:defRPr/>
            </a:pPr>
            <a:r>
              <a:rPr lang="nb-NO" dirty="0">
                <a:ea typeface="Calibri"/>
                <a:cs typeface="Calibri"/>
              </a:rPr>
              <a:t>Dette kortet skal skape refleksjon rundt bruk av </a:t>
            </a:r>
            <a:r>
              <a:rPr lang="nb-NO" b="1" dirty="0">
                <a:ea typeface="Calibri"/>
                <a:cs typeface="Calibri"/>
              </a:rPr>
              <a:t>rasistiske ord </a:t>
            </a:r>
            <a:r>
              <a:rPr lang="nb-NO" dirty="0">
                <a:ea typeface="Calibri"/>
                <a:cs typeface="Calibri"/>
              </a:rPr>
              <a:t>og uttrykk og hvordan rasistiske uttalelser kan «normaliseres» gjennom spøk. </a:t>
            </a:r>
            <a:r>
              <a:rPr lang="nb-NO" sz="1800" dirty="0">
                <a:effectLst/>
                <a:latin typeface="Segoe UI" panose="020B0502040204020203" pitchFamily="34" charset="0"/>
              </a:rPr>
              <a:t>Her kan det være fint å trekke inn menneskerettighetene og spesielt artiklene 1 og 2, som omhandler at mennesker skal være fri fra rasisme og diskriminering.</a:t>
            </a:r>
            <a:endParaRPr lang="nb-NO" dirty="0">
              <a:ea typeface="Calibri"/>
              <a:cs typeface="Calibri"/>
            </a:endParaRPr>
          </a:p>
          <a:p>
            <a:pPr marL="0" marR="0" lvl="0" indent="0" algn="l" defTabSz="941923" rtl="0" eaLnBrk="1" fontAlgn="auto" latinLnBrk="0" hangingPunct="1">
              <a:lnSpc>
                <a:spcPct val="100000"/>
              </a:lnSpc>
              <a:spcBef>
                <a:spcPts val="0"/>
              </a:spcBef>
              <a:spcAft>
                <a:spcPts val="0"/>
              </a:spcAft>
              <a:buClrTx/>
              <a:buSzTx/>
              <a:buFontTx/>
              <a:buNone/>
              <a:tabLst/>
              <a:defRPr/>
            </a:pPr>
            <a:endParaRPr lang="nb-NO" b="1" dirty="0">
              <a:ea typeface="Calibri"/>
              <a:cs typeface="Calibri"/>
            </a:endParaRPr>
          </a:p>
          <a:p>
            <a:pPr defTabSz="941923">
              <a:defRPr/>
            </a:pPr>
            <a:r>
              <a:rPr lang="nb-NO" b="1" dirty="0"/>
              <a:t>Forslag til oppfølgingsspørsmål: </a:t>
            </a:r>
          </a:p>
          <a:p>
            <a:pPr marL="176611" indent="-176611">
              <a:buFont typeface="Arial" panose="020B0604020202020204" pitchFamily="34" charset="0"/>
              <a:buChar char="•"/>
            </a:pPr>
            <a:r>
              <a:rPr lang="nb-NO" dirty="0"/>
              <a:t>Hvordan ville du reagert om du overhørte en slik samtale?</a:t>
            </a:r>
          </a:p>
          <a:p>
            <a:pPr marL="176611" indent="-176611">
              <a:buFont typeface="Arial" panose="020B0604020202020204" pitchFamily="34" charset="0"/>
              <a:buChar char="•"/>
            </a:pPr>
            <a:r>
              <a:rPr lang="nb-NO" dirty="0"/>
              <a:t>Hva annet kunne kompisen ha svart når Samuel reagerer på ordbruken til kompisen?   </a:t>
            </a:r>
          </a:p>
          <a:p>
            <a:pPr marL="176611" indent="-176611">
              <a:buFont typeface="Arial" panose="020B0604020202020204" pitchFamily="34" charset="0"/>
              <a:buChar char="•"/>
            </a:pPr>
            <a:r>
              <a:rPr lang="nb-NO" dirty="0">
                <a:ea typeface="Calibri"/>
                <a:cs typeface="Calibri"/>
              </a:rPr>
              <a:t>Spiller det noen rolle hvem det er som spøker med slike ord?</a:t>
            </a:r>
          </a:p>
          <a:p>
            <a:endParaRPr lang="nb-NO" dirty="0">
              <a:ea typeface="Calibri"/>
              <a:cs typeface="Calibri"/>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b="1" dirty="0">
                <a:ea typeface="Calibri"/>
                <a:cs typeface="Calibri"/>
              </a:rPr>
              <a:t>Hvordan skal en egentlig forholde seg til n**** ordet?</a:t>
            </a:r>
            <a:r>
              <a:rPr lang="nb-NO" b="1" i="0" dirty="0">
                <a:solidFill>
                  <a:srgbClr val="515151"/>
                </a:solidFill>
                <a:effectLst/>
                <a:highlight>
                  <a:srgbClr val="FFFFFF"/>
                </a:highlight>
                <a:latin typeface="Droid Serif"/>
              </a:rPr>
              <a:t> </a:t>
            </a:r>
            <a:endParaRPr lang="nb-NO" b="0" i="0" dirty="0">
              <a:solidFill>
                <a:srgbClr val="515151"/>
              </a:solidFill>
              <a:effectLst/>
              <a:highlight>
                <a:srgbClr val="FFFFFF"/>
              </a:highlight>
              <a:latin typeface="Droid Serif"/>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dirty="0">
                <a:ea typeface="Calibri"/>
                <a:cs typeface="Calibri"/>
              </a:rPr>
              <a:t>N-o</a:t>
            </a:r>
            <a:r>
              <a:rPr lang="nb-NO" b="0" dirty="0">
                <a:ea typeface="Calibri"/>
                <a:cs typeface="Calibri"/>
              </a:rPr>
              <a:t>rdet brukes ofte blant unge, og ordet er tilknyttet en vond tid i vår historie som handler om undertrykkelse og tortur.</a:t>
            </a:r>
            <a:r>
              <a:rPr lang="nb-NO" b="0" i="0" dirty="0">
                <a:solidFill>
                  <a:srgbClr val="515151"/>
                </a:solidFill>
                <a:effectLst/>
                <a:highlight>
                  <a:srgbClr val="FFFFFF"/>
                </a:highlight>
                <a:latin typeface="Droid Serif"/>
                <a:ea typeface="Calibri"/>
                <a:cs typeface="Calibri"/>
              </a:rPr>
              <a:t> </a:t>
            </a:r>
            <a:r>
              <a:rPr lang="nb-NO" b="0" i="0" dirty="0">
                <a:solidFill>
                  <a:srgbClr val="515151"/>
                </a:solidFill>
                <a:effectLst/>
                <a:highlight>
                  <a:srgbClr val="FFFFFF"/>
                </a:highlight>
                <a:latin typeface="Droid Serif"/>
              </a:rPr>
              <a:t>«Det å bruke ord som definerer mennesker etter hudfarge kan kategoriseres som rasisme. Dette gjelder uavhengig av både avsender og mottakers egen hudfarge. Ofte kan det være nyttig å spørre seg selv om hvorfor det i det hele tatt er nødvendig å referere til noens hudfarge. Når det kommer til hvorvidt det er greit at noen bruker n-ordet, mens det ikke er greit at andre bruker det, er det en helt annen diskusjon. Mottakeren er den som må få lov til å definere om hvordan ordet skal forstås, ikke avsenderen. Det vil si at hvis man bruker et ord om seg selv er det lite sannsynlig at man finner det diskriminerende eller hatefullt. Det blir noe helt annet når andre bruker det samme ordet om en selv. Når det er sagt er mange av den oppfatning at dette er ord som ikke har noen plass i et moderne språk samme hvem som sier dem. Siden svært mange vil bli støtt dersom du bruker slike ord, er det en grei regel å ikke gjøre det.» </a:t>
            </a:r>
            <a:r>
              <a:rPr lang="nb-NO" b="0" dirty="0">
                <a:ea typeface="Calibri"/>
                <a:cs typeface="Calibri"/>
              </a:rPr>
              <a:t>(Kilde: </a:t>
            </a:r>
            <a:r>
              <a:rPr lang="nb-NO" dirty="0">
                <a:hlinkClick r:id="rId3"/>
              </a:rPr>
              <a:t>https://antirasistisk.no/hva-er-greia-med-n-ordet/</a:t>
            </a:r>
            <a:r>
              <a:rPr lang="nb-NO" dirty="0"/>
              <a:t> )</a:t>
            </a:r>
            <a:r>
              <a:rPr lang="nb-NO" b="0" dirty="0">
                <a:ea typeface="Calibri"/>
                <a:cs typeface="Calibri"/>
              </a:rPr>
              <a:t> </a:t>
            </a:r>
          </a:p>
          <a:p>
            <a:pPr marL="0" marR="0" lvl="0" indent="0" algn="l" defTabSz="941923" rtl="0" eaLnBrk="1" fontAlgn="auto" latinLnBrk="0" hangingPunct="1">
              <a:lnSpc>
                <a:spcPct val="100000"/>
              </a:lnSpc>
              <a:spcBef>
                <a:spcPts val="0"/>
              </a:spcBef>
              <a:spcAft>
                <a:spcPts val="0"/>
              </a:spcAft>
              <a:buClrTx/>
              <a:buSzTx/>
              <a:buFontTx/>
              <a:buNone/>
              <a:tabLst/>
              <a:defRPr/>
            </a:pPr>
            <a:endParaRPr lang="nb-NO" b="0" dirty="0">
              <a:ea typeface="Calibri"/>
              <a:cs typeface="Calibri"/>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b="0" dirty="0">
                <a:ea typeface="Calibri"/>
                <a:cs typeface="Calibri"/>
              </a:rPr>
              <a:t>Du kan også lese mer her på </a:t>
            </a:r>
            <a:r>
              <a:rPr lang="nb-NO" dirty="0">
                <a:ea typeface="Calibri"/>
                <a:cs typeface="Calibri"/>
              </a:rPr>
              <a:t>s.18: </a:t>
            </a:r>
            <a:r>
              <a:rPr lang="nb-NO" dirty="0">
                <a:hlinkClick r:id="rId4"/>
              </a:rPr>
              <a:t>https://www.reddbarna.no/content/uploads/2021/01/Redd-Barna_RasismeErOveralt_rapport-2024.pdf</a:t>
            </a:r>
            <a:endParaRPr lang="nb-NO" dirty="0"/>
          </a:p>
          <a:p>
            <a:endParaRPr lang="nb-NO" dirty="0"/>
          </a:p>
        </p:txBody>
      </p:sp>
      <p:sp>
        <p:nvSpPr>
          <p:cNvPr id="4" name="Plassholder for lysbildenummer 3"/>
          <p:cNvSpPr>
            <a:spLocks noGrp="1"/>
          </p:cNvSpPr>
          <p:nvPr>
            <p:ph type="sldNum" sz="quarter" idx="5"/>
          </p:nvPr>
        </p:nvSpPr>
        <p:spPr/>
        <p:txBody>
          <a:bodyPr/>
          <a:lstStyle/>
          <a:p>
            <a:fld id="{450DA003-5BE0-994A-9B43-36366698BBB5}" type="slidenum">
              <a:rPr lang="nb-NO" smtClean="0"/>
              <a:t>21</a:t>
            </a:fld>
            <a:endParaRPr lang="nb-NO"/>
          </a:p>
        </p:txBody>
      </p:sp>
    </p:spTree>
    <p:extLst>
      <p:ext uri="{BB962C8B-B14F-4D97-AF65-F5344CB8AC3E}">
        <p14:creationId xmlns:p14="http://schemas.microsoft.com/office/powerpoint/2010/main" val="2109216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1923">
              <a:defRPr/>
            </a:pPr>
            <a:r>
              <a:rPr lang="nb-NO" b="1"/>
              <a:t>Hensikten med kortet:</a:t>
            </a:r>
          </a:p>
          <a:p>
            <a:pPr marL="0" marR="0" lvl="0" indent="0" algn="l" defTabSz="941923" rtl="0" eaLnBrk="1" fontAlgn="auto" latinLnBrk="0" hangingPunct="1">
              <a:lnSpc>
                <a:spcPct val="100000"/>
              </a:lnSpc>
              <a:spcBef>
                <a:spcPts val="0"/>
              </a:spcBef>
              <a:spcAft>
                <a:spcPts val="0"/>
              </a:spcAft>
              <a:buClrTx/>
              <a:buSzTx/>
              <a:buFontTx/>
              <a:buNone/>
              <a:tabLst/>
              <a:defRPr/>
            </a:pPr>
            <a:r>
              <a:rPr lang="nb-NO" b="0" i="0">
                <a:solidFill>
                  <a:srgbClr val="000000"/>
                </a:solidFill>
                <a:effectLst/>
              </a:rPr>
              <a:t>Her er hensikten</a:t>
            </a:r>
            <a:r>
              <a:rPr lang="nb-NO" b="0"/>
              <a:t> er å skape refleksjon rundt </a:t>
            </a:r>
            <a:r>
              <a:rPr lang="nb-NO" b="1"/>
              <a:t>stereotypier</a:t>
            </a:r>
            <a:r>
              <a:rPr lang="nb-NO" b="0"/>
              <a:t> og </a:t>
            </a:r>
            <a:r>
              <a:rPr lang="nb-NO" b="1"/>
              <a:t>fordommer</a:t>
            </a:r>
            <a:r>
              <a:rPr lang="nb-NO" b="1" i="0">
                <a:solidFill>
                  <a:schemeClr val="tx1"/>
                </a:solidFill>
                <a:effectLst/>
              </a:rPr>
              <a:t> </a:t>
            </a:r>
            <a:r>
              <a:rPr lang="nb-NO" b="0" i="0">
                <a:solidFill>
                  <a:schemeClr val="tx1"/>
                </a:solidFill>
                <a:effectLst/>
              </a:rPr>
              <a:t>og hvordan man med utgangspunkt i en generalisert forestilling (hvordan man tror folk er) plasserer mennesker i grupper, særlig de menneskene man ikke kjenner.  </a:t>
            </a:r>
          </a:p>
          <a:p>
            <a:pPr defTabSz="941923">
              <a:defRPr/>
            </a:pPr>
            <a:endParaRPr lang="nb-NO" b="0" i="0"/>
          </a:p>
          <a:p>
            <a:pPr defTabSz="941923">
              <a:defRPr/>
            </a:pPr>
            <a:r>
              <a:rPr lang="nb-NO" b="1"/>
              <a:t>Forslag til oppfølgingsspørsmål: </a:t>
            </a:r>
          </a:p>
          <a:p>
            <a:pPr marL="176611" indent="-176611" defTabSz="941923">
              <a:buFont typeface="Arial" panose="020B0604020202020204" pitchFamily="34" charset="0"/>
              <a:buChar char="•"/>
              <a:defRPr/>
            </a:pPr>
            <a:r>
              <a:rPr lang="nb-NO"/>
              <a:t>Hvordan tror du det oppleves for personen å gjøre denne tilpasningen? </a:t>
            </a:r>
          </a:p>
          <a:p>
            <a:pPr marL="176611" indent="-176611" defTabSz="941923">
              <a:buFont typeface="Arial" panose="020B0604020202020204" pitchFamily="34" charset="0"/>
              <a:buChar char="•"/>
              <a:defRPr/>
            </a:pPr>
            <a:r>
              <a:rPr lang="nb-NO"/>
              <a:t>Tror du personen opplevde økt trygget ved å gå med et synlig kors? </a:t>
            </a:r>
          </a:p>
          <a:p>
            <a:pPr marL="176611" indent="-176611" defTabSz="941923">
              <a:buFont typeface="Arial" panose="020B0604020202020204" pitchFamily="34" charset="0"/>
              <a:buChar char="•"/>
              <a:defRPr/>
            </a:pPr>
            <a:r>
              <a:rPr lang="nb-NO"/>
              <a:t>Hvilken rolle kunne andre religiøse symboler som en davidsstjerne, en hijab eller en turban ha spilt i en lignende situasjon? </a:t>
            </a:r>
          </a:p>
          <a:p>
            <a:pPr marL="176611" indent="-176611" defTabSz="941923">
              <a:buFont typeface="Arial" panose="020B0604020202020204" pitchFamily="34" charset="0"/>
              <a:buChar char="•"/>
              <a:defRPr/>
            </a:pPr>
            <a:r>
              <a:rPr lang="nb-NO"/>
              <a:t>Ville det hatt positive innvirkninger eller ville det ført til flere blikk?</a:t>
            </a:r>
          </a:p>
          <a:p>
            <a:pPr marL="0" marR="0" lvl="0" indent="0" algn="l" defTabSz="941923" rtl="0" eaLnBrk="1" fontAlgn="auto" latinLnBrk="0" hangingPunct="1">
              <a:lnSpc>
                <a:spcPct val="100000"/>
              </a:lnSpc>
              <a:spcBef>
                <a:spcPts val="0"/>
              </a:spcBef>
              <a:spcAft>
                <a:spcPts val="0"/>
              </a:spcAft>
              <a:buClrTx/>
              <a:buSzTx/>
              <a:buFontTx/>
              <a:buNone/>
              <a:tabLst/>
              <a:defRPr/>
            </a:pPr>
            <a:endParaRPr lang="nb-NO" b="0" i="0">
              <a:solidFill>
                <a:schemeClr val="tx1"/>
              </a:solidFill>
              <a:effectLst/>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b="0" i="0"/>
              <a:t>Dette er en historie hentet fra virkeligheten </a:t>
            </a:r>
            <a:r>
              <a:rPr lang="nb-NO" b="0"/>
              <a:t>(kilde: Amnesty Norge)</a:t>
            </a:r>
            <a:r>
              <a:rPr lang="nb-NO" b="0" i="0"/>
              <a:t>. Personen opplever </a:t>
            </a:r>
            <a:r>
              <a:rPr lang="nb-NO" b="1" i="0"/>
              <a:t>m</a:t>
            </a:r>
            <a:r>
              <a:rPr lang="nb-NO" b="1"/>
              <a:t>inoritetsstress</a:t>
            </a:r>
            <a:r>
              <a:rPr lang="nb-NO"/>
              <a:t>, noe som kan beskrives som en belastning vi kan kjenner på hvis vi har en eller flere </a:t>
            </a:r>
            <a:r>
              <a:rPr lang="nb-NO" b="1"/>
              <a:t>minoritetsmarkører </a:t>
            </a:r>
            <a:r>
              <a:rPr lang="nb-NO"/>
              <a:t>i en gitt kontekst. </a:t>
            </a:r>
            <a:r>
              <a:rPr lang="nb-NO" sz="1200">
                <a:effectLst/>
                <a:latin typeface="Segoe UI" panose="020B0502040204020203" pitchFamily="34" charset="0"/>
              </a:rPr>
              <a:t>Minoritetsmarkører er ikke noe en alltid kan velge å ta av eller på. En minoritetsmarkør kan for eksempel være karakteristikker eller kjennetegn ved utseende, og e</a:t>
            </a:r>
            <a:r>
              <a:rPr lang="nb-NO"/>
              <a:t>ksempler på minoritetsmarkører i Norge kan være hudfarge og klesdrakt. Minoritetsstress kan være at vi opplever negative reaksjoner, en redsel for at negative reaksjoner kan oppstå eller skam og vonde følelser knyttet til hvordan vi ser på sin egen identitet.  Ønsker du å lese mer om minoritetsstress eller minoritetsmarkører, se her: </a:t>
            </a:r>
            <a:r>
              <a:rPr lang="nb-NO" sz="1200" u="sng">
                <a:solidFill>
                  <a:srgbClr val="467886"/>
                </a:solidFill>
                <a:effectLst/>
                <a:ea typeface="Aptos" panose="020B0004020202020204" pitchFamily="34" charset="0"/>
                <a:cs typeface="Times New Roman" panose="02020603050405020304" pitchFamily="18" charset="0"/>
                <a:hlinkClick r:id="rId3"/>
              </a:rPr>
              <a:t>https://cms.bufdir.no/siteassets/rapporter/erfaringer_med_minoritetsstress.pdf</a:t>
            </a:r>
            <a:endParaRPr lang="nb-NO"/>
          </a:p>
          <a:p>
            <a:pPr defTabSz="941923">
              <a:defRPr/>
            </a:pPr>
            <a:endParaRPr lang="nb-NO" b="1"/>
          </a:p>
          <a:p>
            <a:r>
              <a:rPr lang="nb-NO" b="0" i="0"/>
              <a:t>P</a:t>
            </a:r>
            <a:r>
              <a:rPr lang="nb-NO" b="0"/>
              <a:t>ersonen opplevde å få færre blikk ved bruk av et synlig kors - både fra norske og personer med minoritetsbakgrunn. Du kan vurdere å informere om dette enten før eller etter deltakerne har reflektert over historien. </a:t>
            </a:r>
            <a:endParaRPr lang="nb-NO" b="0" i="0"/>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22</a:t>
            </a:fld>
            <a:endParaRPr lang="nb-NO"/>
          </a:p>
        </p:txBody>
      </p:sp>
    </p:spTree>
    <p:extLst>
      <p:ext uri="{BB962C8B-B14F-4D97-AF65-F5344CB8AC3E}">
        <p14:creationId xmlns:p14="http://schemas.microsoft.com/office/powerpoint/2010/main" val="4041077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1923">
              <a:lnSpc>
                <a:spcPct val="107000"/>
              </a:lnSpc>
              <a:spcAft>
                <a:spcPts val="824"/>
              </a:spcAft>
              <a:defRPr/>
            </a:pPr>
            <a:r>
              <a:rPr lang="nb-NO" b="1"/>
              <a:t>Hensikten med kortet:</a:t>
            </a:r>
            <a:endParaRPr lang="nn-NO"/>
          </a:p>
          <a:p>
            <a:pPr>
              <a:lnSpc>
                <a:spcPct val="107000"/>
              </a:lnSpc>
              <a:spcAft>
                <a:spcPts val="824"/>
              </a:spcAft>
            </a:pPr>
            <a:r>
              <a:rPr lang="nb-NO">
                <a:latin typeface="Calibri" panose="020F0502020204030204" pitchFamily="34" charset="0"/>
                <a:ea typeface="Calibri" panose="020F0502020204030204" pitchFamily="34" charset="0"/>
                <a:cs typeface="Times New Roman" panose="02020603050405020304" pitchFamily="18" charset="0"/>
              </a:rPr>
              <a:t>Hensikten med dette kortet er å skape økt bevissthet om at samer i dag har </a:t>
            </a:r>
            <a:r>
              <a:rPr lang="nb-NO" b="1">
                <a:latin typeface="Calibri" panose="020F0502020204030204" pitchFamily="34" charset="0"/>
                <a:ea typeface="Calibri" panose="020F0502020204030204" pitchFamily="34" charset="0"/>
                <a:cs typeface="Times New Roman" panose="02020603050405020304" pitchFamily="18" charset="0"/>
              </a:rPr>
              <a:t>spesielle rettigheter </a:t>
            </a:r>
            <a:r>
              <a:rPr lang="nb-NO">
                <a:latin typeface="Calibri" panose="020F0502020204030204" pitchFamily="34" charset="0"/>
                <a:ea typeface="Calibri" panose="020F0502020204030204" pitchFamily="34" charset="0"/>
                <a:cs typeface="Times New Roman" panose="02020603050405020304" pitchFamily="18" charset="0"/>
              </a:rPr>
              <a:t>som urfolk. Grunnlovsparagrafen sikrer samer retten til et eget folkevalgt råd (sametinget), retten til konsultasjon dersom noe skjer som påvirker deres folkegruppes kultur eller samfunnsliv spesielt, og retten til å kunne bruke sitt eget språk. Bestemmelsen ble tatt inn i grunnloven i 1988 (Kilde: </a:t>
            </a:r>
            <a:r>
              <a:rPr lang="nb-NO">
                <a:hlinkClick r:id="rId3"/>
              </a:rPr>
              <a:t>https://lovdata.no/dokument/NL/lov/1814-05-17-nn</a:t>
            </a:r>
            <a:r>
              <a:rPr lang="nb-NO"/>
              <a:t>).</a:t>
            </a:r>
            <a:r>
              <a:rPr lang="nb-NO">
                <a:latin typeface="+mn-lt"/>
                <a:ea typeface="Calibri" panose="020F0502020204030204" pitchFamily="34" charset="0"/>
                <a:cs typeface="Calibri"/>
              </a:rPr>
              <a:t> </a:t>
            </a:r>
          </a:p>
          <a:p>
            <a:pPr defTabSz="941923">
              <a:defRPr/>
            </a:pPr>
            <a:endParaRPr lang="nb-NO" b="1"/>
          </a:p>
          <a:p>
            <a:pPr defTabSz="941923">
              <a:defRPr/>
            </a:pPr>
            <a:r>
              <a:rPr lang="nb-NO" b="1"/>
              <a:t>Forslag til oppfølgingsspørsmål: </a:t>
            </a:r>
          </a:p>
          <a:p>
            <a:pPr marL="294351" indent="-294351">
              <a:lnSpc>
                <a:spcPct val="107000"/>
              </a:lnSpc>
              <a:buFont typeface="Arial" panose="020B0604020202020204" pitchFamily="34" charset="0"/>
              <a:buChar char="•"/>
            </a:pPr>
            <a:r>
              <a:rPr lang="nb-NO">
                <a:latin typeface="+mn-lt"/>
                <a:ea typeface="Calibri" panose="020F0502020204030204" pitchFamily="34" charset="0"/>
                <a:cs typeface="Calibri"/>
              </a:rPr>
              <a:t>Hva tror du denne loven innebærer i praksis?</a:t>
            </a:r>
          </a:p>
          <a:p>
            <a:pPr marL="294351" indent="-294351">
              <a:lnSpc>
                <a:spcPct val="107000"/>
              </a:lnSpc>
              <a:buFont typeface="Arial" panose="020B0604020202020204" pitchFamily="34" charset="0"/>
              <a:buChar char="•"/>
            </a:pPr>
            <a:r>
              <a:rPr lang="nb-NO">
                <a:latin typeface="+mn-lt"/>
                <a:ea typeface="Calibri" panose="020F0502020204030204" pitchFamily="34" charset="0"/>
                <a:cs typeface="Calibri"/>
              </a:rPr>
              <a:t>Hvordan ville det vært for samer uten en slik lov? </a:t>
            </a:r>
          </a:p>
          <a:p>
            <a:pPr marL="294351" indent="-294351">
              <a:lnSpc>
                <a:spcPct val="107000"/>
              </a:lnSpc>
              <a:buFont typeface="Arial" panose="020B0604020202020204" pitchFamily="34" charset="0"/>
              <a:buChar char="•"/>
            </a:pPr>
            <a:r>
              <a:rPr lang="nb-NO">
                <a:latin typeface="+mn-lt"/>
                <a:ea typeface="Calibri" panose="020F0502020204030204" pitchFamily="34" charset="0"/>
                <a:cs typeface="Calibri"/>
              </a:rPr>
              <a:t>Er disse rettighetene ulik noen av rettighetene som majoritetsbefolkningen i Norge har?</a:t>
            </a:r>
          </a:p>
          <a:p>
            <a:pPr marL="0" marR="0" lvl="0" indent="0" algn="l" defTabSz="914400" rtl="0" eaLnBrk="1" fontAlgn="auto" latinLnBrk="0" hangingPunct="1">
              <a:lnSpc>
                <a:spcPct val="107000"/>
              </a:lnSpc>
              <a:spcBef>
                <a:spcPts val="0"/>
              </a:spcBef>
              <a:spcAft>
                <a:spcPts val="824"/>
              </a:spcAft>
              <a:buClrTx/>
              <a:buSzTx/>
              <a:buFontTx/>
              <a:buNone/>
              <a:tabLst/>
              <a:defRPr/>
            </a:pPr>
            <a:endParaRPr lang="nb-NO">
              <a:latin typeface="+mn-lt"/>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824"/>
              </a:spcAft>
              <a:buClrTx/>
              <a:buSzTx/>
              <a:buFontTx/>
              <a:buNone/>
              <a:tabLst/>
              <a:defRPr/>
            </a:pPr>
            <a:r>
              <a:rPr lang="nb-NO">
                <a:latin typeface="Calibri" panose="020F0502020204030204" pitchFamily="34" charset="0"/>
                <a:ea typeface="Calibri" panose="020F0502020204030204" pitchFamily="34" charset="0"/>
                <a:cs typeface="Times New Roman" panose="02020603050405020304" pitchFamily="18" charset="0"/>
              </a:rPr>
              <a:t>Fornorskningspolitikken som norske myndigheter utførte fra ca. 1850 og rundt 100 år frem i tid, handlet om å assimilere samene inn i den norske majoritetskulturen. Den diskriminerende behandlingen samene ble utsatt for, har gitt store langvarige konsekvenser for samers språk, kultur og identitet. Les mer her: </a:t>
            </a:r>
            <a:r>
              <a:rPr lang="nn-NO">
                <a:hlinkClick r:id="rId4"/>
              </a:rPr>
              <a:t>https://samiskeveivisere.no/wp-content/uploads/2019/05/3-2005-fornorskning-av-samene-henry-minde.pdf</a:t>
            </a:r>
            <a:endParaRPr lang="nb-NO">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endParaRPr lang="nb-NO">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endParaRPr lang="nb-NO">
              <a:latin typeface="Calibri" panose="020F0502020204030204" pitchFamily="34" charset="0"/>
              <a:ea typeface="Calibri" panose="020F0502020204030204" pitchFamily="34" charset="0"/>
              <a:cs typeface="Times New Roman" panose="02020603050405020304" pitchFamily="18" charset="0"/>
            </a:endParaRPr>
          </a:p>
          <a:p>
            <a:pPr marL="353221" indent="-353221">
              <a:lnSpc>
                <a:spcPct val="107000"/>
              </a:lnSpc>
              <a:spcAft>
                <a:spcPts val="824"/>
              </a:spcAft>
              <a:buFont typeface="Symbol" panose="05050102010706020507" pitchFamily="18" charset="2"/>
              <a:buChar char=""/>
            </a:pPr>
            <a:endParaRPr lang="nb-NO">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23</a:t>
            </a:fld>
            <a:endParaRPr lang="nb-NO"/>
          </a:p>
        </p:txBody>
      </p:sp>
    </p:spTree>
    <p:extLst>
      <p:ext uri="{BB962C8B-B14F-4D97-AF65-F5344CB8AC3E}">
        <p14:creationId xmlns:p14="http://schemas.microsoft.com/office/powerpoint/2010/main" val="3445524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a:t>
            </a:r>
            <a:endParaRPr lang="nb-NO"/>
          </a:p>
          <a:p>
            <a:r>
              <a:rPr lang="nb-NO"/>
              <a:t>Her får elevene mulighet til å sette seg inn i en situasjon hvor omstendighetene, og </a:t>
            </a:r>
            <a:r>
              <a:rPr lang="nb-NO" b="1"/>
              <a:t>avsenders intensjon</a:t>
            </a:r>
            <a:r>
              <a:rPr lang="nb-NO"/>
              <a:t>, avgjør om diskriminering eller rasisme har skjedd. For mange kan dette være en vanskelig oppgave fordi de trolig ikke har opplevd å være på mottakersiden av rasisme og diskriminering. Mottaker kan oppfatte en kommentar annerledes enn hva sender egentlig mente. Her kan elevene forsøke å sette seg inn i hvordan Aisha opplevde dette. </a:t>
            </a:r>
          </a:p>
          <a:p>
            <a:endParaRPr lang="nb-NO" b="1"/>
          </a:p>
          <a:p>
            <a:pPr defTabSz="941923">
              <a:defRPr/>
            </a:pPr>
            <a:r>
              <a:rPr lang="nb-NO" b="1"/>
              <a:t>Forslag til oppfølgingsspørsmål: </a:t>
            </a:r>
          </a:p>
          <a:p>
            <a:pPr marL="176611" indent="-176611">
              <a:buFont typeface="Arial" panose="020B0604020202020204" pitchFamily="34" charset="0"/>
              <a:buChar char="•"/>
            </a:pPr>
            <a:r>
              <a:rPr lang="nb-NO"/>
              <a:t>Hvordan kan handlingen til sender oppfattes av mottakeren? </a:t>
            </a:r>
            <a:endParaRPr lang="nb-NO">
              <a:cs typeface="Calibri"/>
            </a:endParaRPr>
          </a:p>
          <a:p>
            <a:pPr marL="176611" indent="-176611">
              <a:buFont typeface="Arial"/>
              <a:buChar char="•"/>
            </a:pPr>
            <a:r>
              <a:rPr lang="nb-NO"/>
              <a:t>Hvorfor tror du at denne situasjonen kan tolkes som diskriminerende for noen?</a:t>
            </a:r>
            <a:endParaRPr lang="nb-NO">
              <a:cs typeface="Calibri" panose="020F0502020204030204"/>
            </a:endParaRPr>
          </a:p>
          <a:p>
            <a:pPr marL="176611" indent="-176611">
              <a:buFont typeface="Arial"/>
              <a:buChar char="•"/>
            </a:pPr>
            <a:r>
              <a:rPr lang="nb-NO">
                <a:cs typeface="Calibri" panose="020F0502020204030204"/>
              </a:rPr>
              <a:t>Hva tror du den fremmede kvinnen baserer sine fordommer på?</a:t>
            </a:r>
            <a:endParaRPr lang="nb-NO"/>
          </a:p>
          <a:p>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24</a:t>
            </a:fld>
            <a:endParaRPr lang="nb-NO"/>
          </a:p>
        </p:txBody>
      </p:sp>
    </p:spTree>
    <p:extLst>
      <p:ext uri="{BB962C8B-B14F-4D97-AF65-F5344CB8AC3E}">
        <p14:creationId xmlns:p14="http://schemas.microsoft.com/office/powerpoint/2010/main" val="2882228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a:solidFill>
                  <a:srgbClr val="000000"/>
                </a:solidFill>
                <a:effectLst/>
              </a:rPr>
              <a:t>Her er hensikten</a:t>
            </a:r>
            <a:r>
              <a:rPr lang="nb-NO" b="0"/>
              <a:t> er å skape refleksjon rundt </a:t>
            </a:r>
            <a:r>
              <a:rPr lang="nb-NO" b="1"/>
              <a:t>stereotypier </a:t>
            </a:r>
            <a:r>
              <a:rPr lang="nb-NO" b="0"/>
              <a:t>og</a:t>
            </a:r>
            <a:r>
              <a:rPr lang="nb-NO" b="1"/>
              <a:t> fordommer</a:t>
            </a:r>
            <a:r>
              <a:rPr lang="nb-NO" b="1" i="0">
                <a:solidFill>
                  <a:schemeClr val="tx1"/>
                </a:solidFill>
                <a:effectLst/>
              </a:rPr>
              <a:t> </a:t>
            </a:r>
            <a:r>
              <a:rPr lang="nb-NO" b="0" i="0">
                <a:solidFill>
                  <a:schemeClr val="tx1"/>
                </a:solidFill>
                <a:effectLst/>
              </a:rPr>
              <a:t>og hvordan man med utgangspunkt i en generalisert forestilling (hvordan man antar folk er) plasserer mennesker i grupper, særlig de menneskene man ikke kjenner.  Derimot, med de menneskene man kjenner godt, ser man gjerne kompleksiteten. Noe som gjør det mer utfordrende å plassere mennesker i en gruppe.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Dette er en historie som er hentet fra virkeligheten (kilde: </a:t>
            </a:r>
            <a:r>
              <a:rPr lang="nb-NO">
                <a:hlinkClick r:id="rId3"/>
              </a:rPr>
              <a:t>https://antirasistisk.no/takk/</a:t>
            </a:r>
            <a:r>
              <a:rPr lang="nb-NO"/>
              <a:t>). Ved å vise til ekte opplevelser kan dette være med å gjøre tematikken enda mer realistisk for elevene. </a:t>
            </a:r>
          </a:p>
          <a:p>
            <a:endParaRPr lang="nb-NO" b="1"/>
          </a:p>
          <a:p>
            <a:pPr defTabSz="941923">
              <a:defRPr/>
            </a:pPr>
            <a:r>
              <a:rPr lang="nb-NO" b="1"/>
              <a:t>Forslag til oppfølgingsspørsmål: </a:t>
            </a:r>
          </a:p>
          <a:p>
            <a:pPr marL="176611" indent="-176611">
              <a:buFont typeface="Arial"/>
              <a:buChar char="•"/>
            </a:pPr>
            <a:r>
              <a:rPr lang="nb-NO"/>
              <a:t>Hvordan kan denne uttalelsen tolkes på flere måter?</a:t>
            </a:r>
          </a:p>
          <a:p>
            <a:pPr marL="176611" indent="-176611">
              <a:buFont typeface="Arial"/>
              <a:buChar char="•"/>
            </a:pPr>
            <a:r>
              <a:rPr lang="nb-NO"/>
              <a:t>Hva tror du politimannen mener med «mange som deg»? </a:t>
            </a:r>
          </a:p>
          <a:p>
            <a:pPr marL="176611" indent="-176611">
              <a:buFont typeface="Arial"/>
              <a:buChar char="•"/>
            </a:pPr>
            <a:r>
              <a:rPr lang="nb-NO"/>
              <a:t>Hva tenker du om at en blir gjort til en representant for en gruppe? </a:t>
            </a:r>
          </a:p>
          <a:p>
            <a:pPr marL="0" marR="0" lvl="0" indent="0" algn="l" defTabSz="941923" rtl="0" eaLnBrk="1" fontAlgn="auto" latinLnBrk="0" hangingPunct="1">
              <a:lnSpc>
                <a:spcPct val="100000"/>
              </a:lnSpc>
              <a:spcBef>
                <a:spcPts val="0"/>
              </a:spcBef>
              <a:spcAft>
                <a:spcPts val="0"/>
              </a:spcAft>
              <a:buClrTx/>
              <a:buSzTx/>
              <a:buFontTx/>
              <a:buNone/>
              <a:tabLst/>
              <a:defRPr/>
            </a:pPr>
            <a:endParaRPr lang="nb-NO" sz="1200">
              <a:effectLst/>
              <a:latin typeface="Segoe UI" panose="020B0502040204020203" pitchFamily="34" charset="0"/>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sz="1200">
                <a:effectLst/>
                <a:latin typeface="Segoe UI" panose="020B0502040204020203" pitchFamily="34" charset="0"/>
              </a:rPr>
              <a:t>Vi har alle identitetsmarkører (jente, gutt, skeiv, ung, gammel) og vi kan alle være bærere av minoritetsmarkører avhengig av konteksten vi er i. Minoritetsmarkører er ikke noe en alltid kan velge å ta av eller på. En minoritetsmarkør kan for eksempel være karakteristikker eller kjennetegn ved utseende, E</a:t>
            </a:r>
            <a:r>
              <a:rPr lang="nb-NO"/>
              <a:t>ksempler på minoritetsmarkører i Norge kan være hudfarge og klesdrakt. </a:t>
            </a:r>
          </a:p>
          <a:p>
            <a:pPr marL="0" marR="0" lvl="0" indent="0" algn="l" defTabSz="941923" rtl="0" eaLnBrk="1" fontAlgn="auto" latinLnBrk="0" hangingPunct="1">
              <a:lnSpc>
                <a:spcPct val="100000"/>
              </a:lnSpc>
              <a:spcBef>
                <a:spcPts val="0"/>
              </a:spcBef>
              <a:spcAft>
                <a:spcPts val="0"/>
              </a:spcAft>
              <a:buClrTx/>
              <a:buSzTx/>
              <a:buFontTx/>
              <a:buNone/>
              <a:tabLst/>
              <a:defRPr/>
            </a:pPr>
            <a:endParaRPr lang="nb-NO" sz="1200">
              <a:effectLst/>
              <a:latin typeface="Segoe UI" panose="020B0502040204020203" pitchFamily="34" charset="0"/>
            </a:endParaRPr>
          </a:p>
          <a:p>
            <a:pPr marL="0" marR="0" lvl="0" indent="0" algn="l" defTabSz="941923" rtl="0" eaLnBrk="1" fontAlgn="auto" latinLnBrk="0" hangingPunct="1">
              <a:lnSpc>
                <a:spcPct val="100000"/>
              </a:lnSpc>
              <a:spcBef>
                <a:spcPts val="0"/>
              </a:spcBef>
              <a:spcAft>
                <a:spcPts val="0"/>
              </a:spcAft>
              <a:buClrTx/>
              <a:buSzTx/>
              <a:buFontTx/>
              <a:buNone/>
              <a:tabLst/>
              <a:defRPr/>
            </a:pPr>
            <a:endParaRPr lang="nb-NO"/>
          </a:p>
          <a:p>
            <a:endParaRPr lang="nb-NO"/>
          </a:p>
          <a:p>
            <a:pPr marL="176611" indent="-176611">
              <a:buFont typeface="Arial"/>
              <a:buChar char="•"/>
            </a:pPr>
            <a:endParaRPr lang="nb-NO">
              <a:cs typeface="Calibri"/>
            </a:endParaRP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25</a:t>
            </a:fld>
            <a:endParaRPr lang="nb-NO"/>
          </a:p>
        </p:txBody>
      </p:sp>
    </p:spTree>
    <p:extLst>
      <p:ext uri="{BB962C8B-B14F-4D97-AF65-F5344CB8AC3E}">
        <p14:creationId xmlns:p14="http://schemas.microsoft.com/office/powerpoint/2010/main" val="2306445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Hensikten med kortet: </a:t>
            </a:r>
          </a:p>
          <a:p>
            <a:pPr defTabSz="941923">
              <a:defRPr/>
            </a:pPr>
            <a:r>
              <a:rPr lang="nb-NO" dirty="0">
                <a:cs typeface="Calibri"/>
              </a:rPr>
              <a:t>I 1999 sluttet Norge seg til Europarådets rammekonvensjon for beskyttelsen av nasjonale minoriteter. Selv om det ikke finnes en entydig definisjon av nasjonale minoriteter blant europeiske land, har nasjonale minoriteter som regel til felles at de har vært i landet over en lang periode. På grunn av den historiske tilknytningen skiller nasjonale minoriteter seg fra andre etniske minoriteter som har innvandret i nyere tid (Kilde: </a:t>
            </a:r>
            <a:r>
              <a:rPr lang="nb-NO" dirty="0">
                <a:hlinkClick r:id="rId3"/>
              </a:rPr>
              <a:t>https://www.regjeringen.no/no/tema/urfolk-og-minoriteter/nasjonale-minoriteter/midtspalte/europaradets-rammekonvensjon/id86935/</a:t>
            </a:r>
            <a:r>
              <a:rPr lang="nb-NO" dirty="0"/>
              <a:t>) </a:t>
            </a:r>
          </a:p>
          <a:p>
            <a:pPr defTabSz="941923">
              <a:defRPr/>
            </a:pPr>
            <a:endParaRPr lang="nb-NO" dirty="0"/>
          </a:p>
          <a:p>
            <a:pPr marL="0" marR="0" lvl="0" indent="0" algn="l" defTabSz="941923" rtl="0" eaLnBrk="1" fontAlgn="auto" latinLnBrk="0" hangingPunct="1">
              <a:lnSpc>
                <a:spcPct val="100000"/>
              </a:lnSpc>
              <a:spcBef>
                <a:spcPts val="0"/>
              </a:spcBef>
              <a:spcAft>
                <a:spcPts val="0"/>
              </a:spcAft>
              <a:buClrTx/>
              <a:buSzTx/>
              <a:buFontTx/>
              <a:buNone/>
              <a:tabLst/>
              <a:defRPr/>
            </a:pPr>
            <a:r>
              <a:rPr lang="nb-NO" dirty="0"/>
              <a:t>Ved å gi folkegrupper en slik status signaliserer Norge at dette er grupper som også har en tilknytning til landet – og er et tydelig grep for å motvirke </a:t>
            </a:r>
            <a:r>
              <a:rPr lang="nb-NO" b="1" dirty="0"/>
              <a:t>negative syn </a:t>
            </a:r>
            <a:r>
              <a:rPr lang="nb-NO" b="0" dirty="0"/>
              <a:t>og</a:t>
            </a:r>
            <a:r>
              <a:rPr lang="nb-NO" b="1" dirty="0"/>
              <a:t> holdninger. </a:t>
            </a:r>
            <a:r>
              <a:rPr lang="nb-NO" b="0" dirty="0"/>
              <a:t>Ønsker du mer informasjon om nasjonale minoriteter, se bilde/dialogkort nummer: 16, 20 og 28.</a:t>
            </a:r>
          </a:p>
          <a:p>
            <a:pPr defTabSz="941923">
              <a:defRPr/>
            </a:pPr>
            <a:endParaRPr lang="nb-NO" b="1" dirty="0"/>
          </a:p>
          <a:p>
            <a:pPr defTabSz="941923">
              <a:defRPr/>
            </a:pPr>
            <a:endParaRPr lang="nb-NO" dirty="0"/>
          </a:p>
          <a:p>
            <a:pPr defTabSz="941923">
              <a:defRPr/>
            </a:pPr>
            <a:r>
              <a:rPr lang="nb-NO" b="1" dirty="0"/>
              <a:t>Forslag til oppfølgingsspørsmål: </a:t>
            </a:r>
          </a:p>
          <a:p>
            <a:pPr marL="176611" indent="-176611">
              <a:buFont typeface="Arial"/>
              <a:buChar char="•"/>
            </a:pPr>
            <a:r>
              <a:rPr lang="nb-NO" dirty="0">
                <a:cs typeface="Calibri"/>
              </a:rPr>
              <a:t>Hvorfor tror dere at Europarådet har laget et slikt rammeverk for å beskytte nasjonale minoriteter?</a:t>
            </a:r>
          </a:p>
          <a:p>
            <a:pPr marL="176611" indent="-176611">
              <a:buFont typeface="Arial"/>
              <a:buChar char="•"/>
            </a:pPr>
            <a:r>
              <a:rPr lang="nb-NO" dirty="0">
                <a:cs typeface="Calibri"/>
              </a:rPr>
              <a:t>Hva vet du om disse minoritetenes historiske tilknytning til Norge?</a:t>
            </a:r>
          </a:p>
          <a:p>
            <a:pPr marL="176611" indent="-176611">
              <a:buFont typeface="Arial"/>
              <a:buChar char="•"/>
            </a:pPr>
            <a:r>
              <a:rPr lang="nb-NO" dirty="0">
                <a:cs typeface="Calibri"/>
              </a:rPr>
              <a:t>De av oss som er fra disse folkegruppene velger selv om de ønsker å identifisere seg selv som en nasjonal minoritet eller som en del av majoriteten. Har du noen tanker om hvorfor det er slikt? </a:t>
            </a:r>
            <a:endParaRPr lang="nb-NO" dirty="0"/>
          </a:p>
        </p:txBody>
      </p:sp>
      <p:sp>
        <p:nvSpPr>
          <p:cNvPr id="4" name="Plassholder for lysbildenummer 3"/>
          <p:cNvSpPr>
            <a:spLocks noGrp="1"/>
          </p:cNvSpPr>
          <p:nvPr>
            <p:ph type="sldNum" sz="quarter" idx="5"/>
          </p:nvPr>
        </p:nvSpPr>
        <p:spPr/>
        <p:txBody>
          <a:bodyPr/>
          <a:lstStyle/>
          <a:p>
            <a:fld id="{450DA003-5BE0-994A-9B43-36366698BBB5}" type="slidenum">
              <a:rPr lang="nb-NO" smtClean="0"/>
              <a:t>26</a:t>
            </a:fld>
            <a:endParaRPr lang="nb-NO"/>
          </a:p>
        </p:txBody>
      </p:sp>
    </p:spTree>
    <p:extLst>
      <p:ext uri="{BB962C8B-B14F-4D97-AF65-F5344CB8AC3E}">
        <p14:creationId xmlns:p14="http://schemas.microsoft.com/office/powerpoint/2010/main" val="1148033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49288" y="1112838"/>
            <a:ext cx="5341937" cy="3005137"/>
          </a:xfrm>
        </p:spPr>
      </p:sp>
      <p:sp>
        <p:nvSpPr>
          <p:cNvPr id="3" name="Plassholder for notater 2"/>
          <p:cNvSpPr>
            <a:spLocks noGrp="1"/>
          </p:cNvSpPr>
          <p:nvPr>
            <p:ph type="body" idx="1"/>
          </p:nvPr>
        </p:nvSpPr>
        <p:spPr/>
        <p:txBody>
          <a:bodyPr/>
          <a:lstStyle/>
          <a:p>
            <a:pPr defTabSz="915078">
              <a:defRPr/>
            </a:pPr>
            <a:r>
              <a:rPr lang="nb-NO" b="1"/>
              <a:t>Hensikten med kortet: </a:t>
            </a:r>
          </a:p>
          <a:p>
            <a:r>
              <a:rPr lang="nb-NO" b="0"/>
              <a:t>Dette kortet ønsker å belyse at uttalelser og spørsmål kan oppleves annerledes enn hva avsender muligens hadde som hensikt. Målet er å bevisstgjøre elevene på at enkelte uttalelser kan oppleves </a:t>
            </a:r>
            <a:r>
              <a:rPr lang="nb-NO" b="1"/>
              <a:t>krenkende </a:t>
            </a:r>
            <a:r>
              <a:rPr lang="nb-NO" b="0"/>
              <a:t>eller</a:t>
            </a:r>
            <a:r>
              <a:rPr lang="nb-NO" b="1"/>
              <a:t> fornærmende</a:t>
            </a:r>
            <a:r>
              <a:rPr lang="nb-NO" b="0"/>
              <a:t>. Hva som oppleves som «innenfor å si» i en samtale vil også avhenge av kontekst og variere fra person til person.   </a:t>
            </a:r>
            <a:endParaRPr lang="nb-NO" b="1"/>
          </a:p>
          <a:p>
            <a:endParaRPr lang="nb-NO" b="1"/>
          </a:p>
          <a:p>
            <a:r>
              <a:rPr lang="nb-NO" b="1"/>
              <a:t>Oppfølgingsspørsmål:</a:t>
            </a:r>
          </a:p>
          <a:p>
            <a:pPr marL="166564" indent="-166564">
              <a:buFont typeface="Arial" panose="020B0604020202020204" pitchFamily="34" charset="0"/>
              <a:buChar char="•"/>
            </a:pPr>
            <a:r>
              <a:rPr lang="nb-NO"/>
              <a:t>Oppfatter du spørsmålene som krenkende eller uskyldig nysgjerrige?</a:t>
            </a:r>
            <a:endParaRPr lang="nb-NO">
              <a:cs typeface="Calibri"/>
            </a:endParaRPr>
          </a:p>
          <a:p>
            <a:pPr marL="166564" indent="-166564">
              <a:buFont typeface="Arial" panose="020B0604020202020204" pitchFamily="34" charset="0"/>
              <a:buChar char="•"/>
            </a:pPr>
            <a:r>
              <a:rPr lang="nb-NO"/>
              <a:t>Hvorfor tror du folk stiller slike spørsmål? </a:t>
            </a:r>
            <a:endParaRPr lang="nb-NO">
              <a:cs typeface="Calibri" panose="020F0502020204030204"/>
            </a:endParaRPr>
          </a:p>
          <a:p>
            <a:pPr marL="166564" indent="-166564">
              <a:buFont typeface="Arial" panose="020B0604020202020204" pitchFamily="34" charset="0"/>
              <a:buChar char="•"/>
            </a:pPr>
            <a:r>
              <a:rPr lang="nb-NO"/>
              <a:t>Hvordan ville du reagert hvis du hørte spørsmål som dette?</a:t>
            </a:r>
            <a:endParaRPr lang="nb-NO">
              <a:cs typeface="Calibri"/>
            </a:endParaRPr>
          </a:p>
          <a:p>
            <a:pPr marL="166564" indent="-166564">
              <a:buFont typeface="Arial" panose="020B0604020202020204" pitchFamily="34" charset="0"/>
              <a:buChar char="•"/>
            </a:pPr>
            <a:r>
              <a:rPr lang="nb-NO"/>
              <a:t>Spiller konteksten spørsmålene stilles i noen rolle for om de oppfattes krenkende? Hvis du mener det – forklar hvorfor.</a:t>
            </a:r>
            <a:endParaRPr lang="nb-NO">
              <a:cs typeface="Calibri" panose="020F0502020204030204"/>
            </a:endParaRPr>
          </a:p>
          <a:p>
            <a:endParaRPr lang="nb-NO" b="0" u="none"/>
          </a:p>
          <a:p>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27</a:t>
            </a:fld>
            <a:endParaRPr lang="nb-NO"/>
          </a:p>
        </p:txBody>
      </p:sp>
    </p:spTree>
    <p:extLst>
      <p:ext uri="{BB962C8B-B14F-4D97-AF65-F5344CB8AC3E}">
        <p14:creationId xmlns:p14="http://schemas.microsoft.com/office/powerpoint/2010/main" val="1255224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19200"/>
            <a:ext cx="5849938" cy="3290888"/>
          </a:xfrm>
        </p:spPr>
      </p:sp>
      <p:sp>
        <p:nvSpPr>
          <p:cNvPr id="3" name="Plassholder for notater 2"/>
          <p:cNvSpPr>
            <a:spLocks noGrp="1"/>
          </p:cNvSpPr>
          <p:nvPr>
            <p:ph type="body" idx="1"/>
          </p:nvPr>
        </p:nvSpPr>
        <p:spPr/>
        <p:txBody>
          <a:bodyPr/>
          <a:lstStyle/>
          <a:p>
            <a:pPr defTabSz="915078">
              <a:defRPr/>
            </a:pPr>
            <a:r>
              <a:rPr lang="nb-NO" b="1"/>
              <a:t>Hensikten med kortet: </a:t>
            </a:r>
          </a:p>
          <a:p>
            <a:pPr defTabSz="915078">
              <a:defRPr/>
            </a:pPr>
            <a:r>
              <a:rPr lang="nb-NO"/>
              <a:t>Her får elevene mulighet til å reflektere rundt hvordan synet på jødene har vært i Norge. Dette utsagnet viser til den første </a:t>
            </a:r>
            <a:r>
              <a:rPr lang="nb-NO" b="1"/>
              <a:t>systematiske rasistiske loven </a:t>
            </a:r>
            <a:r>
              <a:rPr lang="nb-NO"/>
              <a:t>i Norge (etter frigjøringen i 1814). I dag har jøder i Norge status som nasjonal minoritet. De er en av Norges fem nasjonale minoriteter som alle fikk denne statusen vedtatt i 1998. Det finnes ingen tydelig internasjonal definisjon av hva en nasjonal minoritet er. I Norge regnes nasjonale minoriteter som grupper med lang historisk tilknytning til landet. </a:t>
            </a:r>
          </a:p>
          <a:p>
            <a:pPr defTabSz="915078">
              <a:defRPr/>
            </a:pPr>
            <a:endParaRPr lang="nb-NO"/>
          </a:p>
          <a:p>
            <a:pPr defTabSz="915078">
              <a:defRPr/>
            </a:pPr>
            <a:r>
              <a:rPr lang="nb-NO" b="0" i="0">
                <a:solidFill>
                  <a:schemeClr val="tx1"/>
                </a:solidFill>
                <a:effectLst/>
                <a:highlight>
                  <a:srgbClr val="F3F4F4"/>
                </a:highlight>
                <a:latin typeface="+mn-lt"/>
              </a:rPr>
              <a:t>U</a:t>
            </a:r>
            <a:r>
              <a:rPr lang="nb-NO" b="0" i="0">
                <a:solidFill>
                  <a:srgbClr val="203E51"/>
                </a:solidFill>
                <a:effectLst/>
                <a:highlight>
                  <a:srgbClr val="F3F4F4"/>
                </a:highlight>
                <a:latin typeface="Publico text"/>
              </a:rPr>
              <a:t>testengingen av jødene kom til som en følge av politisk, sosialt og økonomisk funderte fordommer. Det ble argumentert med at jødene var grådige, for mektige, for dyktige innen handel, at deres mål var verdensherredømme, og at deres tro ikke lot seg forene med Grunnloven. </a:t>
            </a:r>
            <a:r>
              <a:rPr lang="nb-NO"/>
              <a:t>(Kilde: </a:t>
            </a:r>
            <a:r>
              <a:rPr lang="nb-NO">
                <a:hlinkClick r:id="rId3"/>
              </a:rPr>
              <a:t>https://snl.no/J%C3%B8denes_historie_i_Norge</a:t>
            </a:r>
            <a:r>
              <a:rPr lang="nb-NO">
                <a:ea typeface="+mn-ea"/>
                <a:cs typeface="+mn-cs"/>
              </a:rPr>
              <a:t>) </a:t>
            </a:r>
            <a:endParaRPr lang="nb-NO">
              <a:ea typeface="Calibri" panose="020F0502020204030204"/>
              <a:cs typeface="Calibri" panose="020F0502020204030204"/>
            </a:endParaRPr>
          </a:p>
          <a:p>
            <a:endParaRPr lang="nb-NO"/>
          </a:p>
          <a:p>
            <a:pPr defTabSz="915078">
              <a:defRPr/>
            </a:pPr>
            <a:r>
              <a:rPr lang="nb-NO" b="1"/>
              <a:t>Forslag til oppfølgingsspørsmål: </a:t>
            </a:r>
          </a:p>
          <a:p>
            <a:pPr marL="171578" indent="-171578">
              <a:buFont typeface="Arial" panose="020B0604020202020204" pitchFamily="34" charset="0"/>
              <a:buChar char="•"/>
            </a:pPr>
            <a:r>
              <a:rPr lang="nb-NO"/>
              <a:t>Hva lå til grunn for en slik lov tror dere? </a:t>
            </a:r>
            <a:endParaRPr lang="nb-NO">
              <a:ea typeface="Calibri"/>
              <a:cs typeface="Calibri"/>
            </a:endParaRPr>
          </a:p>
          <a:p>
            <a:pPr marL="171578" indent="-171578">
              <a:buFont typeface="Arial" panose="020B0604020202020204" pitchFamily="34" charset="0"/>
              <a:buChar char="•"/>
            </a:pPr>
            <a:r>
              <a:rPr lang="nb-NO"/>
              <a:t>Tror du jødenes rettigheter er bedre i Norge i dag? </a:t>
            </a:r>
            <a:endParaRPr lang="nb-NO">
              <a:cs typeface="Calibri"/>
            </a:endParaRPr>
          </a:p>
          <a:p>
            <a:pPr marL="171578" indent="-171578">
              <a:buFont typeface="Arial" panose="020B0604020202020204" pitchFamily="34" charset="0"/>
              <a:buChar char="•"/>
            </a:pPr>
            <a:r>
              <a:rPr lang="nb-NO">
                <a:ea typeface="Calibri" panose="020F0502020204030204"/>
                <a:cs typeface="Calibri" panose="020F0502020204030204"/>
              </a:rPr>
              <a:t>Hvorfor tror dere jøder regnes som en nasjonal minoritet i Norge?</a:t>
            </a:r>
          </a:p>
          <a:p>
            <a:pPr marL="171578" indent="-171578">
              <a:buFont typeface="Arial" panose="020B0604020202020204" pitchFamily="34" charset="0"/>
              <a:buChar char="•"/>
            </a:pPr>
            <a:r>
              <a:rPr lang="nb-NO"/>
              <a:t>Er det andre minoriteter som opplever rasisme i Norge i dag?</a:t>
            </a:r>
            <a:endParaRPr lang="nb-NO">
              <a:cs typeface="Calibri"/>
            </a:endParaRPr>
          </a:p>
          <a:p>
            <a:pPr defTabSz="915078">
              <a:defRPr/>
            </a:pPr>
            <a:endParaRPr lang="nb-NO" sz="2000" b="1"/>
          </a:p>
        </p:txBody>
      </p:sp>
      <p:sp>
        <p:nvSpPr>
          <p:cNvPr id="4" name="Plassholder for lysbildenummer 3"/>
          <p:cNvSpPr>
            <a:spLocks noGrp="1"/>
          </p:cNvSpPr>
          <p:nvPr>
            <p:ph type="sldNum" sz="quarter" idx="5"/>
          </p:nvPr>
        </p:nvSpPr>
        <p:spPr/>
        <p:txBody>
          <a:bodyPr/>
          <a:lstStyle/>
          <a:p>
            <a:fld id="{450DA003-5BE0-994A-9B43-36366698BBB5}" type="slidenum">
              <a:rPr lang="nb-NO" smtClean="0"/>
              <a:t>28</a:t>
            </a:fld>
            <a:endParaRPr lang="nb-NO"/>
          </a:p>
        </p:txBody>
      </p:sp>
    </p:spTree>
    <p:extLst>
      <p:ext uri="{BB962C8B-B14F-4D97-AF65-F5344CB8AC3E}">
        <p14:creationId xmlns:p14="http://schemas.microsoft.com/office/powerpoint/2010/main" val="1566032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 </a:t>
            </a:r>
            <a:endParaRPr lang="nb-NO">
              <a:cs typeface="Calibri"/>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a:t>Her beskrives en situasjon mellom en student og en professor. Her får elevene en mulighet til å reflektere rundt avsenderens bedømming av personens faglige forutsetninger basert på etnisitet. Dette er en historie som er hentet fra virkeligheten (kilde: </a:t>
            </a:r>
            <a:r>
              <a:rPr lang="nb-NO">
                <a:hlinkClick r:id="rId3"/>
              </a:rPr>
              <a:t>https://antirasistisk.no/takk/</a:t>
            </a:r>
            <a:r>
              <a:rPr lang="nb-NO"/>
              <a:t>).</a:t>
            </a:r>
            <a:r>
              <a:rPr lang="nb-NO" b="1"/>
              <a:t> </a:t>
            </a:r>
            <a:r>
              <a:rPr lang="nb-NO"/>
              <a:t>Ved å vise til ekte opplevelser kan dette være med å gjøre tematikken enda mer realistisk for elevene, og på samme tid skape enda bedre forståelse for menneskene som opplever dette. </a:t>
            </a: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r>
              <a:rPr lang="nb-NO" b="1"/>
              <a:t>Forslag til oppfølgingsspørsmål:  </a:t>
            </a:r>
          </a:p>
          <a:p>
            <a:r>
              <a:rPr lang="nb-NO"/>
              <a:t>• Er dette en rasistisk eller diskriminerende handling? </a:t>
            </a:r>
          </a:p>
          <a:p>
            <a:r>
              <a:rPr lang="nb-NO"/>
              <a:t>• Hvilke tanker ville du gjort deg om du fikk denne tilbakemeldingen på en oppgave? </a:t>
            </a:r>
          </a:p>
          <a:p>
            <a:r>
              <a:rPr lang="nb-NO"/>
              <a:t>• Hvilke stereotypier eller fordommer kan ligge til grunn for en slik tilbakemelding?</a:t>
            </a:r>
          </a:p>
        </p:txBody>
      </p:sp>
      <p:sp>
        <p:nvSpPr>
          <p:cNvPr id="4" name="Plassholder for lysbildenummer 3"/>
          <p:cNvSpPr>
            <a:spLocks noGrp="1"/>
          </p:cNvSpPr>
          <p:nvPr>
            <p:ph type="sldNum" sz="quarter" idx="5"/>
          </p:nvPr>
        </p:nvSpPr>
        <p:spPr/>
        <p:txBody>
          <a:bodyPr/>
          <a:lstStyle/>
          <a:p>
            <a:fld id="{450DA003-5BE0-994A-9B43-36366698BBB5}" type="slidenum">
              <a:rPr lang="nb-NO" smtClean="0"/>
              <a:t>29</a:t>
            </a:fld>
            <a:endParaRPr lang="nb-NO"/>
          </a:p>
        </p:txBody>
      </p:sp>
    </p:spTree>
    <p:extLst>
      <p:ext uri="{BB962C8B-B14F-4D97-AF65-F5344CB8AC3E}">
        <p14:creationId xmlns:p14="http://schemas.microsoft.com/office/powerpoint/2010/main" val="97219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6611" indent="-176611" defTabSz="941923">
              <a:buFont typeface="Arial" panose="020B0604020202020204" pitchFamily="34" charset="0"/>
              <a:buChar char="•"/>
              <a:defRPr/>
            </a:pPr>
            <a:r>
              <a:rPr lang="nb-NO" sz="1000">
                <a:solidFill>
                  <a:srgbClr val="212529"/>
                </a:solidFill>
                <a:latin typeface="Calibri"/>
                <a:ea typeface="Times New Roman" panose="02020603050405020304" pitchFamily="18" charset="0"/>
                <a:cs typeface="Calibri"/>
              </a:rPr>
              <a:t>Elevene skal lære mer om menneskerettighetene, og de </a:t>
            </a:r>
            <a:r>
              <a:rPr lang="nb-NO">
                <a:latin typeface="Calibri" panose="020F0502020204030204" pitchFamily="34" charset="0"/>
                <a:ea typeface="Aptos" panose="020B0004020202020204" pitchFamily="34" charset="0"/>
                <a:cs typeface="Times New Roman" panose="02020603050405020304" pitchFamily="18" charset="0"/>
              </a:rPr>
              <a:t>skal sammen samtale rundt og reflektere over hvordan fordommer, diskriminering og rasisme kan komme til uttrykk i ulike hverdagslige situasjoner og ved hjelp av caser, historier og faktakunnskap.</a:t>
            </a:r>
          </a:p>
          <a:p>
            <a:pPr marL="176611" indent="-176611" defTabSz="941923">
              <a:buFont typeface="Arial" panose="020B0604020202020204" pitchFamily="34" charset="0"/>
              <a:buChar char="•"/>
              <a:defRPr/>
            </a:pPr>
            <a:r>
              <a:rPr lang="nb-NO" b="1">
                <a:latin typeface="Calibri" panose="020F0502020204030204" pitchFamily="34" charset="0"/>
                <a:ea typeface="Aptos" panose="020B0004020202020204" pitchFamily="34" charset="0"/>
                <a:cs typeface="Times New Roman" panose="02020603050405020304" pitchFamily="18" charset="0"/>
              </a:rPr>
              <a:t>Dialog</a:t>
            </a:r>
            <a:r>
              <a:rPr lang="nb-NO">
                <a:latin typeface="Calibri" panose="020F0502020204030204" pitchFamily="34" charset="0"/>
                <a:ea typeface="Aptos" panose="020B0004020202020204" pitchFamily="34" charset="0"/>
                <a:cs typeface="Times New Roman" panose="02020603050405020304" pitchFamily="18" charset="0"/>
              </a:rPr>
              <a:t> er et nøkkelord i opplegget, og elevene skal få mulighet til å dele synspunkter, lytte, sette seg inn i andres ståsted og reflektere rundt egne holdninger. Sammen får elevene økt kunnskap om temaet samt bevisstgjøres rundt aktive valg de selv kan gjøre for å bekjempe negative fordommer, rasisme og diskriminering.  </a:t>
            </a:r>
            <a:endParaRPr lang="nb-NO">
              <a:latin typeface="Aptos" panose="020B0004020202020204" pitchFamily="34" charset="0"/>
              <a:ea typeface="Aptos" panose="020B0004020202020204" pitchFamily="34" charset="0"/>
              <a:cs typeface="Times New Roman" panose="02020603050405020304" pitchFamily="18" charset="0"/>
            </a:endParaRPr>
          </a:p>
          <a:p>
            <a:pPr marL="176611" indent="-176611" defTabSz="941923">
              <a:buFont typeface="Arial" panose="020B0604020202020204" pitchFamily="34" charset="0"/>
              <a:buChar char="•"/>
              <a:defRPr/>
            </a:pPr>
            <a:r>
              <a:rPr lang="nb-NO" sz="1000">
                <a:solidFill>
                  <a:srgbClr val="212529"/>
                </a:solidFill>
                <a:latin typeface="Calibri"/>
                <a:ea typeface="Times New Roman" panose="02020603050405020304" pitchFamily="18" charset="0"/>
                <a:cs typeface="Calibri"/>
              </a:rPr>
              <a:t>Human Rights Dialogue er </a:t>
            </a:r>
            <a:r>
              <a:rPr lang="nb-NO" sz="1000">
                <a:ea typeface="DengXian"/>
                <a:cs typeface="Calibri"/>
              </a:rPr>
              <a:t>ment å lede til flere spørsmål enn svar, og dermed bidra til refleksjon og selvinnsikt hos alle elevene. </a:t>
            </a:r>
          </a:p>
          <a:p>
            <a:pPr marL="176611" indent="-176611" defTabSz="941923">
              <a:buFont typeface="Arial" panose="020B0604020202020204" pitchFamily="34" charset="0"/>
              <a:buChar char="•"/>
              <a:defRPr/>
            </a:pPr>
            <a:r>
              <a:rPr lang="nb-NO" sz="1000">
                <a:solidFill>
                  <a:srgbClr val="212529"/>
                </a:solidFill>
                <a:ea typeface="DengXian"/>
                <a:cs typeface="Calibri"/>
              </a:rPr>
              <a:t>Aktiviteten krever tålmodighet, lytting og forståelse. I samfunnet ellers brukes ofte debattform mens i dette opplegget skal vi fokusere på bruk av dialog.  </a:t>
            </a:r>
          </a:p>
          <a:p>
            <a:pPr marL="176611" indent="-176611" defTabSz="941923">
              <a:buFont typeface="Arial" panose="020B0604020202020204" pitchFamily="34" charset="0"/>
              <a:buChar char="•"/>
              <a:defRPr/>
            </a:pPr>
            <a:r>
              <a:rPr lang="nb-NO" sz="1000">
                <a:solidFill>
                  <a:srgbClr val="212529"/>
                </a:solidFill>
                <a:ea typeface="DengXian"/>
                <a:cs typeface="Calibri"/>
              </a:rPr>
              <a:t>Her er et fint tidspunkt å forberede elevene på det legges opp til at alle skal kunne bidra med sine tanker.  </a:t>
            </a:r>
          </a:p>
          <a:p>
            <a:pPr marL="176611" indent="-176611" defTabSz="941923">
              <a:buFont typeface="Arial" panose="020B0604020202020204" pitchFamily="34" charset="0"/>
              <a:buChar char="•"/>
              <a:defRPr/>
            </a:pPr>
            <a:r>
              <a:rPr lang="nb-NO" sz="1000">
                <a:solidFill>
                  <a:srgbClr val="212529"/>
                </a:solidFill>
                <a:ea typeface="DengXian"/>
                <a:cs typeface="Calibri"/>
              </a:rPr>
              <a:t>Her kan dere gjerne vise til eventuelle kompetansemål innenfor faget du underviser i når du bruker Human Rights Dialogue. (Se lærerveilederen s.12 )</a:t>
            </a:r>
          </a:p>
        </p:txBody>
      </p:sp>
      <p:sp>
        <p:nvSpPr>
          <p:cNvPr id="4" name="Plassholder for lysbildenummer 3"/>
          <p:cNvSpPr>
            <a:spLocks noGrp="1"/>
          </p:cNvSpPr>
          <p:nvPr>
            <p:ph type="sldNum" sz="quarter" idx="5"/>
          </p:nvPr>
        </p:nvSpPr>
        <p:spPr/>
        <p:txBody>
          <a:bodyPr/>
          <a:lstStyle/>
          <a:p>
            <a:fld id="{450DA003-5BE0-994A-9B43-36366698BBB5}" type="slidenum">
              <a:rPr lang="nb-NO" smtClean="0"/>
              <a:t>3</a:t>
            </a:fld>
            <a:endParaRPr lang="nb-NO"/>
          </a:p>
        </p:txBody>
      </p:sp>
    </p:spTree>
    <p:extLst>
      <p:ext uri="{BB962C8B-B14F-4D97-AF65-F5344CB8AC3E}">
        <p14:creationId xmlns:p14="http://schemas.microsoft.com/office/powerpoint/2010/main" val="3691385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solidFill>
                  <a:srgbClr val="FFFFFF"/>
                </a:solidFill>
                <a:latin typeface="AmnestyTradeGothic"/>
              </a:rPr>
              <a:t>Hensikten med kortet: </a:t>
            </a:r>
          </a:p>
          <a:p>
            <a:pPr algn="l"/>
            <a:r>
              <a:rPr lang="nb-NO" sz="1800" dirty="0">
                <a:solidFill>
                  <a:srgbClr val="FFFFFF"/>
                </a:solidFill>
                <a:latin typeface="AmnestyTradeGothic"/>
              </a:rPr>
              <a:t>Her blir elevene presentert for tre helt sentrale aspekter for å forebygge av rasisme. Henvis gjerne til Kofi </a:t>
            </a:r>
            <a:r>
              <a:rPr lang="nn-NO" sz="1800" dirty="0">
                <a:solidFill>
                  <a:srgbClr val="FFFFFF"/>
                </a:solidFill>
                <a:latin typeface="AmnestyTradeGothic"/>
              </a:rPr>
              <a:t>Annan og hans arbeid for </a:t>
            </a:r>
            <a:r>
              <a:rPr lang="nb-NO" sz="1800" dirty="0">
                <a:solidFill>
                  <a:srgbClr val="FFFFFF"/>
                </a:solidFill>
                <a:latin typeface="AmnestyTradeGothic"/>
              </a:rPr>
              <a:t>antirasisme. I følge han skal en</a:t>
            </a:r>
            <a:r>
              <a:rPr lang="nb-NO" dirty="0"/>
              <a:t> møte:  </a:t>
            </a:r>
          </a:p>
          <a:p>
            <a:endParaRPr lang="nb-NO" dirty="0"/>
          </a:p>
          <a:p>
            <a:pPr marL="228770" indent="-228770">
              <a:buAutoNum type="arabicPeriod"/>
            </a:pPr>
            <a:r>
              <a:rPr lang="nb-NO" dirty="0"/>
              <a:t>Uvitenhet med kunnskap </a:t>
            </a:r>
            <a:endParaRPr lang="nb-NO" dirty="0">
              <a:cs typeface="Calibri"/>
            </a:endParaRPr>
          </a:p>
          <a:p>
            <a:pPr marL="228770" indent="-228770">
              <a:buAutoNum type="arabicPeriod"/>
            </a:pPr>
            <a:r>
              <a:rPr lang="nb-NO" dirty="0"/>
              <a:t>Fordommer med toleranse</a:t>
            </a:r>
            <a:endParaRPr lang="nb-NO" dirty="0">
              <a:cs typeface="Calibri"/>
            </a:endParaRPr>
          </a:p>
          <a:p>
            <a:pPr marL="228770" indent="-228770">
              <a:buAutoNum type="arabicPeriod"/>
            </a:pPr>
            <a:r>
              <a:rPr lang="nb-NO" dirty="0"/>
              <a:t>Ekskluderte mennesker med generøsitet </a:t>
            </a:r>
          </a:p>
          <a:p>
            <a:endParaRPr lang="nb-NO" dirty="0">
              <a:cs typeface="Calibri"/>
            </a:endParaRPr>
          </a:p>
          <a:p>
            <a:r>
              <a:rPr lang="nb-NO" dirty="0">
                <a:cs typeface="Calibri"/>
              </a:rPr>
              <a:t>Sitatet er hentet fra: </a:t>
            </a:r>
            <a:r>
              <a:rPr lang="en-US" dirty="0">
                <a:hlinkClick r:id="rId3"/>
              </a:rPr>
              <a:t>https://press.un.org/en/1999/19990316.sgsm6927.html</a:t>
            </a:r>
            <a:endParaRPr lang="nb-NO" dirty="0"/>
          </a:p>
          <a:p>
            <a:pPr marL="228770" indent="-228770">
              <a:buAutoNum type="arabicPeriod"/>
            </a:pPr>
            <a:endParaRPr lang="nb-NO" dirty="0"/>
          </a:p>
          <a:p>
            <a:pPr defTabSz="888340">
              <a:defRPr/>
            </a:pPr>
            <a:r>
              <a:rPr lang="nb-NO" b="1" dirty="0"/>
              <a:t>Forslag til oppfølgingsspørsmål:  </a:t>
            </a:r>
          </a:p>
          <a:p>
            <a:pPr marL="171578" indent="-171578">
              <a:buFont typeface="Arial" panose="020B0604020202020204" pitchFamily="34" charset="0"/>
              <a:buChar char="•"/>
            </a:pPr>
            <a:r>
              <a:rPr lang="nb-NO" b="0" dirty="0"/>
              <a:t>Hva tenker du om de tre aspektene?  </a:t>
            </a:r>
            <a:endParaRPr lang="nb-NO" dirty="0">
              <a:cs typeface="Calibri"/>
            </a:endParaRPr>
          </a:p>
          <a:p>
            <a:pPr marL="171578" indent="-171578">
              <a:buFont typeface="Arial"/>
              <a:buChar char="•"/>
            </a:pPr>
            <a:r>
              <a:rPr lang="nb-NO" dirty="0">
                <a:cs typeface="Calibri"/>
              </a:rPr>
              <a:t>Tror du det er mulig å realisere Kofi Annans visjon av en rasismefri verden?</a:t>
            </a:r>
          </a:p>
          <a:p>
            <a:pPr marL="171578" indent="-171578">
              <a:buFont typeface="Arial"/>
              <a:buChar char="•"/>
            </a:pPr>
            <a:r>
              <a:rPr lang="nb-NO" dirty="0">
                <a:cs typeface="Calibri"/>
              </a:rPr>
              <a:t>Hvorfor tror du at han foreslår kunnskap, toleranse og generøsitet som tiltak for en rasismefri verden?</a:t>
            </a:r>
          </a:p>
          <a:p>
            <a:pPr marL="171578" indent="-171578">
              <a:buFont typeface="Arial"/>
              <a:buChar char="•"/>
            </a:pPr>
            <a:r>
              <a:rPr lang="nb-NO" dirty="0">
                <a:cs typeface="Calibri"/>
              </a:rPr>
              <a:t>Kjenner du til noen tiltak for antirasisme i ditt nærområde?</a:t>
            </a:r>
          </a:p>
          <a:p>
            <a:endParaRPr lang="nb-NO" dirty="0"/>
          </a:p>
        </p:txBody>
      </p:sp>
      <p:sp>
        <p:nvSpPr>
          <p:cNvPr id="4" name="Plassholder for lysbildenummer 3"/>
          <p:cNvSpPr>
            <a:spLocks noGrp="1"/>
          </p:cNvSpPr>
          <p:nvPr>
            <p:ph type="sldNum" sz="quarter" idx="5"/>
          </p:nvPr>
        </p:nvSpPr>
        <p:spPr/>
        <p:txBody>
          <a:bodyPr/>
          <a:lstStyle/>
          <a:p>
            <a:fld id="{450DA003-5BE0-994A-9B43-36366698BBB5}" type="slidenum">
              <a:rPr lang="nb-NO" smtClean="0"/>
              <a:t>30</a:t>
            </a:fld>
            <a:endParaRPr lang="nb-NO"/>
          </a:p>
        </p:txBody>
      </p:sp>
    </p:spTree>
    <p:extLst>
      <p:ext uri="{BB962C8B-B14F-4D97-AF65-F5344CB8AC3E}">
        <p14:creationId xmlns:p14="http://schemas.microsoft.com/office/powerpoint/2010/main" val="3073678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 </a:t>
            </a: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Dette er påstanden dere startet dialogaktiviteten med. </a:t>
            </a:r>
            <a:r>
              <a:rPr lang="nb-NO" sz="1200" kern="1200">
                <a:solidFill>
                  <a:schemeClr val="tx1"/>
                </a:solidFill>
                <a:effectLst/>
                <a:latin typeface="+mn-lt"/>
                <a:ea typeface="+mn-ea"/>
                <a:cs typeface="+mn-cs"/>
              </a:rPr>
              <a:t>Påstanden er ment å fremme forståelsen av at rasisme eksisterer på ulike nivåer, og hvorfor det er viktig å bekjempe dette. </a:t>
            </a:r>
            <a:r>
              <a:rPr lang="nb-NO"/>
              <a:t>Når påstanden kommer igjen mot slutten av dialogøvelsen, åpnes det opp for at elevene har vært i en prosess og kan ha endret sin oppfatning til påstanden. Hensikten er å undersøke hvilke refleksjoner elevene gjør seg nå.</a:t>
            </a:r>
            <a:r>
              <a:rPr lang="nb-NO" sz="1200" kern="1200">
                <a:solidFill>
                  <a:schemeClr val="tx1"/>
                </a:solidFill>
                <a:effectLst/>
                <a:latin typeface="+mn-lt"/>
                <a:ea typeface="+mn-ea"/>
                <a:cs typeface="+mn-cs"/>
              </a:rPr>
              <a:t> Målet for elevene er at de gjennom  dialogen skal reflektere rundt og få økt innsikt i: </a:t>
            </a:r>
          </a:p>
          <a:p>
            <a:pPr marL="171450" indent="-171450">
              <a:buFont typeface="Arial" panose="020B0604020202020204" pitchFamily="34" charset="0"/>
              <a:buChar char="•"/>
            </a:pPr>
            <a:r>
              <a:rPr lang="nb-NO" sz="1200" kern="1200">
                <a:solidFill>
                  <a:schemeClr val="tx1"/>
                </a:solidFill>
                <a:effectLst/>
                <a:latin typeface="+mn-lt"/>
                <a:ea typeface="+mn-ea"/>
                <a:cs typeface="+mn-cs"/>
              </a:rPr>
              <a:t>Hva rasisme er</a:t>
            </a:r>
          </a:p>
          <a:p>
            <a:pPr marL="171450" indent="-171450">
              <a:buFont typeface="Arial" panose="020B0604020202020204" pitchFamily="34" charset="0"/>
              <a:buChar char="•"/>
            </a:pPr>
            <a:r>
              <a:rPr lang="nb-NO" sz="1200" kern="1200">
                <a:solidFill>
                  <a:schemeClr val="tx1"/>
                </a:solidFill>
                <a:effectLst/>
                <a:latin typeface="+mn-lt"/>
                <a:ea typeface="+mn-ea"/>
                <a:cs typeface="+mn-cs"/>
              </a:rPr>
              <a:t>Hvilke grupper som er utsatt</a:t>
            </a:r>
          </a:p>
          <a:p>
            <a:pPr marL="171450" indent="-171450">
              <a:buFont typeface="Arial" panose="020B0604020202020204" pitchFamily="34" charset="0"/>
              <a:buChar char="•"/>
            </a:pPr>
            <a:r>
              <a:rPr lang="nb-NO" sz="1200" kern="1200">
                <a:solidFill>
                  <a:schemeClr val="tx1"/>
                </a:solidFill>
                <a:effectLst/>
                <a:latin typeface="+mn-lt"/>
                <a:ea typeface="+mn-ea"/>
                <a:cs typeface="+mn-cs"/>
              </a:rPr>
              <a:t>Hvordan man kan forebygge rasisme og fordommer i egen krets</a:t>
            </a: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r>
              <a:rPr lang="nb-NO" b="1"/>
              <a:t>Forslag til oppfølgingsspørsmål: </a:t>
            </a:r>
          </a:p>
          <a:p>
            <a:pPr marL="171450" indent="-171450">
              <a:buFont typeface="Arial" panose="020B0604020202020204" pitchFamily="34" charset="0"/>
              <a:buChar char="•"/>
            </a:pPr>
            <a:r>
              <a:rPr lang="nb-NO"/>
              <a:t>Har du endret mening? Hva er årsaken til at du har endret mening?</a:t>
            </a:r>
          </a:p>
          <a:p>
            <a:pPr marL="171450" indent="-171450">
              <a:buFont typeface="Arial" panose="020B0604020202020204" pitchFamily="34" charset="0"/>
              <a:buChar char="•"/>
            </a:pPr>
            <a:r>
              <a:rPr lang="nb-NO"/>
              <a:t>Er ditt syn blitt forsterket? Eller svekket?</a:t>
            </a:r>
          </a:p>
          <a:p>
            <a:pPr marL="171450" indent="-171450">
              <a:buFont typeface="Arial" panose="020B0604020202020204" pitchFamily="34" charset="0"/>
              <a:buChar char="•"/>
            </a:pPr>
            <a:r>
              <a:rPr lang="nb-NO"/>
              <a:t>Gi rom for ulike perspektiver og innspill. </a:t>
            </a:r>
          </a:p>
          <a:p>
            <a:endParaRPr lang="nb-NO"/>
          </a:p>
          <a:p>
            <a:r>
              <a:rPr lang="nb-NO"/>
              <a:t>Vis gjerne tilbake til dialogkortet med sitat fra Kofi Annan om å</a:t>
            </a:r>
            <a:r>
              <a:rPr lang="nb-NO">
                <a:solidFill>
                  <a:srgbClr val="FFFFFF"/>
                </a:solidFill>
                <a:latin typeface="AmnestyTradeGothic"/>
              </a:rPr>
              <a:t> forebygge rasisme. </a:t>
            </a:r>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31</a:t>
            </a:fld>
            <a:endParaRPr lang="nb-NO"/>
          </a:p>
        </p:txBody>
      </p:sp>
    </p:spTree>
    <p:extLst>
      <p:ext uri="{BB962C8B-B14F-4D97-AF65-F5344CB8AC3E}">
        <p14:creationId xmlns:p14="http://schemas.microsoft.com/office/powerpoint/2010/main" val="1686700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Arbeidsform: </a:t>
            </a:r>
            <a:r>
              <a:rPr lang="nb-NO" b="0"/>
              <a:t>individuelt, par eller plenum </a:t>
            </a:r>
          </a:p>
          <a:p>
            <a:endParaRPr lang="nb-NO" b="1"/>
          </a:p>
          <a:p>
            <a:r>
              <a:rPr lang="nb-NO" b="1"/>
              <a:t>Avsluttende refleksjoner. </a:t>
            </a:r>
          </a:p>
          <a:p>
            <a:pPr marL="171578" indent="-171578" defTabSz="888340">
              <a:buFont typeface="Arial" panose="020B0604020202020204" pitchFamily="34" charset="0"/>
              <a:buChar char="•"/>
              <a:defRPr/>
            </a:pPr>
            <a:r>
              <a:rPr lang="nb-NO"/>
              <a:t>Dette kortet skal oppsummere dialogen og er avgjørende for å nå målet med aktiviteten og </a:t>
            </a:r>
            <a:r>
              <a:rPr lang="nb-NO" b="0"/>
              <a:t>skal derfor presenteres sist. </a:t>
            </a:r>
            <a:r>
              <a:rPr lang="nb-NO"/>
              <a:t>Les spørsmålet høyt. Gi elevene tid til å reflektere over spørsmålet, enten alene eller med sidemannen, og la alle deltakerne få mulighet til å svare i plenum. </a:t>
            </a:r>
          </a:p>
          <a:p>
            <a:pPr marL="171578" indent="-171578">
              <a:buFont typeface="Arial" panose="020B0604020202020204" pitchFamily="34" charset="0"/>
              <a:buChar char="•"/>
            </a:pPr>
            <a:r>
              <a:rPr lang="nb-NO"/>
              <a:t>Hva kan du/ vi gjøre for å forebygge negative fordommer, rasisme og diskriminering i vår klasse? På skolen? I nærmiljøet? I «verden» </a:t>
            </a:r>
          </a:p>
          <a:p>
            <a:endParaRPr lang="nb-NO" b="0"/>
          </a:p>
          <a:p>
            <a:r>
              <a:rPr lang="nb-NO"/>
              <a:t>For at elevene skal avslutte aktiviteten med en følelse av at de kan gjøre en forskjell i sin egen hverdag, er det viktig å snakke om veien videre. De har allerede begynt å bidra i klassen og på skolen med å gjennomføre Human Rights Dialogue. Videre kan de for eksempel engasjere seg i organisasjoner og ungdomspartier som jobber mot fordommer, rasisme og diskriminering. </a:t>
            </a:r>
          </a:p>
          <a:p>
            <a:endParaRPr lang="nb-NO"/>
          </a:p>
          <a:p>
            <a:pPr defTabSz="888340">
              <a:defRPr/>
            </a:pPr>
            <a:r>
              <a:rPr lang="nb-NO">
                <a:latin typeface="Calibri" panose="020F0502020204030204" pitchFamily="34" charset="0"/>
                <a:ea typeface="DengXian" panose="02010600030101010101" pitchFamily="2" charset="-122"/>
                <a:cs typeface="Arial" panose="020B0604020202020204" pitchFamily="34" charset="0"/>
              </a:rPr>
              <a:t>Tallene er hentet fra: </a:t>
            </a:r>
            <a:r>
              <a:rPr lang="nb-NO">
                <a:hlinkClick r:id="rId3"/>
              </a:rPr>
              <a:t>https://www.unicef.no/sites/default/files/inline-images/daCZWFxQ9vRhloYsE4Z7E1ogIr9cybeHeLpo1sQXNXo2SnFJIq.pdf</a:t>
            </a:r>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32</a:t>
            </a:fld>
            <a:endParaRPr lang="nb-NO"/>
          </a:p>
        </p:txBody>
      </p:sp>
    </p:spTree>
    <p:extLst>
      <p:ext uri="{BB962C8B-B14F-4D97-AF65-F5344CB8AC3E}">
        <p14:creationId xmlns:p14="http://schemas.microsoft.com/office/powerpoint/2010/main" val="135077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Elevene eller gruppene vil dele sine oppsummerende refleksjoner i plenum </a:t>
            </a:r>
            <a:endParaRPr lang="nb-NO"/>
          </a:p>
          <a:p>
            <a:r>
              <a:rPr lang="nb-NO">
                <a:latin typeface="Calibri" panose="020F0502020204030204" pitchFamily="34" charset="0"/>
                <a:ea typeface="DengXian" panose="02010600030101010101" pitchFamily="2" charset="-122"/>
                <a:cs typeface="Arial" panose="020B0604020202020204" pitchFamily="34" charset="0"/>
              </a:rPr>
              <a:t>Etter at elevene har oppsummert sine tanker så kan lærer trekke fram noen stikkord/ tanker som har blitt nevnt ofte i løpet av dialogen. </a:t>
            </a:r>
          </a:p>
          <a:p>
            <a:r>
              <a:rPr lang="nb-NO">
                <a:latin typeface="Calibri" panose="020F0502020204030204" pitchFamily="34" charset="0"/>
                <a:ea typeface="DengXian" panose="02010600030101010101" pitchFamily="2" charset="-122"/>
                <a:cs typeface="Arial" panose="020B0604020202020204" pitchFamily="34" charset="0"/>
              </a:rPr>
              <a:t>Har du valgt en av de alternative metodene som presenteres i håndboken kan oppsummeringen tilpasses den øvelsen du har valgt. I stedet for å svare på påstanden kan gruppene da eventuelt ha en presentasjon av tankekart eller presentere de poengene de har notert underveis.  </a:t>
            </a:r>
          </a:p>
          <a:p>
            <a:endParaRPr lang="nb-NO" b="1"/>
          </a:p>
          <a:p>
            <a:r>
              <a:rPr lang="nb-NO" b="1" u="sng"/>
              <a:t>Still gjerne oppfølgingsspørsmål: </a:t>
            </a:r>
          </a:p>
          <a:p>
            <a:pPr marL="171578" indent="-171578">
              <a:buFont typeface="Arial" panose="020B0604020202020204" pitchFamily="34" charset="0"/>
              <a:buChar char="•"/>
            </a:pPr>
            <a:r>
              <a:rPr lang="nb-NO"/>
              <a:t>Hva gjorde mest inntrykk under øvelsen?</a:t>
            </a:r>
          </a:p>
          <a:p>
            <a:pPr marL="171578" indent="-171578">
              <a:buFont typeface="Arial" panose="020B0604020202020204" pitchFamily="34" charset="0"/>
              <a:buChar char="•"/>
            </a:pPr>
            <a:r>
              <a:rPr lang="nb-NO"/>
              <a:t>Er du mer bevisst over egne holdninger og verdier nå?</a:t>
            </a:r>
          </a:p>
          <a:p>
            <a:pPr marL="171578" indent="-171578">
              <a:buFont typeface="Arial" panose="020B0604020202020204" pitchFamily="34" charset="0"/>
              <a:buChar char="•"/>
            </a:pPr>
            <a:r>
              <a:rPr lang="nb-NO"/>
              <a:t>Hva er det viktigste du tar med deg videre fra denne timen?</a:t>
            </a: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33</a:t>
            </a:fld>
            <a:endParaRPr lang="nb-NO"/>
          </a:p>
        </p:txBody>
      </p:sp>
    </p:spTree>
    <p:extLst>
      <p:ext uri="{BB962C8B-B14F-4D97-AF65-F5344CB8AC3E}">
        <p14:creationId xmlns:p14="http://schemas.microsoft.com/office/powerpoint/2010/main" val="699780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a:latin typeface="Calibri" panose="020F0502020204030204" pitchFamily="34" charset="0"/>
                <a:ea typeface="Calibri" panose="020F0502020204030204" pitchFamily="34" charset="0"/>
              </a:rPr>
              <a:t>Engasjer deg lokalt her: </a:t>
            </a:r>
            <a:r>
              <a:rPr lang="nb-NO" u="sng">
                <a:solidFill>
                  <a:srgbClr val="0563C1"/>
                </a:solidFill>
                <a:latin typeface="Calibri" panose="020F0502020204030204" pitchFamily="34" charset="0"/>
                <a:ea typeface="Calibri" panose="020F0502020204030204" pitchFamily="34" charset="0"/>
                <a:hlinkClick r:id="rId3"/>
              </a:rPr>
              <a:t>https://amnesty.no/engasjer-deg</a:t>
            </a:r>
            <a:endParaRPr lang="nb-NO">
              <a:latin typeface="Calibri" panose="020F0502020204030204" pitchFamily="34" charset="0"/>
              <a:ea typeface="Calibri" panose="020F0502020204030204" pitchFamily="34" charset="0"/>
            </a:endParaRPr>
          </a:p>
          <a:p>
            <a:pPr defTabSz="915078">
              <a:defRPr/>
            </a:pPr>
            <a:endParaRPr lang="nb-NO" b="0"/>
          </a:p>
          <a:p>
            <a:pPr defTabSz="915078">
              <a:defRPr/>
            </a:pPr>
            <a:r>
              <a:rPr lang="nb-NO" b="0"/>
              <a:t>Ønsker du kontakt med Amnesty om dette eller liknende undervisningsopplegg? Kontakt oss på </a:t>
            </a:r>
            <a:r>
              <a:rPr lang="nb-NO" sz="1800" u="sng">
                <a:solidFill>
                  <a:srgbClr val="000000"/>
                </a:solidFill>
                <a:latin typeface="Amnesty Trade Gothic"/>
              </a:rPr>
              <a:t>opplaering@amnesty.no</a:t>
            </a:r>
            <a:endParaRPr lang="nb-NO" b="1" u="sng"/>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34</a:t>
            </a:fld>
            <a:endParaRPr lang="nb-NO"/>
          </a:p>
        </p:txBody>
      </p:sp>
    </p:spTree>
    <p:extLst>
      <p:ext uri="{BB962C8B-B14F-4D97-AF65-F5344CB8AC3E}">
        <p14:creationId xmlns:p14="http://schemas.microsoft.com/office/powerpoint/2010/main" val="4097463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19200"/>
            <a:ext cx="5849938" cy="3290888"/>
          </a:xfrm>
        </p:spPr>
      </p:sp>
      <p:sp>
        <p:nvSpPr>
          <p:cNvPr id="3" name="Plassholder for notater 2"/>
          <p:cNvSpPr>
            <a:spLocks noGrp="1"/>
          </p:cNvSpPr>
          <p:nvPr>
            <p:ph type="body" idx="1"/>
          </p:nvPr>
        </p:nvSpPr>
        <p:spPr/>
        <p:txBody>
          <a:bodyPr/>
          <a:lstStyle/>
          <a:p>
            <a:r>
              <a:rPr lang="nb-NO"/>
              <a:t>Denne sliden skal ligge </a:t>
            </a:r>
            <a:r>
              <a:rPr lang="nb-NO" u="none"/>
              <a:t>nederst</a:t>
            </a:r>
            <a:r>
              <a:rPr lang="nb-NO"/>
              <a:t> i presentasjonen og er ikke en del av undervisningsopplegget. </a:t>
            </a:r>
            <a:r>
              <a:rPr lang="nb-NO" u="none"/>
              <a:t> </a:t>
            </a:r>
          </a:p>
          <a:p>
            <a:endParaRPr lang="nb-NO" u="none"/>
          </a:p>
          <a:p>
            <a:r>
              <a:rPr lang="nb-NO"/>
              <a:t>Under finner du kontaktinformasjon til ulike instanser som du kan videreformidle til deltagere dersom du ser behovet for det. Du kan også oppfordre til å ta kontakt med helsesykepleier på skolen eller kontaktlærer. </a:t>
            </a:r>
          </a:p>
          <a:p>
            <a:endParaRPr lang="nb-NO"/>
          </a:p>
          <a:p>
            <a:r>
              <a:rPr lang="nb-NO" b="1" u="none"/>
              <a:t>Ungdomstelefonen:</a:t>
            </a:r>
          </a:p>
          <a:p>
            <a:pPr marL="171578" indent="-171578">
              <a:buFontTx/>
              <a:buChar char="-"/>
            </a:pPr>
            <a:r>
              <a:rPr lang="nb-NO"/>
              <a:t>Gratis tilbud til unge som trenger noen å snakke med om seksualitet, kjønn, identitet, følelser, forelskelse, aktivitetstilbud eller sikrere sex.</a:t>
            </a:r>
          </a:p>
          <a:p>
            <a:pPr marL="171578" indent="-171578">
              <a:buFontTx/>
              <a:buChar char="-"/>
            </a:pPr>
            <a:r>
              <a:rPr lang="nb-NO"/>
              <a:t>400 00 777</a:t>
            </a:r>
          </a:p>
          <a:p>
            <a:endParaRPr lang="nb-NO"/>
          </a:p>
          <a:p>
            <a:r>
              <a:rPr lang="nb-NO" b="1" u="none"/>
              <a:t>Likestillings- og diskrimineringsombudet:</a:t>
            </a:r>
          </a:p>
          <a:p>
            <a:pPr marL="171578" indent="-171578">
              <a:buFontTx/>
              <a:buChar char="-"/>
            </a:pPr>
            <a:r>
              <a:rPr lang="nb-NO"/>
              <a:t>Gratis veiledning til alle som har spørsmål om diskriminering. Gir veiledning om regelverk, innspill til hvordan en kan løse saken på egen hånd eller sette en i kontakt med riktig instans dersom de ikke er de rette til å hjelpe. </a:t>
            </a:r>
          </a:p>
          <a:p>
            <a:pPr marL="171578" indent="-171578">
              <a:buFontTx/>
              <a:buChar char="-"/>
            </a:pPr>
            <a:r>
              <a:rPr lang="nb-NO"/>
              <a:t>23 15 73 00</a:t>
            </a:r>
          </a:p>
          <a:p>
            <a:endParaRPr lang="nb-NO"/>
          </a:p>
          <a:p>
            <a:r>
              <a:rPr lang="nb-NO" b="1" u="none"/>
              <a:t>Antirasistisk senter:</a:t>
            </a:r>
          </a:p>
          <a:p>
            <a:pPr marL="171578" indent="-171578">
              <a:buFontTx/>
              <a:buChar char="-"/>
            </a:pPr>
            <a:r>
              <a:rPr lang="nb-NO"/>
              <a:t>Meld fra om rasisme og diskriminering</a:t>
            </a:r>
          </a:p>
          <a:p>
            <a:pPr marL="171578" indent="-171578">
              <a:buFontTx/>
              <a:buChar char="-"/>
            </a:pPr>
            <a:r>
              <a:rPr lang="nb-NO"/>
              <a:t>https://antirasistisk.no/meld-fra-om-rasisme/  </a:t>
            </a:r>
          </a:p>
          <a:p>
            <a:endParaRPr lang="nb-NO"/>
          </a:p>
          <a:p>
            <a:r>
              <a:rPr lang="nb-NO" b="1" u="none" err="1"/>
              <a:t>Sidetmedord</a:t>
            </a:r>
            <a:r>
              <a:rPr lang="nb-NO" b="1" u="none"/>
              <a:t>:</a:t>
            </a:r>
          </a:p>
          <a:p>
            <a:pPr marL="171578" indent="-171578">
              <a:buFontTx/>
              <a:buChar char="-"/>
            </a:pPr>
            <a:r>
              <a:rPr lang="nb-NO"/>
              <a:t>Gratis og døgnåpen tjeneste for ungdommer som trenger noen å snakke med. Lavterskel for å chatte på siden eller ringe for en prat. </a:t>
            </a:r>
          </a:p>
          <a:p>
            <a:pPr marL="171578" indent="-171578">
              <a:buFontTx/>
              <a:buChar char="-"/>
            </a:pPr>
            <a:r>
              <a:rPr lang="nb-NO"/>
              <a:t>116 123</a:t>
            </a:r>
          </a:p>
          <a:p>
            <a:endParaRPr lang="nb-NO"/>
          </a:p>
          <a:p>
            <a:r>
              <a:rPr lang="nb-NO" b="1" u="none" err="1"/>
              <a:t>Helsenorges</a:t>
            </a:r>
            <a:r>
              <a:rPr lang="nb-NO" b="1" u="none"/>
              <a:t> veiledningstjeneste:</a:t>
            </a:r>
          </a:p>
          <a:p>
            <a:pPr marL="171578" indent="-171578">
              <a:buFontTx/>
              <a:buChar char="-"/>
            </a:pPr>
            <a:r>
              <a:rPr lang="nb-NO"/>
              <a:t>Gratis veiledning knyttet til psykisk helse. </a:t>
            </a:r>
          </a:p>
          <a:p>
            <a:pPr marL="171578" indent="-171578">
              <a:buFontTx/>
              <a:buChar char="-"/>
            </a:pPr>
            <a:r>
              <a:rPr lang="nb-NO"/>
              <a:t>23 32 70 00 – tastevalg 1.</a:t>
            </a:r>
          </a:p>
        </p:txBody>
      </p:sp>
      <p:sp>
        <p:nvSpPr>
          <p:cNvPr id="4" name="Plassholder for lysbildenummer 3"/>
          <p:cNvSpPr>
            <a:spLocks noGrp="1"/>
          </p:cNvSpPr>
          <p:nvPr>
            <p:ph type="sldNum" sz="quarter" idx="5"/>
          </p:nvPr>
        </p:nvSpPr>
        <p:spPr/>
        <p:txBody>
          <a:bodyPr/>
          <a:lstStyle/>
          <a:p>
            <a:pPr defTabSz="915078">
              <a:defRPr/>
            </a:pPr>
            <a:fld id="{450DA003-5BE0-994A-9B43-36366698BBB5}" type="slidenum">
              <a:rPr lang="nb-NO">
                <a:solidFill>
                  <a:prstClr val="black"/>
                </a:solidFill>
                <a:latin typeface="Calibri" panose="020F0502020204030204"/>
              </a:rPr>
              <a:pPr defTabSz="915078">
                <a:defRPr/>
              </a:pPr>
              <a:t>35</a:t>
            </a:fld>
            <a:endParaRPr lang="nb-NO">
              <a:solidFill>
                <a:prstClr val="black"/>
              </a:solidFill>
              <a:latin typeface="Calibri" panose="020F0502020204030204"/>
            </a:endParaRPr>
          </a:p>
        </p:txBody>
      </p:sp>
    </p:spTree>
    <p:extLst>
      <p:ext uri="{BB962C8B-B14F-4D97-AF65-F5344CB8AC3E}">
        <p14:creationId xmlns:p14="http://schemas.microsoft.com/office/powerpoint/2010/main" val="313225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36</a:t>
            </a:fld>
            <a:endParaRPr lang="nb-NO"/>
          </a:p>
        </p:txBody>
      </p:sp>
    </p:spTree>
    <p:extLst>
      <p:ext uri="{BB962C8B-B14F-4D97-AF65-F5344CB8AC3E}">
        <p14:creationId xmlns:p14="http://schemas.microsoft.com/office/powerpoint/2010/main" val="3935251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37</a:t>
            </a:fld>
            <a:endParaRPr lang="nb-NO"/>
          </a:p>
        </p:txBody>
      </p:sp>
    </p:spTree>
    <p:extLst>
      <p:ext uri="{BB962C8B-B14F-4D97-AF65-F5344CB8AC3E}">
        <p14:creationId xmlns:p14="http://schemas.microsoft.com/office/powerpoint/2010/main" val="4098083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38</a:t>
            </a:fld>
            <a:endParaRPr lang="nb-NO"/>
          </a:p>
        </p:txBody>
      </p:sp>
    </p:spTree>
    <p:extLst>
      <p:ext uri="{BB962C8B-B14F-4D97-AF65-F5344CB8AC3E}">
        <p14:creationId xmlns:p14="http://schemas.microsoft.com/office/powerpoint/2010/main" val="354824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individuelt, par og plenum </a:t>
            </a:r>
          </a:p>
          <a:p>
            <a:endParaRPr lang="nb-NO">
              <a:solidFill>
                <a:srgbClr val="0563C1"/>
              </a:solidFill>
            </a:endParaRPr>
          </a:p>
          <a:p>
            <a:r>
              <a:rPr lang="nb-NO">
                <a:solidFill>
                  <a:srgbClr val="0563C1"/>
                </a:solidFill>
              </a:rPr>
              <a:t>Start med å spørre elevene om menneskerettighetene – kan de</a:t>
            </a:r>
            <a:r>
              <a:rPr lang="nb-NO"/>
              <a:t> komme på en menneskerettighet de har brukt i dag eller den siste tiden? </a:t>
            </a:r>
          </a:p>
          <a:p>
            <a:r>
              <a:rPr lang="nb-NO"/>
              <a:t>La dem tenke litt for seg selv og snakke med sidemannen før du spør dem i plenum.  </a:t>
            </a:r>
          </a:p>
          <a:p>
            <a:r>
              <a:rPr lang="nb-NO"/>
              <a:t>Du kan fortelle elevene at menneskerettighetene er noe vi alle har, og det er viktig at vi prater om menneskerettighetene for å bidra til at vi verner om dem.  </a:t>
            </a:r>
          </a:p>
          <a:p>
            <a:endParaRPr lang="nb-NO"/>
          </a:p>
          <a:p>
            <a:r>
              <a:rPr lang="nb-NO" b="1"/>
              <a:t>Tips til andre oppfølgingsspørsmål: </a:t>
            </a:r>
          </a:p>
          <a:p>
            <a:pPr marL="171578" indent="-171578" defTabSz="915078">
              <a:buFont typeface="Arial" panose="020B0604020202020204" pitchFamily="34" charset="0"/>
              <a:buChar char="•"/>
              <a:defRPr/>
            </a:pPr>
            <a:r>
              <a:rPr lang="nb-NO"/>
              <a:t>Vet dere hvor vi finner menneskerettighetene og når de ble vedtatt? </a:t>
            </a:r>
          </a:p>
          <a:p>
            <a:pPr marL="171578" indent="-171578" defTabSz="915078">
              <a:buFont typeface="Arial" panose="020B0604020202020204" pitchFamily="34" charset="0"/>
              <a:buChar char="•"/>
              <a:defRPr/>
            </a:pPr>
            <a:r>
              <a:rPr lang="nb-NO"/>
              <a:t>Hvorfor er menneskerettigheter viktige?</a:t>
            </a:r>
          </a:p>
          <a:p>
            <a:pPr marL="171578" indent="-171578" defTabSz="915078">
              <a:buFont typeface="Arial" panose="020B0604020202020204" pitchFamily="34" charset="0"/>
              <a:buChar char="•"/>
              <a:defRPr/>
            </a:pPr>
            <a:r>
              <a:rPr lang="nb-NO"/>
              <a:t>Kjenner dere til noen menneskerettigheter? </a:t>
            </a:r>
          </a:p>
          <a:p>
            <a:pPr marL="171578" indent="-171578" defTabSz="915078">
              <a:buFont typeface="Arial" panose="020B0604020202020204" pitchFamily="34" charset="0"/>
              <a:buChar char="•"/>
              <a:defRPr/>
            </a:pPr>
            <a:r>
              <a:rPr lang="nb-NO"/>
              <a:t>Har du eksempler på land som bryter disse rettighetene? </a:t>
            </a:r>
          </a:p>
          <a:p>
            <a:pPr defTabSz="915078">
              <a:defRPr/>
            </a:pPr>
            <a:endParaRPr lang="nb-NO"/>
          </a:p>
          <a:p>
            <a:pPr defTabSz="915078">
              <a:defRPr/>
            </a:pPr>
            <a:r>
              <a:rPr lang="nb-NO"/>
              <a:t>Mer informasjon om FNs Verdenserklæring om menneskerettighetene kan du finne her: </a:t>
            </a:r>
            <a:r>
              <a:rPr lang="nb-NO">
                <a:hlinkClick r:id="rId3"/>
              </a:rPr>
              <a:t>https://fn.no/tema/menneskerettigheter/menneskerettigheter#Menneskerettigheteneshistorie-7</a:t>
            </a:r>
            <a:endParaRPr lang="nb-NO"/>
          </a:p>
          <a:p>
            <a:pPr defTabSz="915078">
              <a:defRPr/>
            </a:pPr>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4</a:t>
            </a:fld>
            <a:endParaRPr lang="nb-NO"/>
          </a:p>
        </p:txBody>
      </p:sp>
    </p:spTree>
    <p:extLst>
      <p:ext uri="{BB962C8B-B14F-4D97-AF65-F5344CB8AC3E}">
        <p14:creationId xmlns:p14="http://schemas.microsoft.com/office/powerpoint/2010/main" val="284407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a:solidFill>
                  <a:srgbClr val="0563C1"/>
                </a:solidFill>
              </a:rPr>
              <a:t>Vis videoen: </a:t>
            </a:r>
            <a:r>
              <a:rPr lang="nb-NO">
                <a:hlinkClick r:id="rId3"/>
              </a:rPr>
              <a:t>https://youtu.be/eEbbqPmqoTk?si=676C-nhJJ0QKkcal</a:t>
            </a:r>
            <a:endParaRPr lang="nb-NO"/>
          </a:p>
          <a:p>
            <a:pPr defTabSz="915078">
              <a:defRPr/>
            </a:pPr>
            <a:endParaRPr lang="nb-NO"/>
          </a:p>
          <a:p>
            <a:pPr defTabSz="915078">
              <a:defRPr/>
            </a:pPr>
            <a:r>
              <a:rPr lang="nb-NO"/>
              <a:t>Utgangspunktet for menneskerettighetene er Verdenserklæringen om menneskerettighetene som ble vedtatt 10. desember 1948. Filmen skal være med å gi dem litt av det historiske bakteppet for menneskerettighetene før de selv skal jobbe med erklæringen og artiklene. Hør gjerne med elevene etter å ha sett filmen om de visste noe av dette fra før. Mer informasjon her: </a:t>
            </a:r>
            <a:r>
              <a:rPr lang="nb-NO">
                <a:hlinkClick r:id="rId4"/>
              </a:rPr>
              <a:t>https://fn.no/tema/menneskerettigheter/menneskerettigheter#Menneskerettigheteneshistorie-7</a:t>
            </a:r>
            <a:endParaRPr lang="nb-NO"/>
          </a:p>
          <a:p>
            <a:pPr defTabSz="915078">
              <a:defRPr/>
            </a:pPr>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5</a:t>
            </a:fld>
            <a:endParaRPr lang="nb-NO"/>
          </a:p>
        </p:txBody>
      </p:sp>
    </p:spTree>
    <p:extLst>
      <p:ext uri="{BB962C8B-B14F-4D97-AF65-F5344CB8AC3E}">
        <p14:creationId xmlns:p14="http://schemas.microsoft.com/office/powerpoint/2010/main" val="96056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8340">
              <a:defRPr/>
            </a:pPr>
            <a:r>
              <a:rPr lang="nb-NO" b="1"/>
              <a:t>Arbeidsform: </a:t>
            </a:r>
            <a:r>
              <a:rPr lang="nb-NO"/>
              <a:t>individuelt, par/grupper </a:t>
            </a:r>
          </a:p>
          <a:p>
            <a:pPr defTabSz="888340">
              <a:defRPr/>
            </a:pPr>
            <a:endParaRPr lang="nb-NO" b="1"/>
          </a:p>
          <a:p>
            <a:pPr marL="222085" indent="-222085" defTabSz="888340">
              <a:buFont typeface="+mj-lt"/>
              <a:buAutoNum type="arabicParenR"/>
              <a:defRPr/>
            </a:pPr>
            <a:r>
              <a:rPr lang="nb-NO"/>
              <a:t>Etter at elevene har sett videoen skal de fordype seg i menneskerettighetserklæringen. </a:t>
            </a:r>
            <a:r>
              <a:rPr lang="nb-NO" err="1"/>
              <a:t>Print</a:t>
            </a:r>
            <a:r>
              <a:rPr lang="nb-NO"/>
              <a:t> ut den forenklede menneskerettighetserklæringen på bildet til elevene slik at de kan se på arket i tillegg til at den er på skjerm og/eller vis menneskerettighetserklæringen i fulltekst her: </a:t>
            </a:r>
            <a:r>
              <a:rPr lang="nb-NO" sz="1700" u="sng" kern="0">
                <a:solidFill>
                  <a:srgbClr val="000000"/>
                </a:solidFill>
                <a:latin typeface="Calibri" panose="020F0502020204030204" pitchFamily="34" charset="0"/>
                <a:ea typeface="Tahoma" panose="020B0604030504040204" pitchFamily="34" charset="0"/>
                <a:hlinkClick r:id="rId3"/>
              </a:rPr>
              <a:t>https://amnesty.no/menneskerettighetene-forenklet-versjon</a:t>
            </a:r>
            <a:endParaRPr lang="nb-NO" sz="1700" u="sng" kern="0">
              <a:solidFill>
                <a:srgbClr val="000000"/>
              </a:solidFill>
              <a:latin typeface="Calibri" panose="020F0502020204030204" pitchFamily="34" charset="0"/>
              <a:ea typeface="Tahoma" panose="020B0604030504040204" pitchFamily="34" charset="0"/>
            </a:endParaRPr>
          </a:p>
          <a:p>
            <a:pPr marL="222085" indent="-222085" defTabSz="888340">
              <a:buFont typeface="+mj-lt"/>
              <a:buAutoNum type="arabicParenR"/>
              <a:defRPr/>
            </a:pPr>
            <a:endParaRPr lang="nb-NO"/>
          </a:p>
          <a:p>
            <a:pPr marL="166564" indent="-166564" defTabSz="888340">
              <a:buFont typeface="Arial" panose="020B0604020202020204" pitchFamily="34" charset="0"/>
              <a:buChar char="•"/>
              <a:defRPr/>
            </a:pPr>
            <a:r>
              <a:rPr lang="nb-NO"/>
              <a:t>Spør elevene om de kan finne menneskerettighetsartikler som handler om å beskytte mennesker fra rasisme og diskriminering. </a:t>
            </a:r>
          </a:p>
          <a:p>
            <a:pPr marL="166564" indent="-166564" defTabSz="888340">
              <a:buFont typeface="Arial" panose="020B0604020202020204" pitchFamily="34" charset="0"/>
              <a:buChar char="•"/>
              <a:defRPr/>
            </a:pPr>
            <a:r>
              <a:rPr lang="nb-NO"/>
              <a:t>Hvilken artikler tenker elevene at er mest relevant for temaet (fordommer, rasisme og diskriminering)? </a:t>
            </a:r>
          </a:p>
          <a:p>
            <a:pPr defTabSz="888340">
              <a:defRPr/>
            </a:pPr>
            <a:endParaRPr lang="nb-NO"/>
          </a:p>
          <a:p>
            <a:pPr defTabSz="888340">
              <a:defRPr/>
            </a:pPr>
            <a:r>
              <a:rPr lang="nb-NO"/>
              <a:t>Mange artikler handler indirekte om temaet. Du kan trekke frem art</a:t>
            </a:r>
            <a:r>
              <a:rPr lang="nb-NO" b="1"/>
              <a:t>. 1, 2 og 7. </a:t>
            </a:r>
            <a:r>
              <a:rPr lang="nb-NO"/>
              <a:t> </a:t>
            </a:r>
          </a:p>
          <a:p>
            <a:pPr marL="166564" indent="-166564" defTabSz="888340">
              <a:buFont typeface="Arial" panose="020B0604020202020204" pitchFamily="34" charset="0"/>
              <a:buChar char="•"/>
              <a:defRPr/>
            </a:pPr>
            <a:endParaRPr lang="nb-NO">
              <a:cs typeface="Calibri"/>
            </a:endParaRPr>
          </a:p>
          <a:p>
            <a:pPr defTabSz="888340">
              <a:defRPr/>
            </a:pPr>
            <a:r>
              <a:rPr lang="nb-NO" b="1">
                <a:cs typeface="Calibri"/>
              </a:rPr>
              <a:t>2)</a:t>
            </a:r>
            <a:r>
              <a:rPr lang="nb-NO">
                <a:cs typeface="Calibri"/>
              </a:rPr>
              <a:t> Elevene kan svare individuelt eller oppsummere på vegne av gruppen. </a:t>
            </a:r>
          </a:p>
          <a:p>
            <a:endParaRPr lang="nb-NO" b="1"/>
          </a:p>
          <a:p>
            <a:r>
              <a:rPr lang="nb-NO" b="1"/>
              <a:t>Du kan</a:t>
            </a:r>
            <a:r>
              <a:rPr lang="nb-NO">
                <a:latin typeface="Calibri" panose="020F0502020204030204" pitchFamily="34" charset="0"/>
                <a:ea typeface="Calibri" panose="020F0502020204030204" pitchFamily="34" charset="0"/>
                <a:cs typeface="Calibri" panose="020F0502020204030204" pitchFamily="34" charset="0"/>
              </a:rPr>
              <a:t> nevne at barn og unge under 18 år har et særskilt menneskerettighetsvern. Det gir barna de samme grunnleggende rettigheter, uansett hvem de er og hvor de bor. Du finner mer her: </a:t>
            </a:r>
            <a:r>
              <a:rPr lang="nb-NO">
                <a:latin typeface="Calibri" panose="020F0502020204030204" pitchFamily="34" charset="0"/>
                <a:ea typeface="Calibri" panose="020F0502020204030204" pitchFamily="34" charset="0"/>
                <a:cs typeface="Calibri" panose="020F0502020204030204" pitchFamily="34" charset="0"/>
                <a:hlinkClick r:id="rId4"/>
              </a:rPr>
              <a:t>https://fn.no/avtaler/menneskerettigheter/barnekonvensjonen</a:t>
            </a:r>
            <a:endParaRPr lang="nb-NO" altLang="nb-NO">
              <a:latin typeface="Calibri" panose="020F0502020204030204" pitchFamily="34" charset="0"/>
              <a:ea typeface="Calibri" panose="020F0502020204030204" pitchFamily="34" charset="0"/>
              <a:cs typeface="Calibri" panose="020F0502020204030204" pitchFamily="34" charset="0"/>
            </a:endParaRP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6</a:t>
            </a:fld>
            <a:endParaRPr lang="nb-NO"/>
          </a:p>
        </p:txBody>
      </p:sp>
    </p:spTree>
    <p:extLst>
      <p:ext uri="{BB962C8B-B14F-4D97-AF65-F5344CB8AC3E}">
        <p14:creationId xmlns:p14="http://schemas.microsoft.com/office/powerpoint/2010/main" val="57868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individuelt, par/grupper og plenum </a:t>
            </a:r>
          </a:p>
          <a:p>
            <a:pPr defTabSz="915078">
              <a:defRPr/>
            </a:pPr>
            <a:endParaRPr lang="nb-NO"/>
          </a:p>
          <a:p>
            <a:pPr defTabSz="915078">
              <a:defRPr/>
            </a:pPr>
            <a:r>
              <a:rPr lang="nb-NO"/>
              <a:t>Spør elvene:</a:t>
            </a:r>
          </a:p>
          <a:p>
            <a:pPr defTabSz="915078">
              <a:defRPr/>
            </a:pPr>
            <a:r>
              <a:rPr lang="nb-NO"/>
              <a:t>  </a:t>
            </a:r>
          </a:p>
          <a:p>
            <a:pPr marL="171578" indent="-171578" defTabSz="915078">
              <a:buFont typeface="Arial" panose="020B0604020202020204" pitchFamily="34" charset="0"/>
              <a:buChar char="•"/>
              <a:defRPr/>
            </a:pPr>
            <a:r>
              <a:rPr lang="nb-NO"/>
              <a:t>Hvilke tanker gjør dere dere når dere hører begrepene fordommer, rasisme og diskriminering?</a:t>
            </a:r>
          </a:p>
          <a:p>
            <a:pPr marL="171578" indent="-171578" defTabSz="915078">
              <a:buFont typeface="Arial" panose="020B0604020202020204" pitchFamily="34" charset="0"/>
              <a:buChar char="•"/>
              <a:defRPr/>
            </a:pPr>
            <a:r>
              <a:rPr lang="nb-NO"/>
              <a:t>Har disse begrepene noen sammenheng – i så fall hvordan? Og på hvilken måte er de forskjellige?</a:t>
            </a:r>
          </a:p>
          <a:p>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7</a:t>
            </a:fld>
            <a:endParaRPr lang="nb-NO"/>
          </a:p>
        </p:txBody>
      </p:sp>
    </p:spTree>
    <p:extLst>
      <p:ext uri="{BB962C8B-B14F-4D97-AF65-F5344CB8AC3E}">
        <p14:creationId xmlns:p14="http://schemas.microsoft.com/office/powerpoint/2010/main" val="208989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Arbeidsform: </a:t>
            </a:r>
            <a:r>
              <a:rPr lang="nb-NO" sz="180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plenum</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1)Du som lærer forteller utfyllende om de tre begrepene, og om forskjeller og sammenhenger mellom dem. Inkluder elevenes tanker og ideer når du presenterer dem for definisjonene. Om du ønsker oppfølgingsspørsmål til ulike begrepene så finner du disse lengre nede og en mer utfyllende forklaring finner du på </a:t>
            </a:r>
            <a:r>
              <a:rPr lang="nb-NO" sz="1800" u="none"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s</a:t>
            </a:r>
            <a:r>
              <a:rPr lang="nb-NO" sz="1800" u="none" kern="1200">
                <a:solidFill>
                  <a:srgbClr val="FF0000"/>
                </a:solidFill>
                <a:effectLst/>
                <a:latin typeface="Calibri" panose="020F0502020204030204" pitchFamily="34" charset="0"/>
                <a:ea typeface="Yu Mincho" panose="020B0400000000000000" pitchFamily="18" charset="-128"/>
                <a:cs typeface="Arial" panose="020B0604020202020204" pitchFamily="34" charset="0"/>
              </a:rPr>
              <a:t>. 7-8 i lærerveilederen. </a:t>
            </a:r>
            <a:endParaRPr lang="nb-NO" sz="1800" u="none">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u="none">
                <a:effectLst/>
                <a:latin typeface="Calibri" panose="020F0502020204030204" pitchFamily="34" charset="0"/>
                <a:ea typeface="Aptos" panose="020B0004020202020204" pitchFamily="34" charset="0"/>
                <a:cs typeface="Arial" panose="020B0604020202020204" pitchFamily="34" charset="0"/>
              </a:rPr>
              <a:t> </a:t>
            </a:r>
            <a:endParaRPr lang="nb-NO" sz="1800" u="none">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a:effectLst/>
                <a:latin typeface="Calibri" panose="020F0502020204030204" pitchFamily="34" charset="0"/>
                <a:ea typeface="Aptos" panose="020B0004020202020204" pitchFamily="34" charset="0"/>
                <a:cs typeface="Arial" panose="020B0604020202020204" pitchFamily="34" charset="0"/>
              </a:rPr>
              <a:t>Vi kan si at r</a:t>
            </a:r>
            <a:r>
              <a:rPr lang="nb-NO" sz="1800">
                <a:solidFill>
                  <a:srgbClr val="000000"/>
                </a:solidFill>
                <a:effectLst/>
                <a:latin typeface="Calibri" panose="020F0502020204030204" pitchFamily="34" charset="0"/>
                <a:ea typeface="Aptos" panose="020B0004020202020204" pitchFamily="34" charset="0"/>
                <a:cs typeface="Arial" panose="020B0604020202020204" pitchFamily="34" charset="0"/>
              </a:rPr>
              <a:t>asisme bygger opp og holder ved like negative holdninger og feilaktige oppfatninger om mennesker basert på for eksempel deres hudfarge, kultur, religion eller etnisitet. Disse fordommene gjør at folk blir behandlet urettferdig og forskjellsbehandlet, og det er dette som er diskriminering.</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 </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2) Spør elevene: </a:t>
            </a:r>
            <a:r>
              <a:rPr lang="nb-NO" sz="180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Hvordan strider rasisme og diskriminering imot menneskerettighetene? Her kan du igjen referer til </a:t>
            </a: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artikkel 1, 2 og 7. </a:t>
            </a:r>
            <a:endParaRPr lang="nb-NO" sz="1800" b="1">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b="1" u="sng"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Eksempler på mulige oppfølgingsspørsmål: </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 </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Fordommer:</a:t>
            </a:r>
            <a:endParaRPr lang="nb-NO"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Hva tenker dere om fordommer – er det alltid negativt? </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Hvor tror du dine fordommer kommer fra? </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Hva kan være konsekvensene av å ha fordommer mot en sosial gruppe?</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Hva kan man gjøre for å bli bevisst egne fordommer?</a:t>
            </a:r>
          </a:p>
          <a:p>
            <a:pPr marL="342900" lvl="0" indent="-342900">
              <a:lnSpc>
                <a:spcPct val="115000"/>
              </a:lnSpc>
              <a:buFont typeface="Arial" panose="020B0604020202020204" pitchFamily="34" charset="0"/>
              <a:buChar char="•"/>
              <a:tabLst>
                <a:tab pos="457200" algn="l"/>
              </a:tabLst>
            </a:pP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Rasisme:</a:t>
            </a:r>
            <a:endParaRPr lang="nb-NO"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Tror du alle har samme oppfatning av hva begrepet "rasisme" betyr i Norge?</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Spiller det noen rolle hvem som definerer hva rasisme er? Hvorfor/hvorfor ikke?</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Hvilke konsekvenser har rasisme for enkeltmennesket? For samfunnet? </a:t>
            </a:r>
          </a:p>
          <a:p>
            <a:pPr marL="342900" lvl="0" indent="-342900">
              <a:lnSpc>
                <a:spcPct val="115000"/>
              </a:lnSpc>
              <a:buFont typeface="Arial" panose="020B0604020202020204" pitchFamily="34" charset="0"/>
              <a:buChar char="•"/>
              <a:tabLst>
                <a:tab pos="457200" algn="l"/>
              </a:tabLst>
            </a:pP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Diskriminering:</a:t>
            </a:r>
            <a:endParaRPr lang="nb-NO"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Hvorfor tror du noen folk diskriminerer?</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Hvorfor tror du det kan være vanskelig å si fra om diskriminering?</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Hva kan gjøres for å motvirke ulike former for diskriminering? </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8</a:t>
            </a:fld>
            <a:endParaRPr lang="nb-NO"/>
          </a:p>
        </p:txBody>
      </p:sp>
    </p:spTree>
    <p:extLst>
      <p:ext uri="{BB962C8B-B14F-4D97-AF65-F5344CB8AC3E}">
        <p14:creationId xmlns:p14="http://schemas.microsoft.com/office/powerpoint/2010/main" val="33524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par/grupper og plenum</a:t>
            </a:r>
          </a:p>
          <a:p>
            <a:pPr defTabSz="915078">
              <a:defRPr/>
            </a:pPr>
            <a:endParaRPr lang="nb-NO">
              <a:latin typeface="Amnesty Trade Gothic"/>
              <a:ea typeface="Yu Mincho"/>
              <a:cs typeface="Arial" panose="020B0604020202020204" pitchFamily="34" charset="0"/>
            </a:endParaRPr>
          </a:p>
          <a:p>
            <a:pPr marL="343154" indent="-343154">
              <a:buFont typeface="Arial" panose="020B0604020202020204" pitchFamily="34" charset="0"/>
              <a:buChar char="•"/>
            </a:pPr>
            <a:r>
              <a:rPr lang="nb-NO"/>
              <a:t>Hva er en dialog?</a:t>
            </a:r>
          </a:p>
          <a:p>
            <a:pPr marL="343154" indent="-343154">
              <a:buFont typeface="Arial" panose="020B0604020202020204" pitchFamily="34" charset="0"/>
              <a:buChar char="•"/>
            </a:pPr>
            <a:r>
              <a:rPr lang="nb-NO"/>
              <a:t>Hva er målet med dialogen?</a:t>
            </a:r>
          </a:p>
          <a:p>
            <a:pPr marL="343154" indent="-343154">
              <a:buFont typeface="Arial" panose="020B0604020202020204" pitchFamily="34" charset="0"/>
              <a:buChar char="•"/>
            </a:pPr>
            <a:r>
              <a:rPr lang="nb-NO"/>
              <a:t>Hva er viktig for oss å huske på i en dialog? </a:t>
            </a:r>
          </a:p>
          <a:p>
            <a:pPr defTabSz="915078">
              <a:defRPr/>
            </a:pPr>
            <a:endParaRPr lang="nb-NO">
              <a:latin typeface="Calibri" panose="020F0502020204030204" pitchFamily="34" charset="0"/>
              <a:ea typeface="DengXian" panose="02010600030101010101" pitchFamily="2" charset="-122"/>
              <a:cs typeface="Calibri" panose="020F0502020204030204" pitchFamily="34" charset="0"/>
            </a:endParaRPr>
          </a:p>
          <a:p>
            <a:pPr defTabSz="915078">
              <a:defRPr/>
            </a:pPr>
            <a:r>
              <a:rPr lang="nb-NO">
                <a:latin typeface="Calibri" panose="020F0502020204030204" pitchFamily="34" charset="0"/>
                <a:ea typeface="DengXian" panose="02010600030101010101" pitchFamily="2" charset="-122"/>
                <a:cs typeface="Calibri" panose="020F0502020204030204" pitchFamily="34" charset="0"/>
              </a:rPr>
              <a:t>er spørsmål du da kan stille </a:t>
            </a:r>
            <a:r>
              <a:rPr lang="nb-NO">
                <a:latin typeface="Amnesty Trade Gothic"/>
                <a:ea typeface="Yu Mincho"/>
                <a:cs typeface="Arial" panose="020B0604020202020204" pitchFamily="34" charset="0"/>
              </a:rPr>
              <a:t>klassen – og som de kan diskutere med sidemannen eller i grupper før dere tar det i plenum. </a:t>
            </a:r>
          </a:p>
          <a:p>
            <a:pPr defTabSz="915078">
              <a:defRPr/>
            </a:pPr>
            <a:endParaRPr lang="nb-NO">
              <a:latin typeface="Amnesty Trade Gothic"/>
              <a:ea typeface="Yu Mincho"/>
              <a:cs typeface="Arial" panose="020B0604020202020204" pitchFamily="34" charset="0"/>
            </a:endParaRPr>
          </a:p>
          <a:p>
            <a:pPr marL="171578" indent="-171578" defTabSz="915078">
              <a:buFont typeface="Arial" panose="020B0604020202020204" pitchFamily="34" charset="0"/>
              <a:buChar char="•"/>
              <a:defRPr/>
            </a:pPr>
            <a:r>
              <a:rPr lang="nb-NO">
                <a:latin typeface="Amnesty Trade Gothic"/>
                <a:ea typeface="Yu Mincho"/>
                <a:cs typeface="Arial" panose="020B0604020202020204" pitchFamily="34" charset="0"/>
              </a:rPr>
              <a:t>La elvene få komme med forslag og at klassen hører hverandres innspill. Her kan du som lærer for eksempel lage en felles oversikt enten på tavle/</a:t>
            </a:r>
            <a:r>
              <a:rPr lang="nb-NO" err="1">
                <a:latin typeface="Amnesty Trade Gothic"/>
                <a:ea typeface="Yu Mincho"/>
                <a:cs typeface="Arial" panose="020B0604020202020204" pitchFamily="34" charset="0"/>
              </a:rPr>
              <a:t>smartboard</a:t>
            </a:r>
            <a:r>
              <a:rPr lang="nb-NO">
                <a:latin typeface="Amnesty Trade Gothic"/>
                <a:ea typeface="Yu Mincho"/>
                <a:cs typeface="Arial" panose="020B0604020202020204" pitchFamily="34" charset="0"/>
              </a:rPr>
              <a:t> eller lignende. Gjør dere det kan dere gjøre dette til en «felles dialogkartet» til klassen». Denne kan gjerne være synlig gjennom hele økten med Human Rights </a:t>
            </a:r>
            <a:r>
              <a:rPr lang="nb-NO" err="1">
                <a:latin typeface="Amnesty Trade Gothic"/>
                <a:ea typeface="Yu Mincho"/>
                <a:cs typeface="Arial" panose="020B0604020202020204" pitchFamily="34" charset="0"/>
              </a:rPr>
              <a:t>Dialogue</a:t>
            </a:r>
            <a:r>
              <a:rPr lang="nb-NO">
                <a:latin typeface="Amnesty Trade Gothic"/>
                <a:ea typeface="Yu Mincho"/>
                <a:cs typeface="Arial" panose="020B0604020202020204" pitchFamily="34" charset="0"/>
              </a:rPr>
              <a:t>, slik at elevene kan minne seg på hvordan opptre i dialogen. </a:t>
            </a:r>
          </a:p>
          <a:p>
            <a:pPr marL="171578" indent="-171578" defTabSz="915078">
              <a:buFont typeface="Arial" panose="020B0604020202020204" pitchFamily="34" charset="0"/>
              <a:buChar char="•"/>
              <a:defRPr/>
            </a:pPr>
            <a:r>
              <a:rPr lang="nb-NO">
                <a:latin typeface="Amnesty Trade Gothic"/>
                <a:ea typeface="Yu Mincho"/>
                <a:cs typeface="Arial" panose="020B0604020202020204" pitchFamily="34" charset="0"/>
              </a:rPr>
              <a:t>Tips: dette kan du kanskje gjøre om til klassens «dialogregler», og som kan for eksempel kan henge i klasserommet til vanlig. </a:t>
            </a:r>
          </a:p>
          <a:p>
            <a:pPr marL="171578" indent="-171578" defTabSz="915078">
              <a:buFont typeface="Arial" panose="020B0604020202020204" pitchFamily="34" charset="0"/>
              <a:buChar char="•"/>
              <a:defRPr/>
            </a:pPr>
            <a:r>
              <a:rPr lang="nb-NO">
                <a:latin typeface="Amnesty Trade Gothic"/>
                <a:ea typeface="Yu Mincho"/>
                <a:cs typeface="Arial" panose="020B0604020202020204" pitchFamily="34" charset="0"/>
              </a:rPr>
              <a:t>De skal øve på å se ting fra ulike perspektiver og på</a:t>
            </a:r>
            <a:r>
              <a:rPr lang="nb-NO">
                <a:latin typeface="Calibri" panose="020F0502020204030204" pitchFamily="34" charset="0"/>
                <a:ea typeface="DengXian" panose="02010600030101010101" pitchFamily="2" charset="-122"/>
                <a:cs typeface="Calibri" panose="020F0502020204030204" pitchFamily="34" charset="0"/>
              </a:rPr>
              <a:t> de neste sidene kommer huskeregler for dialogen og oppfølgingsspørsmål de kan stille hverandre i dialogaktiviteten.</a:t>
            </a: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9</a:t>
            </a:fld>
            <a:endParaRPr lang="nb-NO"/>
          </a:p>
        </p:txBody>
      </p:sp>
    </p:spTree>
    <p:extLst>
      <p:ext uri="{BB962C8B-B14F-4D97-AF65-F5344CB8AC3E}">
        <p14:creationId xmlns:p14="http://schemas.microsoft.com/office/powerpoint/2010/main" val="340435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253CD1-35E1-F34B-AA42-7B5AA3C6B24E}"/>
              </a:ext>
            </a:extLst>
          </p:cNvPr>
          <p:cNvSpPr>
            <a:spLocks noGrp="1"/>
          </p:cNvSpPr>
          <p:nvPr>
            <p:ph type="ctrTitle" hasCustomPrompt="1"/>
          </p:nvPr>
        </p:nvSpPr>
        <p:spPr>
          <a:xfrm>
            <a:off x="2150111" y="1910082"/>
            <a:ext cx="7891780" cy="1518921"/>
          </a:xfrm>
          <a:solidFill>
            <a:schemeClr val="tx1"/>
          </a:solidFill>
        </p:spPr>
        <p:txBody>
          <a:bodyPr anchor="b"/>
          <a:lstStyle>
            <a:lvl1pPr algn="ctr">
              <a:defRPr sz="10000">
                <a:solidFill>
                  <a:schemeClr val="tx2"/>
                </a:solidFill>
              </a:defRPr>
            </a:lvl1pPr>
          </a:lstStyle>
          <a:p>
            <a:r>
              <a:rPr lang="nb-NO"/>
              <a:t>OVERKSRIFT</a:t>
            </a:r>
          </a:p>
        </p:txBody>
      </p:sp>
      <p:sp>
        <p:nvSpPr>
          <p:cNvPr id="3" name="Undertittel 2">
            <a:extLst>
              <a:ext uri="{FF2B5EF4-FFF2-40B4-BE49-F238E27FC236}">
                <a16:creationId xmlns:a16="http://schemas.microsoft.com/office/drawing/2014/main" id="{B332D2E6-8107-9D4F-BCD8-4A6475CC4565}"/>
              </a:ext>
            </a:extLst>
          </p:cNvPr>
          <p:cNvSpPr>
            <a:spLocks noGrp="1"/>
          </p:cNvSpPr>
          <p:nvPr>
            <p:ph type="subTitle" idx="1"/>
          </p:nvPr>
        </p:nvSpPr>
        <p:spPr>
          <a:xfrm>
            <a:off x="1524000" y="399034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a:t>Klikk for å redigere undertittelstil i malen</a:t>
            </a:r>
          </a:p>
        </p:txBody>
      </p:sp>
    </p:spTree>
    <p:extLst>
      <p:ext uri="{BB962C8B-B14F-4D97-AF65-F5344CB8AC3E}">
        <p14:creationId xmlns:p14="http://schemas.microsoft.com/office/powerpoint/2010/main" val="341066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3E9AD2-872B-874C-8A94-36C2783D907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3647FBB-9331-4F4C-AEFD-9895ADA97C6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8FA0A1D-5493-B84E-ACA5-46A797BAE87E}"/>
              </a:ext>
            </a:extLst>
          </p:cNvPr>
          <p:cNvSpPr>
            <a:spLocks noGrp="1"/>
          </p:cNvSpPr>
          <p:nvPr>
            <p:ph type="dt" sz="half" idx="10"/>
          </p:nvPr>
        </p:nvSpPr>
        <p:spPr/>
        <p:txBody>
          <a:bodyPr/>
          <a:lstStyle/>
          <a:p>
            <a:fld id="{414F2452-749C-1541-BF60-839119562080}" type="datetimeFigureOut">
              <a:rPr lang="nb-NO" smtClean="0"/>
              <a:t>04.04.2025</a:t>
            </a:fld>
            <a:endParaRPr lang="nb-NO"/>
          </a:p>
        </p:txBody>
      </p:sp>
      <p:sp>
        <p:nvSpPr>
          <p:cNvPr id="5" name="Plassholder for bunntekst 4">
            <a:extLst>
              <a:ext uri="{FF2B5EF4-FFF2-40B4-BE49-F238E27FC236}">
                <a16:creationId xmlns:a16="http://schemas.microsoft.com/office/drawing/2014/main" id="{399E3DD6-1D9C-DE47-9C28-9C4E06453A6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84A0DD1-D619-514D-BE50-459E9103E1B7}"/>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120531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8E3C6B9-0013-5C4C-BBB9-044680FF5DE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F64D868-ABEA-1A45-BEC6-4009D8F668D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B83724-E8AA-054A-AE36-FD638314FFC0}"/>
              </a:ext>
            </a:extLst>
          </p:cNvPr>
          <p:cNvSpPr>
            <a:spLocks noGrp="1"/>
          </p:cNvSpPr>
          <p:nvPr>
            <p:ph type="dt" sz="half" idx="10"/>
          </p:nvPr>
        </p:nvSpPr>
        <p:spPr/>
        <p:txBody>
          <a:bodyPr/>
          <a:lstStyle/>
          <a:p>
            <a:fld id="{414F2452-749C-1541-BF60-839119562080}" type="datetimeFigureOut">
              <a:rPr lang="nb-NO" smtClean="0"/>
              <a:t>04.04.2025</a:t>
            </a:fld>
            <a:endParaRPr lang="nb-NO"/>
          </a:p>
        </p:txBody>
      </p:sp>
      <p:sp>
        <p:nvSpPr>
          <p:cNvPr id="5" name="Plassholder for bunntekst 4">
            <a:extLst>
              <a:ext uri="{FF2B5EF4-FFF2-40B4-BE49-F238E27FC236}">
                <a16:creationId xmlns:a16="http://schemas.microsoft.com/office/drawing/2014/main" id="{78904C5E-1DD3-524E-8735-1EA6F3618F2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6E2722-9F53-3748-8CE8-D26B6DC88A99}"/>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235228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B6ABD6-BF69-194D-A549-855B99C1C90B}"/>
              </a:ext>
            </a:extLst>
          </p:cNvPr>
          <p:cNvSpPr>
            <a:spLocks noGrp="1"/>
          </p:cNvSpPr>
          <p:nvPr>
            <p:ph type="title" hasCustomPrompt="1"/>
          </p:nvPr>
        </p:nvSpPr>
        <p:spPr>
          <a:xfrm>
            <a:off x="2438399" y="889348"/>
            <a:ext cx="7315202" cy="1527849"/>
          </a:xfrm>
        </p:spPr>
        <p:txBody>
          <a:bodyPr anchor="b"/>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243802A7-1455-BB4A-92A1-05A30AED584C}"/>
              </a:ext>
            </a:extLst>
          </p:cNvPr>
          <p:cNvSpPr>
            <a:spLocks noGrp="1"/>
          </p:cNvSpPr>
          <p:nvPr>
            <p:ph idx="1"/>
          </p:nvPr>
        </p:nvSpPr>
        <p:spPr>
          <a:xfrm>
            <a:off x="2438399" y="2722779"/>
            <a:ext cx="7315201" cy="32458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7209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30B990-1BE7-6847-B124-0FC286CF913F}"/>
              </a:ext>
            </a:extLst>
          </p:cNvPr>
          <p:cNvSpPr>
            <a:spLocks noGrp="1"/>
          </p:cNvSpPr>
          <p:nvPr>
            <p:ph type="title"/>
          </p:nvPr>
        </p:nvSpPr>
        <p:spPr>
          <a:xfrm>
            <a:off x="831851" y="1709740"/>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78EE60C-BCA8-0740-B04F-6C948C1A1D3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7DD1467-992C-4547-A070-78C1DBB55DE6}"/>
              </a:ext>
            </a:extLst>
          </p:cNvPr>
          <p:cNvSpPr>
            <a:spLocks noGrp="1"/>
          </p:cNvSpPr>
          <p:nvPr>
            <p:ph type="dt" sz="half" idx="10"/>
          </p:nvPr>
        </p:nvSpPr>
        <p:spPr/>
        <p:txBody>
          <a:bodyPr/>
          <a:lstStyle/>
          <a:p>
            <a:fld id="{414F2452-749C-1541-BF60-839119562080}" type="datetimeFigureOut">
              <a:rPr lang="nb-NO" smtClean="0"/>
              <a:t>04.04.2025</a:t>
            </a:fld>
            <a:endParaRPr lang="nb-NO"/>
          </a:p>
        </p:txBody>
      </p:sp>
      <p:sp>
        <p:nvSpPr>
          <p:cNvPr id="5" name="Plassholder for bunntekst 4">
            <a:extLst>
              <a:ext uri="{FF2B5EF4-FFF2-40B4-BE49-F238E27FC236}">
                <a16:creationId xmlns:a16="http://schemas.microsoft.com/office/drawing/2014/main" id="{FDC9FE0C-B0B2-6242-B75A-9A36471192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25D4985-17E1-FC4A-AFDA-EFE4A02ECBC3}"/>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10694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56D62A-4CA2-AE40-BC7C-D8EC209EEA0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584D0C5-A575-E845-98B8-F0EC3ECBA0A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F00334A-0F4D-1242-8ED0-097E7FB2450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9935707-3400-B84B-BC87-2411282991EF}"/>
              </a:ext>
            </a:extLst>
          </p:cNvPr>
          <p:cNvSpPr>
            <a:spLocks noGrp="1"/>
          </p:cNvSpPr>
          <p:nvPr>
            <p:ph type="dt" sz="half" idx="10"/>
          </p:nvPr>
        </p:nvSpPr>
        <p:spPr/>
        <p:txBody>
          <a:bodyPr/>
          <a:lstStyle/>
          <a:p>
            <a:fld id="{414F2452-749C-1541-BF60-839119562080}" type="datetimeFigureOut">
              <a:rPr lang="nb-NO" smtClean="0"/>
              <a:t>04.04.2025</a:t>
            </a:fld>
            <a:endParaRPr lang="nb-NO"/>
          </a:p>
        </p:txBody>
      </p:sp>
      <p:sp>
        <p:nvSpPr>
          <p:cNvPr id="6" name="Plassholder for bunntekst 5">
            <a:extLst>
              <a:ext uri="{FF2B5EF4-FFF2-40B4-BE49-F238E27FC236}">
                <a16:creationId xmlns:a16="http://schemas.microsoft.com/office/drawing/2014/main" id="{C8E6253F-F89F-B04E-8C3F-DD025C45A57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E0E916D-E6AA-2040-993C-88B8DCD1459F}"/>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427258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C7E5C2-E78C-3945-A476-EB3B3A6A196B}"/>
              </a:ext>
            </a:extLst>
          </p:cNvPr>
          <p:cNvSpPr>
            <a:spLocks noGrp="1"/>
          </p:cNvSpPr>
          <p:nvPr>
            <p:ph type="title"/>
          </p:nvPr>
        </p:nvSpPr>
        <p:spPr>
          <a:xfrm>
            <a:off x="839788" y="365127"/>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34C1678-CD21-3A4F-AFC8-4EC4B5D23B0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9CDF97C-A0D3-6C4D-923C-7F32F6D34B42}"/>
              </a:ext>
            </a:extLst>
          </p:cNvPr>
          <p:cNvSpPr>
            <a:spLocks noGrp="1"/>
          </p:cNvSpPr>
          <p:nvPr>
            <p:ph sz="half" idx="2"/>
          </p:nvPr>
        </p:nvSpPr>
        <p:spPr>
          <a:xfrm>
            <a:off x="839789"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97ABFE7-47E0-5A4C-B0DF-05BC0F712A1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572C65C-6AC4-3048-9BB1-96002815DFF3}"/>
              </a:ext>
            </a:extLst>
          </p:cNvPr>
          <p:cNvSpPr>
            <a:spLocks noGrp="1"/>
          </p:cNvSpPr>
          <p:nvPr>
            <p:ph sz="quarter" idx="4"/>
          </p:nvPr>
        </p:nvSpPr>
        <p:spPr>
          <a:xfrm>
            <a:off x="6172201"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46459F0-0920-6A41-90EC-CFB2458F28BE}"/>
              </a:ext>
            </a:extLst>
          </p:cNvPr>
          <p:cNvSpPr>
            <a:spLocks noGrp="1"/>
          </p:cNvSpPr>
          <p:nvPr>
            <p:ph type="dt" sz="half" idx="10"/>
          </p:nvPr>
        </p:nvSpPr>
        <p:spPr/>
        <p:txBody>
          <a:bodyPr/>
          <a:lstStyle/>
          <a:p>
            <a:fld id="{414F2452-749C-1541-BF60-839119562080}" type="datetimeFigureOut">
              <a:rPr lang="nb-NO" smtClean="0"/>
              <a:t>04.04.2025</a:t>
            </a:fld>
            <a:endParaRPr lang="nb-NO"/>
          </a:p>
        </p:txBody>
      </p:sp>
      <p:sp>
        <p:nvSpPr>
          <p:cNvPr id="8" name="Plassholder for bunntekst 7">
            <a:extLst>
              <a:ext uri="{FF2B5EF4-FFF2-40B4-BE49-F238E27FC236}">
                <a16:creationId xmlns:a16="http://schemas.microsoft.com/office/drawing/2014/main" id="{D6A10DD6-2666-7B42-A0D8-49CB7F48F1A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3229EEA-B38F-BC44-8956-6F5D2D43F60B}"/>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53062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90C1DA-5B71-FD4A-B00A-2C30603DDA6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777DF65-263F-5348-9B95-14AECBC34286}"/>
              </a:ext>
            </a:extLst>
          </p:cNvPr>
          <p:cNvSpPr>
            <a:spLocks noGrp="1"/>
          </p:cNvSpPr>
          <p:nvPr>
            <p:ph type="dt" sz="half" idx="10"/>
          </p:nvPr>
        </p:nvSpPr>
        <p:spPr/>
        <p:txBody>
          <a:bodyPr/>
          <a:lstStyle/>
          <a:p>
            <a:fld id="{414F2452-749C-1541-BF60-839119562080}" type="datetimeFigureOut">
              <a:rPr lang="nb-NO" smtClean="0"/>
              <a:t>04.04.2025</a:t>
            </a:fld>
            <a:endParaRPr lang="nb-NO"/>
          </a:p>
        </p:txBody>
      </p:sp>
      <p:sp>
        <p:nvSpPr>
          <p:cNvPr id="4" name="Plassholder for bunntekst 3">
            <a:extLst>
              <a:ext uri="{FF2B5EF4-FFF2-40B4-BE49-F238E27FC236}">
                <a16:creationId xmlns:a16="http://schemas.microsoft.com/office/drawing/2014/main" id="{4C7C39CE-4D2E-814F-833F-5A43D9B1FA9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72F1583-7D97-874A-92A4-DE7809BCC492}"/>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261520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C8276CC-6CD2-7642-9E66-0FE741D6BA11}"/>
              </a:ext>
            </a:extLst>
          </p:cNvPr>
          <p:cNvSpPr>
            <a:spLocks noGrp="1"/>
          </p:cNvSpPr>
          <p:nvPr>
            <p:ph type="dt" sz="half" idx="10"/>
          </p:nvPr>
        </p:nvSpPr>
        <p:spPr/>
        <p:txBody>
          <a:bodyPr/>
          <a:lstStyle/>
          <a:p>
            <a:fld id="{414F2452-749C-1541-BF60-839119562080}" type="datetimeFigureOut">
              <a:rPr lang="nb-NO" smtClean="0"/>
              <a:t>04.04.2025</a:t>
            </a:fld>
            <a:endParaRPr lang="nb-NO"/>
          </a:p>
        </p:txBody>
      </p:sp>
      <p:sp>
        <p:nvSpPr>
          <p:cNvPr id="3" name="Plassholder for bunntekst 2">
            <a:extLst>
              <a:ext uri="{FF2B5EF4-FFF2-40B4-BE49-F238E27FC236}">
                <a16:creationId xmlns:a16="http://schemas.microsoft.com/office/drawing/2014/main" id="{7801DD07-119D-C541-8AAA-8346F14851D6}"/>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550974F-705D-4C42-84B6-0DEC3DA27A41}"/>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217065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A84D15-492B-B34F-A262-9A803C6E15B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9A39EF1-DC29-864F-BC75-34573F1411F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1BD96D3-38B2-4547-B683-0D41D946A96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1CD8895-9BEB-6D41-89DA-8971455F7D76}"/>
              </a:ext>
            </a:extLst>
          </p:cNvPr>
          <p:cNvSpPr>
            <a:spLocks noGrp="1"/>
          </p:cNvSpPr>
          <p:nvPr>
            <p:ph type="dt" sz="half" idx="10"/>
          </p:nvPr>
        </p:nvSpPr>
        <p:spPr/>
        <p:txBody>
          <a:bodyPr/>
          <a:lstStyle/>
          <a:p>
            <a:fld id="{414F2452-749C-1541-BF60-839119562080}" type="datetimeFigureOut">
              <a:rPr lang="nb-NO" smtClean="0"/>
              <a:t>04.04.2025</a:t>
            </a:fld>
            <a:endParaRPr lang="nb-NO"/>
          </a:p>
        </p:txBody>
      </p:sp>
      <p:sp>
        <p:nvSpPr>
          <p:cNvPr id="6" name="Plassholder for bunntekst 5">
            <a:extLst>
              <a:ext uri="{FF2B5EF4-FFF2-40B4-BE49-F238E27FC236}">
                <a16:creationId xmlns:a16="http://schemas.microsoft.com/office/drawing/2014/main" id="{6ECCBDF6-BE84-5340-9F35-EF8A6434AE5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E16D1A3-F841-B649-96FE-0A68E5202240}"/>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112458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3E2282-B959-C244-8BDB-AD40E23261C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90CCF5A-00B7-1C4A-AB8D-85C465A882EF}"/>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nb-NO"/>
          </a:p>
        </p:txBody>
      </p:sp>
      <p:sp>
        <p:nvSpPr>
          <p:cNvPr id="4" name="Plassholder for tekst 3">
            <a:extLst>
              <a:ext uri="{FF2B5EF4-FFF2-40B4-BE49-F238E27FC236}">
                <a16:creationId xmlns:a16="http://schemas.microsoft.com/office/drawing/2014/main" id="{BA0BAF51-77B8-574A-A42A-04B67926C12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D7F9372-E6A8-0144-BD29-7F159DE1115D}"/>
              </a:ext>
            </a:extLst>
          </p:cNvPr>
          <p:cNvSpPr>
            <a:spLocks noGrp="1"/>
          </p:cNvSpPr>
          <p:nvPr>
            <p:ph type="dt" sz="half" idx="10"/>
          </p:nvPr>
        </p:nvSpPr>
        <p:spPr/>
        <p:txBody>
          <a:bodyPr/>
          <a:lstStyle/>
          <a:p>
            <a:fld id="{414F2452-749C-1541-BF60-839119562080}" type="datetimeFigureOut">
              <a:rPr lang="nb-NO" smtClean="0"/>
              <a:t>04.04.2025</a:t>
            </a:fld>
            <a:endParaRPr lang="nb-NO"/>
          </a:p>
        </p:txBody>
      </p:sp>
      <p:sp>
        <p:nvSpPr>
          <p:cNvPr id="6" name="Plassholder for bunntekst 5">
            <a:extLst>
              <a:ext uri="{FF2B5EF4-FFF2-40B4-BE49-F238E27FC236}">
                <a16:creationId xmlns:a16="http://schemas.microsoft.com/office/drawing/2014/main" id="{E8E2A624-985F-0C4B-B5B8-75FCF35ED33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15F7A79-45F0-C142-9D84-AF82E3A4BE31}"/>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373916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1D0F6"/>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A56EDDD-8F88-EA47-9059-FC3B42753E7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4595D81-CAA6-AD43-8CD5-1AF0891D6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ADC9B07-02EB-C34B-A173-952D9AB254D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F2452-749C-1541-BF60-839119562080}" type="datetimeFigureOut">
              <a:rPr lang="nb-NO" smtClean="0"/>
              <a:t>04.04.2025</a:t>
            </a:fld>
            <a:endParaRPr lang="nb-NO"/>
          </a:p>
        </p:txBody>
      </p:sp>
      <p:sp>
        <p:nvSpPr>
          <p:cNvPr id="5" name="Plassholder for bunntekst 4">
            <a:extLst>
              <a:ext uri="{FF2B5EF4-FFF2-40B4-BE49-F238E27FC236}">
                <a16:creationId xmlns:a16="http://schemas.microsoft.com/office/drawing/2014/main" id="{35A1AEB1-AF61-9C4B-A1A6-D1353A6A6E4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FC202C6-7B0E-A044-A133-60BC3A34702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DAECF-70BF-E84C-993D-17A3F7B48619}" type="slidenum">
              <a:rPr lang="nb-NO" smtClean="0"/>
              <a:t>‹#›</a:t>
            </a:fld>
            <a:endParaRPr lang="nb-NO"/>
          </a:p>
        </p:txBody>
      </p:sp>
    </p:spTree>
    <p:extLst>
      <p:ext uri="{BB962C8B-B14F-4D97-AF65-F5344CB8AC3E}">
        <p14:creationId xmlns:p14="http://schemas.microsoft.com/office/powerpoint/2010/main" val="1105226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unicef.no/sites/default/files/inline-images/daCZWFxQ9vRhloYsE4Z7E1ogIr9cybeHeLpo1sQXNXo2SnFJIq.pdf" TargetMode="External"/><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hyperlink" Target="https://amnesty.no/sites/default/files/2023-09/2023-09-14_Negative%20holdninger%20og%20stereotypier%20om%20samer%20pa%CC%8A%20Facebook_final.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9.png"/><Relationship Id="rId7"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 Id="rId9" Type="http://schemas.openxmlformats.org/officeDocument/2006/relationships/hyperlink" Target="https://cms.bufdir.no/siteassets/rapporter/arsrapport-bufdir-2020.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4.png"/><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lovdata.no/dokument/NL/lov/1814-05-17-nn" TargetMode="Externa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4.png"/><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regjeringen.no/no/tema/urfolk-og-minoriteter/nasjonale-minoriteter/midtspalte/europaradets-rammekonvensjon/id86935/"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snl.no/J%C3%B8denes_historie_i_Norge" TargetMode="Externa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4.pn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hyperlink" Target="https://press.un.org/en/1999/19990316.sgsm6927.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5.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3.png"/><Relationship Id="rId4" Type="http://schemas.openxmlformats.org/officeDocument/2006/relationships/image" Target="../media/image87.pn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amnesty.no/rasisme" TargetMode="External"/><Relationship Id="rId7" Type="http://schemas.openxmlformats.org/officeDocument/2006/relationships/image" Target="../media/image9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9.png"/><Relationship Id="rId4" Type="http://schemas.openxmlformats.org/officeDocument/2006/relationships/hyperlink" Target="http://www.antirasistisksenter.no/" TargetMode="External"/><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hyperlink" Target="https://snl.no/J%C3%B8denes_historie_i_Norge" TargetMode="External"/><Relationship Id="rId3" Type="http://schemas.openxmlformats.org/officeDocument/2006/relationships/image" Target="../media/image9.png"/><Relationship Id="rId7" Type="http://schemas.openxmlformats.org/officeDocument/2006/relationships/hyperlink" Target="https://antirasistisk.no/takk/" TargetMode="External"/><Relationship Id="rId12" Type="http://schemas.openxmlformats.org/officeDocument/2006/relationships/hyperlink" Target="https://www.hlsenteret.no/undervisning/kunnskapsbasen/livssyn/minoriteter/norske-rom/norske-r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amnesty.no/sites/default/files/2023-09/2023-09-14_Negative%20holdninger%20og%20stereotypier%20om%20samer%20pa%CC%8A%20Facebook_final.pdf" TargetMode="External"/><Relationship Id="rId11" Type="http://schemas.openxmlformats.org/officeDocument/2006/relationships/hyperlink" Target="https://fn.no/avtaler/menneskerettigheter/fns-verdenserklaering-om-menneskerettigheter" TargetMode="External"/><Relationship Id="rId5" Type="http://schemas.openxmlformats.org/officeDocument/2006/relationships/hyperlink" Target="https://amnesty.no/fns-verdenserklaering-om-menneskerettigheter?gad_source=1&amp;gclid=CjwKCAjwqf20BhBwEiwAt7dtdcojDAourO_80zvusIvxLvXlpLTHtzk7Ni_NplZknOrvaxFRmWHXLxoCxh0QAvD_BwE" TargetMode="External"/><Relationship Id="rId10" Type="http://schemas.openxmlformats.org/officeDocument/2006/relationships/hyperlink" Target="https://www.bufdir.no/nasak/samisk-kultur-historie-og-befolkning" TargetMode="External"/><Relationship Id="rId4" Type="http://schemas.openxmlformats.org/officeDocument/2006/relationships/hyperlink" Target="https://www.youtube.com/watch?v=eEbbqPmqoTk" TargetMode="External"/><Relationship Id="rId9" Type="http://schemas.openxmlformats.org/officeDocument/2006/relationships/hyperlink" Target="https://cms.bufdir.no/siteassets/rapporter/arsrapport-bufdir-2020.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regjeringen.no/no/tema/urfolk-og-minoriteter/nasjonale-minoriteter/midtspalte/europaradets-rammekonvensjon/id86935/" TargetMode="External"/><Relationship Id="rId13" Type="http://schemas.openxmlformats.org/officeDocument/2006/relationships/hyperlink" Target="https://press.un.org/en/1999/19990316.sgsm6927.html" TargetMode="External"/><Relationship Id="rId3" Type="http://schemas.openxmlformats.org/officeDocument/2006/relationships/image" Target="../media/image9.png"/><Relationship Id="rId7" Type="http://schemas.openxmlformats.org/officeDocument/2006/relationships/hyperlink" Target="https://www.stillhetsarer.no/rapport" TargetMode="External"/><Relationship Id="rId12" Type="http://schemas.openxmlformats.org/officeDocument/2006/relationships/hyperlink" Target="https://press.un.org/en/1999/19990316.sgsm6927.html%5bPr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cms.bufdir.no/siteassets/rapporter/erfaringer_med_minoritetsstress.pdf" TargetMode="External"/><Relationship Id="rId11" Type="http://schemas.openxmlformats.org/officeDocument/2006/relationships/hyperlink" Target="https://www.unicef.no/sites/default/files/inline-images/daCZWFxQ9vRhloYsE4Z7E1ogIr9cybeHeLpo1sQXNXo2SnFJIq.pdf" TargetMode="External"/><Relationship Id="rId5" Type="http://schemas.openxmlformats.org/officeDocument/2006/relationships/hyperlink" Target="https://samiskeveivisere.no/wp-content/uploads/2019/05/3-2005-fornorskning-av-samene-henry-minde.pdf" TargetMode="External"/><Relationship Id="rId10" Type="http://schemas.openxmlformats.org/officeDocument/2006/relationships/hyperlink" Target="https://antirasistisk.no/hva-er-greia-med-n-ordet/" TargetMode="External"/><Relationship Id="rId4" Type="http://schemas.openxmlformats.org/officeDocument/2006/relationships/hyperlink" Target="https://www.reddbarna.no/content/uploads/2021/01/ReddBarna_RasismeErOveralt_rapport-2024.pdf" TargetMode="External"/><Relationship Id="rId9" Type="http://schemas.openxmlformats.org/officeDocument/2006/relationships/hyperlink" Target="https://snl.no/rasis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eEbbqPmqoTk?feature=oembed" TargetMode="External"/><Relationship Id="rId5" Type="http://schemas.openxmlformats.org/officeDocument/2006/relationships/image" Target="../media/image9.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sv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svg"/><Relationship Id="rId42" Type="http://schemas.openxmlformats.org/officeDocument/2006/relationships/image" Target="../media/image52.svg"/><Relationship Id="rId47" Type="http://schemas.openxmlformats.org/officeDocument/2006/relationships/image" Target="../media/image57.png"/><Relationship Id="rId50" Type="http://schemas.openxmlformats.org/officeDocument/2006/relationships/image" Target="../media/image60.svg"/><Relationship Id="rId55" Type="http://schemas.openxmlformats.org/officeDocument/2006/relationships/image" Target="../media/image65.png"/><Relationship Id="rId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26.svg"/><Relationship Id="rId29" Type="http://schemas.openxmlformats.org/officeDocument/2006/relationships/image" Target="../media/image39.png"/><Relationship Id="rId11" Type="http://schemas.openxmlformats.org/officeDocument/2006/relationships/image" Target="../media/image21.png"/><Relationship Id="rId24" Type="http://schemas.openxmlformats.org/officeDocument/2006/relationships/image" Target="../media/image34.svg"/><Relationship Id="rId32" Type="http://schemas.openxmlformats.org/officeDocument/2006/relationships/image" Target="../media/image42.svg"/><Relationship Id="rId37" Type="http://schemas.openxmlformats.org/officeDocument/2006/relationships/image" Target="../media/image47.png"/><Relationship Id="rId40" Type="http://schemas.openxmlformats.org/officeDocument/2006/relationships/image" Target="../media/image50.svg"/><Relationship Id="rId45" Type="http://schemas.openxmlformats.org/officeDocument/2006/relationships/image" Target="../media/image55.png"/><Relationship Id="rId53" Type="http://schemas.openxmlformats.org/officeDocument/2006/relationships/image" Target="../media/image63.png"/><Relationship Id="rId58" Type="http://schemas.openxmlformats.org/officeDocument/2006/relationships/image" Target="../media/image68.svg"/><Relationship Id="rId5" Type="http://schemas.openxmlformats.org/officeDocument/2006/relationships/image" Target="../media/image15.png"/><Relationship Id="rId61" Type="http://schemas.openxmlformats.org/officeDocument/2006/relationships/image" Target="../media/image71.png"/><Relationship Id="rId19" Type="http://schemas.openxmlformats.org/officeDocument/2006/relationships/image" Target="../media/image29.pn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7.png"/><Relationship Id="rId30" Type="http://schemas.openxmlformats.org/officeDocument/2006/relationships/image" Target="../media/image40.sv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8.svg"/><Relationship Id="rId56" Type="http://schemas.openxmlformats.org/officeDocument/2006/relationships/image" Target="../media/image66.svg"/><Relationship Id="rId8" Type="http://schemas.openxmlformats.org/officeDocument/2006/relationships/image" Target="../media/image18.svg"/><Relationship Id="rId51" Type="http://schemas.openxmlformats.org/officeDocument/2006/relationships/image" Target="../media/image61.png"/><Relationship Id="rId3" Type="http://schemas.openxmlformats.org/officeDocument/2006/relationships/image" Target="../media/image13.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svg"/><Relationship Id="rId46" Type="http://schemas.openxmlformats.org/officeDocument/2006/relationships/image" Target="../media/image56.svg"/><Relationship Id="rId59" Type="http://schemas.openxmlformats.org/officeDocument/2006/relationships/image" Target="../media/image69.png"/><Relationship Id="rId20" Type="http://schemas.openxmlformats.org/officeDocument/2006/relationships/image" Target="../media/image30.svg"/><Relationship Id="rId41" Type="http://schemas.openxmlformats.org/officeDocument/2006/relationships/image" Target="../media/image51.png"/><Relationship Id="rId54" Type="http://schemas.openxmlformats.org/officeDocument/2006/relationships/image" Target="../media/image64.svg"/><Relationship Id="rId62" Type="http://schemas.openxmlformats.org/officeDocument/2006/relationships/image" Target="../media/image72.svg"/><Relationship Id="rId1" Type="http://schemas.openxmlformats.org/officeDocument/2006/relationships/slideLayout" Target="../slideLayouts/slideLayout2.xml"/><Relationship Id="rId6" Type="http://schemas.openxmlformats.org/officeDocument/2006/relationships/image" Target="../media/image16.sv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svg"/><Relationship Id="rId36" Type="http://schemas.openxmlformats.org/officeDocument/2006/relationships/image" Target="../media/image46.svg"/><Relationship Id="rId49" Type="http://schemas.openxmlformats.org/officeDocument/2006/relationships/image" Target="../media/image59.png"/><Relationship Id="rId57" Type="http://schemas.openxmlformats.org/officeDocument/2006/relationships/image" Target="../media/image67.png"/><Relationship Id="rId10" Type="http://schemas.openxmlformats.org/officeDocument/2006/relationships/image" Target="../media/image20.svg"/><Relationship Id="rId31" Type="http://schemas.openxmlformats.org/officeDocument/2006/relationships/image" Target="../media/image41.png"/><Relationship Id="rId44" Type="http://schemas.openxmlformats.org/officeDocument/2006/relationships/image" Target="../media/image54.svg"/><Relationship Id="rId52" Type="http://schemas.openxmlformats.org/officeDocument/2006/relationships/image" Target="../media/image62.svg"/><Relationship Id="rId60" Type="http://schemas.openxmlformats.org/officeDocument/2006/relationships/image" Target="../media/image70.svg"/><Relationship Id="rId4" Type="http://schemas.openxmlformats.org/officeDocument/2006/relationships/image" Target="../media/image14.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hyperlink" Target="https://www.stillhetsarer.no/rappor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reddbarna.no/content/uploads/2021/01/ReddBarna_RasismeErOveralt_rapport-2024.pdf" TargetMode="External"/><Relationship Id="rId5" Type="http://schemas.openxmlformats.org/officeDocument/2006/relationships/image" Target="../media/image9.png"/><Relationship Id="rId4" Type="http://schemas.openxmlformats.org/officeDocument/2006/relationships/hyperlink" Target="https://www.unicef.no/sites/default/files/inline-images/daCZWFxQ9vRhloYsE4Z7E1ogIr9cybeHeLpo1sQXNXo2SnFJIq.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E9DCDC4-EC28-3311-641E-34A8F1AA746A}"/>
              </a:ext>
            </a:extLst>
          </p:cNvPr>
          <p:cNvPicPr>
            <a:picLocks noChangeAspect="1"/>
          </p:cNvPicPr>
          <p:nvPr/>
        </p:nvPicPr>
        <p:blipFill>
          <a:blip r:embed="rId3"/>
          <a:stretch>
            <a:fillRect/>
          </a:stretch>
        </p:blipFill>
        <p:spPr>
          <a:xfrm>
            <a:off x="3420485" y="3400707"/>
            <a:ext cx="2893251" cy="3501605"/>
          </a:xfrm>
          <a:prstGeom prst="rect">
            <a:avLst/>
          </a:prstGeom>
        </p:spPr>
      </p:pic>
      <p:sp>
        <p:nvSpPr>
          <p:cNvPr id="17" name="TekstSylinder 16">
            <a:extLst>
              <a:ext uri="{FF2B5EF4-FFF2-40B4-BE49-F238E27FC236}">
                <a16:creationId xmlns:a16="http://schemas.microsoft.com/office/drawing/2014/main" id="{FFD42575-9F5C-E242-ADF3-5DA528D5422E}"/>
              </a:ext>
            </a:extLst>
          </p:cNvPr>
          <p:cNvSpPr txBox="1"/>
          <p:nvPr/>
        </p:nvSpPr>
        <p:spPr>
          <a:xfrm>
            <a:off x="8144949" y="1848216"/>
            <a:ext cx="2127356" cy="1323439"/>
          </a:xfrm>
          <a:prstGeom prst="rect">
            <a:avLst/>
          </a:prstGeom>
          <a:noFill/>
        </p:spPr>
        <p:txBody>
          <a:bodyPr wrap="square">
            <a:spAutoFit/>
          </a:bodyPr>
          <a:lstStyle/>
          <a:p>
            <a:r>
              <a:rPr lang="nb-NO" sz="2000" b="1"/>
              <a:t>Tema fordommer, rasisme og diskriminering </a:t>
            </a:r>
          </a:p>
        </p:txBody>
      </p:sp>
      <p:pic>
        <p:nvPicPr>
          <p:cNvPr id="6" name="Bilde 5">
            <a:extLst>
              <a:ext uri="{FF2B5EF4-FFF2-40B4-BE49-F238E27FC236}">
                <a16:creationId xmlns:a16="http://schemas.microsoft.com/office/drawing/2014/main" id="{D0189259-DE54-EE58-91FA-AEBEFED938F0}"/>
              </a:ext>
            </a:extLst>
          </p:cNvPr>
          <p:cNvPicPr>
            <a:picLocks noChangeAspect="1"/>
          </p:cNvPicPr>
          <p:nvPr/>
        </p:nvPicPr>
        <p:blipFill>
          <a:blip r:embed="rId4"/>
          <a:stretch>
            <a:fillRect/>
          </a:stretch>
        </p:blipFill>
        <p:spPr>
          <a:xfrm>
            <a:off x="10282026" y="0"/>
            <a:ext cx="1774991" cy="684796"/>
          </a:xfrm>
          <a:prstGeom prst="rect">
            <a:avLst/>
          </a:prstGeom>
        </p:spPr>
      </p:pic>
      <p:pic>
        <p:nvPicPr>
          <p:cNvPr id="9" name="Bilde 8">
            <a:extLst>
              <a:ext uri="{FF2B5EF4-FFF2-40B4-BE49-F238E27FC236}">
                <a16:creationId xmlns:a16="http://schemas.microsoft.com/office/drawing/2014/main" id="{0E180544-8581-4745-3ABC-C614F2304FDA}"/>
              </a:ext>
            </a:extLst>
          </p:cNvPr>
          <p:cNvPicPr>
            <a:picLocks noChangeAspect="1"/>
          </p:cNvPicPr>
          <p:nvPr/>
        </p:nvPicPr>
        <p:blipFill>
          <a:blip r:embed="rId5"/>
          <a:stretch>
            <a:fillRect/>
          </a:stretch>
        </p:blipFill>
        <p:spPr>
          <a:xfrm>
            <a:off x="520101" y="3623047"/>
            <a:ext cx="2893251" cy="3270632"/>
          </a:xfrm>
          <a:prstGeom prst="rect">
            <a:avLst/>
          </a:prstGeom>
        </p:spPr>
      </p:pic>
      <p:pic>
        <p:nvPicPr>
          <p:cNvPr id="14" name="Bilde 13">
            <a:extLst>
              <a:ext uri="{FF2B5EF4-FFF2-40B4-BE49-F238E27FC236}">
                <a16:creationId xmlns:a16="http://schemas.microsoft.com/office/drawing/2014/main" id="{C452A27E-7888-5579-FDE1-8B3216B8712F}"/>
              </a:ext>
            </a:extLst>
          </p:cNvPr>
          <p:cNvPicPr>
            <a:picLocks noChangeAspect="1"/>
          </p:cNvPicPr>
          <p:nvPr/>
        </p:nvPicPr>
        <p:blipFill>
          <a:blip r:embed="rId6"/>
          <a:stretch>
            <a:fillRect/>
          </a:stretch>
        </p:blipFill>
        <p:spPr>
          <a:xfrm>
            <a:off x="6298163" y="3309621"/>
            <a:ext cx="2853814" cy="3548380"/>
          </a:xfrm>
          <a:prstGeom prst="rect">
            <a:avLst/>
          </a:prstGeom>
        </p:spPr>
      </p:pic>
      <p:pic>
        <p:nvPicPr>
          <p:cNvPr id="19" name="Bilde 18" descr="Et bilde som inneholder Font, tekst, Grafikk, symbol&#10;&#10;Automatisk generert beskrivelse">
            <a:extLst>
              <a:ext uri="{FF2B5EF4-FFF2-40B4-BE49-F238E27FC236}">
                <a16:creationId xmlns:a16="http://schemas.microsoft.com/office/drawing/2014/main" id="{9033A335-A355-38A8-2611-54CF958CA2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5133" y="36810"/>
            <a:ext cx="4097900" cy="3548380"/>
          </a:xfrm>
          <a:prstGeom prst="rect">
            <a:avLst/>
          </a:prstGeom>
        </p:spPr>
      </p:pic>
      <p:pic>
        <p:nvPicPr>
          <p:cNvPr id="7" name="Bilde 6">
            <a:extLst>
              <a:ext uri="{FF2B5EF4-FFF2-40B4-BE49-F238E27FC236}">
                <a16:creationId xmlns:a16="http://schemas.microsoft.com/office/drawing/2014/main" id="{0A291B4D-5B83-740A-7F9D-0956935C1463}"/>
              </a:ext>
            </a:extLst>
          </p:cNvPr>
          <p:cNvPicPr>
            <a:picLocks noChangeAspect="1"/>
          </p:cNvPicPr>
          <p:nvPr/>
        </p:nvPicPr>
        <p:blipFill>
          <a:blip r:embed="rId8"/>
          <a:stretch>
            <a:fillRect/>
          </a:stretch>
        </p:blipFill>
        <p:spPr>
          <a:xfrm>
            <a:off x="9151977" y="3742135"/>
            <a:ext cx="2583407" cy="3115865"/>
          </a:xfrm>
          <a:prstGeom prst="rect">
            <a:avLst/>
          </a:prstGeom>
        </p:spPr>
      </p:pic>
    </p:spTree>
    <p:extLst>
      <p:ext uri="{BB962C8B-B14F-4D97-AF65-F5344CB8AC3E}">
        <p14:creationId xmlns:p14="http://schemas.microsoft.com/office/powerpoint/2010/main" val="3021091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6E9FBFA2-0425-2E4F-6635-DE0ED041FAA2}"/>
              </a:ext>
            </a:extLst>
          </p:cNvPr>
          <p:cNvSpPr txBox="1">
            <a:spLocks/>
          </p:cNvSpPr>
          <p:nvPr/>
        </p:nvSpPr>
        <p:spPr>
          <a:xfrm>
            <a:off x="1801227" y="1835464"/>
            <a:ext cx="8701786" cy="373711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400">
                <a:solidFill>
                  <a:schemeClr val="tx1"/>
                </a:solidFill>
                <a:latin typeface="+mn-lt"/>
              </a:rPr>
              <a:t>Vi er alle likeverdige i dialogen – vis respekt for hverandre og hverandres meninger</a:t>
            </a:r>
          </a:p>
          <a:p>
            <a:pPr>
              <a:lnSpc>
                <a:spcPct val="100000"/>
              </a:lnSpc>
            </a:pPr>
            <a:r>
              <a:rPr lang="nb-NO" sz="2400">
                <a:solidFill>
                  <a:schemeClr val="tx1"/>
                </a:solidFill>
                <a:latin typeface="+mn-lt"/>
              </a:rPr>
              <a:t>Lytt til de andres synspunkter</a:t>
            </a:r>
          </a:p>
          <a:p>
            <a:pPr>
              <a:lnSpc>
                <a:spcPct val="100000"/>
              </a:lnSpc>
            </a:pPr>
            <a:r>
              <a:rPr lang="nb-NO" sz="2400">
                <a:solidFill>
                  <a:schemeClr val="tx1"/>
                </a:solidFill>
                <a:latin typeface="+mn-lt"/>
              </a:rPr>
              <a:t>Bidra i samtalen med egne synspunkter</a:t>
            </a:r>
          </a:p>
          <a:p>
            <a:pPr>
              <a:lnSpc>
                <a:spcPct val="100000"/>
              </a:lnSpc>
            </a:pPr>
            <a:r>
              <a:rPr lang="nb-NO" sz="2400">
                <a:solidFill>
                  <a:schemeClr val="tx1"/>
                </a:solidFill>
                <a:latin typeface="+mn-lt"/>
              </a:rPr>
              <a:t>Vær nysgjerrig! Still gjerne oppfølgingsspørsmål til de andre underveis i dialogen</a:t>
            </a:r>
          </a:p>
          <a:p>
            <a:pPr>
              <a:lnSpc>
                <a:spcPct val="100000"/>
              </a:lnSpc>
            </a:pPr>
            <a:r>
              <a:rPr lang="nb-NO" sz="2400">
                <a:solidFill>
                  <a:schemeClr val="tx1"/>
                </a:solidFill>
                <a:latin typeface="+mn-lt"/>
              </a:rPr>
              <a:t>Dette er ikke en debatt. Du skal ikke overbevise andre om dine meninger, men dele egne tanker samtidig som du lytter til og prøver å forstå andres synspunkt  </a:t>
            </a:r>
          </a:p>
        </p:txBody>
      </p:sp>
      <p:sp>
        <p:nvSpPr>
          <p:cNvPr id="7" name="TekstSylinder 6">
            <a:extLst>
              <a:ext uri="{FF2B5EF4-FFF2-40B4-BE49-F238E27FC236}">
                <a16:creationId xmlns:a16="http://schemas.microsoft.com/office/drawing/2014/main" id="{C57985BC-1F30-55B6-243F-91566AECAD6B}"/>
              </a:ext>
            </a:extLst>
          </p:cNvPr>
          <p:cNvSpPr txBox="1"/>
          <p:nvPr/>
        </p:nvSpPr>
        <p:spPr>
          <a:xfrm>
            <a:off x="1801227" y="1020268"/>
            <a:ext cx="8589545" cy="769441"/>
          </a:xfrm>
          <a:prstGeom prst="rect">
            <a:avLst/>
          </a:prstGeom>
          <a:noFill/>
        </p:spPr>
        <p:txBody>
          <a:bodyPr wrap="square">
            <a:spAutoFit/>
          </a:bodyPr>
          <a:lstStyle/>
          <a:p>
            <a:pPr algn="ctr"/>
            <a:r>
              <a:rPr lang="nb-NO" sz="4400" b="1">
                <a:solidFill>
                  <a:schemeClr val="tx1"/>
                </a:solidFill>
                <a:latin typeface="Arial Narrow" panose="020B0606020202030204" pitchFamily="34" charset="0"/>
              </a:rPr>
              <a:t>HUSKELISTE I DIALOGEN</a:t>
            </a:r>
          </a:p>
        </p:txBody>
      </p:sp>
      <p:pic>
        <p:nvPicPr>
          <p:cNvPr id="8" name="Bilde 7">
            <a:extLst>
              <a:ext uri="{FF2B5EF4-FFF2-40B4-BE49-F238E27FC236}">
                <a16:creationId xmlns:a16="http://schemas.microsoft.com/office/drawing/2014/main" id="{66D8E0CE-B1DC-5E59-4349-8FABA05ABB76}"/>
              </a:ext>
            </a:extLst>
          </p:cNvPr>
          <p:cNvPicPr>
            <a:picLocks noChangeAspect="1"/>
          </p:cNvPicPr>
          <p:nvPr/>
        </p:nvPicPr>
        <p:blipFill>
          <a:blip r:embed="rId3"/>
          <a:stretch>
            <a:fillRect/>
          </a:stretch>
        </p:blipFill>
        <p:spPr>
          <a:xfrm rot="16200000">
            <a:off x="10343892" y="-57158"/>
            <a:ext cx="1790950" cy="1905266"/>
          </a:xfrm>
          <a:prstGeom prst="rect">
            <a:avLst/>
          </a:prstGeom>
        </p:spPr>
      </p:pic>
      <p:pic>
        <p:nvPicPr>
          <p:cNvPr id="6" name="Bilde 5" descr="Et bilde som inneholder tekst, Font, Grafikk, grafisk design&#10;&#10;Automatisk generert beskrivelse">
            <a:extLst>
              <a:ext uri="{FF2B5EF4-FFF2-40B4-BE49-F238E27FC236}">
                <a16:creationId xmlns:a16="http://schemas.microsoft.com/office/drawing/2014/main" id="{4D36A2CA-391E-A6E8-1A35-9B42C90AEA6F}"/>
              </a:ext>
            </a:extLst>
          </p:cNvPr>
          <p:cNvPicPr>
            <a:picLocks noChangeAspect="1"/>
          </p:cNvPicPr>
          <p:nvPr/>
        </p:nvPicPr>
        <p:blipFill>
          <a:blip r:embed="rId4"/>
          <a:stretch>
            <a:fillRect/>
          </a:stretch>
        </p:blipFill>
        <p:spPr>
          <a:xfrm>
            <a:off x="10759338" y="6251086"/>
            <a:ext cx="1432661" cy="606914"/>
          </a:xfrm>
          <a:prstGeom prst="rect">
            <a:avLst/>
          </a:prstGeom>
        </p:spPr>
      </p:pic>
      <p:pic>
        <p:nvPicPr>
          <p:cNvPr id="2" name="Bilde 1">
            <a:extLst>
              <a:ext uri="{FF2B5EF4-FFF2-40B4-BE49-F238E27FC236}">
                <a16:creationId xmlns:a16="http://schemas.microsoft.com/office/drawing/2014/main" id="{62048DA8-105D-F8B6-5B37-B20151FACA81}"/>
              </a:ext>
            </a:extLst>
          </p:cNvPr>
          <p:cNvPicPr>
            <a:picLocks noChangeAspect="1"/>
          </p:cNvPicPr>
          <p:nvPr/>
        </p:nvPicPr>
        <p:blipFill>
          <a:blip r:embed="rId3"/>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146452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1EA5B667-5E02-1C39-E9E3-38F5297D575A}"/>
              </a:ext>
            </a:extLst>
          </p:cNvPr>
          <p:cNvSpPr txBox="1"/>
          <p:nvPr/>
        </p:nvSpPr>
        <p:spPr>
          <a:xfrm>
            <a:off x="1590446" y="1758191"/>
            <a:ext cx="10455442" cy="1446550"/>
          </a:xfrm>
          <a:prstGeom prst="rect">
            <a:avLst/>
          </a:prstGeom>
          <a:noFill/>
        </p:spPr>
        <p:txBody>
          <a:bodyPr wrap="square">
            <a:spAutoFit/>
          </a:bodyPr>
          <a:lstStyle/>
          <a:p>
            <a:r>
              <a:rPr lang="nb-NO" sz="4400" b="1">
                <a:solidFill>
                  <a:schemeClr val="tx1"/>
                </a:solidFill>
                <a:latin typeface="Arial Narrow" panose="020B0606020202030204" pitchFamily="34" charset="0"/>
              </a:rPr>
              <a:t>FORSLAG TIL OPPFØLGINGSSPØRSMÅL DERE KAN STILLE HVERANDRE</a:t>
            </a:r>
          </a:p>
        </p:txBody>
      </p:sp>
      <p:sp>
        <p:nvSpPr>
          <p:cNvPr id="8" name="TekstSylinder 7">
            <a:extLst>
              <a:ext uri="{FF2B5EF4-FFF2-40B4-BE49-F238E27FC236}">
                <a16:creationId xmlns:a16="http://schemas.microsoft.com/office/drawing/2014/main" id="{C46E61D9-0313-4298-0EDA-61D8BB723DD2}"/>
              </a:ext>
            </a:extLst>
          </p:cNvPr>
          <p:cNvSpPr txBox="1"/>
          <p:nvPr/>
        </p:nvSpPr>
        <p:spPr>
          <a:xfrm>
            <a:off x="1927543" y="3204741"/>
            <a:ext cx="8674011" cy="1569660"/>
          </a:xfrm>
          <a:prstGeom prst="rect">
            <a:avLst/>
          </a:prstGeom>
          <a:noFill/>
        </p:spPr>
        <p:txBody>
          <a:bodyPr wrap="square">
            <a:spAutoFit/>
          </a:bodyPr>
          <a:lstStyle/>
          <a:p>
            <a:pPr marL="285750" indent="-285750">
              <a:buFont typeface="Arial" panose="020B0604020202020204" pitchFamily="34" charset="0"/>
              <a:buChar char="•"/>
            </a:pPr>
            <a:r>
              <a:rPr lang="nb-NO" sz="2400" dirty="0">
                <a:solidFill>
                  <a:schemeClr val="tx1"/>
                </a:solidFill>
              </a:rPr>
              <a:t>Interessant! Fortell gjerne mer om hvorfor du tenker det. </a:t>
            </a:r>
          </a:p>
          <a:p>
            <a:pPr marL="285750" indent="-285750">
              <a:buFont typeface="Arial" panose="020B0604020202020204" pitchFamily="34" charset="0"/>
              <a:buChar char="•"/>
            </a:pPr>
            <a:r>
              <a:rPr lang="nb-NO" sz="2400" dirty="0">
                <a:solidFill>
                  <a:schemeClr val="tx1"/>
                </a:solidFill>
              </a:rPr>
              <a:t>Kan du se for deg at andre kan mene noe annet?</a:t>
            </a:r>
          </a:p>
          <a:p>
            <a:pPr marL="285750" indent="-285750">
              <a:buFont typeface="Arial" panose="020B0604020202020204" pitchFamily="34" charset="0"/>
              <a:buChar char="•"/>
            </a:pPr>
            <a:r>
              <a:rPr lang="nb-NO" sz="2400" dirty="0">
                <a:solidFill>
                  <a:schemeClr val="tx1"/>
                </a:solidFill>
              </a:rPr>
              <a:t>Hva kan være årsaken til at andre eventuelt kan mene noe annet?</a:t>
            </a:r>
          </a:p>
        </p:txBody>
      </p:sp>
      <p:sp>
        <p:nvSpPr>
          <p:cNvPr id="12" name="Rectangle 1">
            <a:extLst>
              <a:ext uri="{FF2B5EF4-FFF2-40B4-BE49-F238E27FC236}">
                <a16:creationId xmlns:a16="http://schemas.microsoft.com/office/drawing/2014/main" id="{32A96BE9-B66C-BD64-AAA8-1FDA5E3DC4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9" name="Bilde 8">
            <a:extLst>
              <a:ext uri="{FF2B5EF4-FFF2-40B4-BE49-F238E27FC236}">
                <a16:creationId xmlns:a16="http://schemas.microsoft.com/office/drawing/2014/main" id="{F80E9E2F-CB24-EC04-21A6-98BF4C44E8E0}"/>
              </a:ext>
            </a:extLst>
          </p:cNvPr>
          <p:cNvPicPr>
            <a:picLocks noChangeAspect="1"/>
          </p:cNvPicPr>
          <p:nvPr/>
        </p:nvPicPr>
        <p:blipFill>
          <a:blip r:embed="rId3"/>
          <a:stretch>
            <a:fillRect/>
          </a:stretch>
        </p:blipFill>
        <p:spPr>
          <a:xfrm>
            <a:off x="7696906" y="5214008"/>
            <a:ext cx="3788296" cy="1020351"/>
          </a:xfrm>
          <a:prstGeom prst="rect">
            <a:avLst/>
          </a:prstGeom>
        </p:spPr>
      </p:pic>
      <p:sp>
        <p:nvSpPr>
          <p:cNvPr id="13" name="TekstSylinder 12">
            <a:extLst>
              <a:ext uri="{FF2B5EF4-FFF2-40B4-BE49-F238E27FC236}">
                <a16:creationId xmlns:a16="http://schemas.microsoft.com/office/drawing/2014/main" id="{124E7824-7DDF-1E03-8A3C-82D9745E197E}"/>
              </a:ext>
            </a:extLst>
          </p:cNvPr>
          <p:cNvSpPr txBox="1"/>
          <p:nvPr/>
        </p:nvSpPr>
        <p:spPr>
          <a:xfrm>
            <a:off x="7821646" y="5308684"/>
            <a:ext cx="3663556" cy="830997"/>
          </a:xfrm>
          <a:prstGeom prst="rect">
            <a:avLst/>
          </a:prstGeom>
          <a:noFill/>
        </p:spPr>
        <p:txBody>
          <a:bodyPr wrap="square">
            <a:spAutoFit/>
          </a:bodyPr>
          <a:lstStyle/>
          <a:p>
            <a:pPr marL="0" indent="0">
              <a:buNone/>
            </a:pPr>
            <a:r>
              <a:rPr lang="nb-NO" sz="1600">
                <a:solidFill>
                  <a:schemeClr val="tx1"/>
                </a:solidFill>
              </a:rPr>
              <a:t>Vær åpen og nysgjerrig</a:t>
            </a:r>
            <a:r>
              <a:rPr lang="nb-NO" sz="1600"/>
              <a:t> - </a:t>
            </a:r>
            <a:r>
              <a:rPr lang="nb-NO" sz="1600">
                <a:solidFill>
                  <a:schemeClr val="tx1"/>
                </a:solidFill>
              </a:rPr>
              <a:t>spør om det du opplever som uklart. Husk at dette ikke er en debatt.</a:t>
            </a:r>
          </a:p>
        </p:txBody>
      </p:sp>
      <p:pic>
        <p:nvPicPr>
          <p:cNvPr id="5" name="Bilde 4">
            <a:extLst>
              <a:ext uri="{FF2B5EF4-FFF2-40B4-BE49-F238E27FC236}">
                <a16:creationId xmlns:a16="http://schemas.microsoft.com/office/drawing/2014/main" id="{0E8E7F27-C9BF-F085-E215-42469663BCF0}"/>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45CC785E-D8ED-B430-D9E4-36CA8C008479}"/>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403803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E9DCDC4-EC28-3311-641E-34A8F1AA746A}"/>
              </a:ext>
            </a:extLst>
          </p:cNvPr>
          <p:cNvPicPr>
            <a:picLocks noChangeAspect="1"/>
          </p:cNvPicPr>
          <p:nvPr/>
        </p:nvPicPr>
        <p:blipFill>
          <a:blip r:embed="rId3"/>
          <a:stretch>
            <a:fillRect/>
          </a:stretch>
        </p:blipFill>
        <p:spPr>
          <a:xfrm>
            <a:off x="2768489" y="3402599"/>
            <a:ext cx="2893251" cy="3501605"/>
          </a:xfrm>
          <a:prstGeom prst="rect">
            <a:avLst/>
          </a:prstGeom>
        </p:spPr>
      </p:pic>
      <p:sp>
        <p:nvSpPr>
          <p:cNvPr id="17" name="TekstSylinder 16">
            <a:extLst>
              <a:ext uri="{FF2B5EF4-FFF2-40B4-BE49-F238E27FC236}">
                <a16:creationId xmlns:a16="http://schemas.microsoft.com/office/drawing/2014/main" id="{FFD42575-9F5C-E242-ADF3-5DA528D5422E}"/>
              </a:ext>
            </a:extLst>
          </p:cNvPr>
          <p:cNvSpPr txBox="1"/>
          <p:nvPr/>
        </p:nvSpPr>
        <p:spPr>
          <a:xfrm>
            <a:off x="7995122" y="1181138"/>
            <a:ext cx="2127356" cy="1323439"/>
          </a:xfrm>
          <a:prstGeom prst="rect">
            <a:avLst/>
          </a:prstGeom>
          <a:noFill/>
        </p:spPr>
        <p:txBody>
          <a:bodyPr wrap="square">
            <a:spAutoFit/>
          </a:bodyPr>
          <a:lstStyle/>
          <a:p>
            <a:r>
              <a:rPr lang="nb-NO" sz="2000" b="1"/>
              <a:t>Tema fordommer, rasisme og diskriminering </a:t>
            </a:r>
          </a:p>
        </p:txBody>
      </p:sp>
      <p:pic>
        <p:nvPicPr>
          <p:cNvPr id="9" name="Bilde 8">
            <a:extLst>
              <a:ext uri="{FF2B5EF4-FFF2-40B4-BE49-F238E27FC236}">
                <a16:creationId xmlns:a16="http://schemas.microsoft.com/office/drawing/2014/main" id="{0E180544-8581-4745-3ABC-C614F2304FDA}"/>
              </a:ext>
            </a:extLst>
          </p:cNvPr>
          <p:cNvPicPr>
            <a:picLocks noChangeAspect="1"/>
          </p:cNvPicPr>
          <p:nvPr/>
        </p:nvPicPr>
        <p:blipFill>
          <a:blip r:embed="rId4"/>
          <a:stretch>
            <a:fillRect/>
          </a:stretch>
        </p:blipFill>
        <p:spPr>
          <a:xfrm>
            <a:off x="-3665" y="3677262"/>
            <a:ext cx="2768489" cy="3270632"/>
          </a:xfrm>
          <a:prstGeom prst="rect">
            <a:avLst/>
          </a:prstGeom>
        </p:spPr>
      </p:pic>
      <p:pic>
        <p:nvPicPr>
          <p:cNvPr id="14" name="Bilde 13">
            <a:extLst>
              <a:ext uri="{FF2B5EF4-FFF2-40B4-BE49-F238E27FC236}">
                <a16:creationId xmlns:a16="http://schemas.microsoft.com/office/drawing/2014/main" id="{C452A27E-7888-5579-FDE1-8B3216B8712F}"/>
              </a:ext>
            </a:extLst>
          </p:cNvPr>
          <p:cNvPicPr>
            <a:picLocks noChangeAspect="1"/>
          </p:cNvPicPr>
          <p:nvPr/>
        </p:nvPicPr>
        <p:blipFill>
          <a:blip r:embed="rId5"/>
          <a:stretch>
            <a:fillRect/>
          </a:stretch>
        </p:blipFill>
        <p:spPr>
          <a:xfrm>
            <a:off x="7196900" y="3328229"/>
            <a:ext cx="2853814" cy="3575975"/>
          </a:xfrm>
          <a:prstGeom prst="rect">
            <a:avLst/>
          </a:prstGeom>
        </p:spPr>
      </p:pic>
      <p:pic>
        <p:nvPicPr>
          <p:cNvPr id="18" name="Bilde 17">
            <a:extLst>
              <a:ext uri="{FF2B5EF4-FFF2-40B4-BE49-F238E27FC236}">
                <a16:creationId xmlns:a16="http://schemas.microsoft.com/office/drawing/2014/main" id="{FBF6BFF1-8731-E62C-F0C6-8199A377A844}"/>
              </a:ext>
            </a:extLst>
          </p:cNvPr>
          <p:cNvPicPr>
            <a:picLocks noChangeAspect="1"/>
          </p:cNvPicPr>
          <p:nvPr/>
        </p:nvPicPr>
        <p:blipFill>
          <a:blip r:embed="rId6"/>
          <a:stretch>
            <a:fillRect/>
          </a:stretch>
        </p:blipFill>
        <p:spPr>
          <a:xfrm>
            <a:off x="9907117" y="3756453"/>
            <a:ext cx="2329476" cy="3147751"/>
          </a:xfrm>
          <a:prstGeom prst="rect">
            <a:avLst/>
          </a:prstGeom>
        </p:spPr>
      </p:pic>
      <p:pic>
        <p:nvPicPr>
          <p:cNvPr id="19" name="Bilde 18" descr="Et bilde som inneholder Font, tekst, Grafikk, symbol&#10;&#10;Automatisk generert beskrivelse">
            <a:extLst>
              <a:ext uri="{FF2B5EF4-FFF2-40B4-BE49-F238E27FC236}">
                <a16:creationId xmlns:a16="http://schemas.microsoft.com/office/drawing/2014/main" id="{9033A335-A355-38A8-2611-54CF958CA2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5584" y="101522"/>
            <a:ext cx="4034392" cy="3493388"/>
          </a:xfrm>
          <a:prstGeom prst="rect">
            <a:avLst/>
          </a:prstGeom>
        </p:spPr>
      </p:pic>
    </p:spTree>
    <p:extLst>
      <p:ext uri="{BB962C8B-B14F-4D97-AF65-F5344CB8AC3E}">
        <p14:creationId xmlns:p14="http://schemas.microsoft.com/office/powerpoint/2010/main" val="2423942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6A5BF7C-32E5-6EB3-A98B-AAD4EED54E62}"/>
              </a:ext>
            </a:extLst>
          </p:cNvPr>
          <p:cNvPicPr>
            <a:picLocks noChangeAspect="1"/>
          </p:cNvPicPr>
          <p:nvPr/>
        </p:nvPicPr>
        <p:blipFill>
          <a:blip r:embed="rId3"/>
          <a:stretch>
            <a:fillRect/>
          </a:stretch>
        </p:blipFill>
        <p:spPr>
          <a:xfrm>
            <a:off x="3144012" y="962945"/>
            <a:ext cx="6401180" cy="4565876"/>
          </a:xfrm>
          <a:prstGeom prst="rect">
            <a:avLst/>
          </a:prstGeom>
        </p:spPr>
      </p:pic>
      <p:sp>
        <p:nvSpPr>
          <p:cNvPr id="12" name="TekstSylinder 11">
            <a:extLst>
              <a:ext uri="{FF2B5EF4-FFF2-40B4-BE49-F238E27FC236}">
                <a16:creationId xmlns:a16="http://schemas.microsoft.com/office/drawing/2014/main" id="{BAEFA5AE-0F3E-B861-294D-5D32BBC52098}"/>
              </a:ext>
            </a:extLst>
          </p:cNvPr>
          <p:cNvSpPr txBox="1"/>
          <p:nvPr/>
        </p:nvSpPr>
        <p:spPr>
          <a:xfrm>
            <a:off x="4561998" y="2309844"/>
            <a:ext cx="3565208" cy="1323439"/>
          </a:xfrm>
          <a:prstGeom prst="rect">
            <a:avLst/>
          </a:prstGeom>
          <a:noFill/>
        </p:spPr>
        <p:txBody>
          <a:bodyPr wrap="square">
            <a:spAutoFit/>
          </a:bodyPr>
          <a:lstStyle/>
          <a:p>
            <a:r>
              <a:rPr lang="nb-NO" sz="4000" b="1">
                <a:solidFill>
                  <a:schemeClr val="tx1"/>
                </a:solidFill>
                <a:latin typeface="Arial Narrow" panose="020B0606020202030204" pitchFamily="34" charset="0"/>
              </a:rPr>
              <a:t>En verden uten</a:t>
            </a:r>
            <a:br>
              <a:rPr lang="nb-NO" sz="4000" b="1">
                <a:solidFill>
                  <a:schemeClr val="tx1"/>
                </a:solidFill>
                <a:latin typeface="Arial Narrow" panose="020B0606020202030204" pitchFamily="34" charset="0"/>
              </a:rPr>
            </a:br>
            <a:r>
              <a:rPr lang="nb-NO" sz="4000" b="1">
                <a:solidFill>
                  <a:schemeClr val="tx1"/>
                </a:solidFill>
                <a:latin typeface="Arial Narrow" panose="020B0606020202030204" pitchFamily="34" charset="0"/>
              </a:rPr>
              <a:t>rasisme er mulig</a:t>
            </a:r>
          </a:p>
        </p:txBody>
      </p:sp>
      <p:pic>
        <p:nvPicPr>
          <p:cNvPr id="14" name="Bilde 13">
            <a:extLst>
              <a:ext uri="{FF2B5EF4-FFF2-40B4-BE49-F238E27FC236}">
                <a16:creationId xmlns:a16="http://schemas.microsoft.com/office/drawing/2014/main" id="{77B5C3C0-0015-0079-B59E-FCE5106EAE0B}"/>
              </a:ext>
            </a:extLst>
          </p:cNvPr>
          <p:cNvPicPr>
            <a:picLocks noChangeAspect="1"/>
          </p:cNvPicPr>
          <p:nvPr/>
        </p:nvPicPr>
        <p:blipFill>
          <a:blip r:embed="rId4"/>
          <a:stretch>
            <a:fillRect/>
          </a:stretch>
        </p:blipFill>
        <p:spPr>
          <a:xfrm>
            <a:off x="10634292" y="5666200"/>
            <a:ext cx="1568694" cy="1191800"/>
          </a:xfrm>
          <a:prstGeom prst="rect">
            <a:avLst/>
          </a:prstGeom>
        </p:spPr>
      </p:pic>
    </p:spTree>
    <p:extLst>
      <p:ext uri="{BB962C8B-B14F-4D97-AF65-F5344CB8AC3E}">
        <p14:creationId xmlns:p14="http://schemas.microsoft.com/office/powerpoint/2010/main" val="337382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e 17">
            <a:extLst>
              <a:ext uri="{FF2B5EF4-FFF2-40B4-BE49-F238E27FC236}">
                <a16:creationId xmlns:a16="http://schemas.microsoft.com/office/drawing/2014/main" id="{B2CB44A6-7FC7-4785-65E1-826D14B2984C}"/>
              </a:ext>
            </a:extLst>
          </p:cNvPr>
          <p:cNvPicPr>
            <a:picLocks noChangeAspect="1"/>
          </p:cNvPicPr>
          <p:nvPr/>
        </p:nvPicPr>
        <p:blipFill>
          <a:blip r:embed="rId3"/>
          <a:stretch>
            <a:fillRect/>
          </a:stretch>
        </p:blipFill>
        <p:spPr>
          <a:xfrm rot="16200000">
            <a:off x="10343892" y="-57158"/>
            <a:ext cx="1790950" cy="1905266"/>
          </a:xfrm>
          <a:prstGeom prst="rect">
            <a:avLst/>
          </a:prstGeom>
        </p:spPr>
      </p:pic>
      <p:sp>
        <p:nvSpPr>
          <p:cNvPr id="14" name="TekstSylinder 13">
            <a:extLst>
              <a:ext uri="{FF2B5EF4-FFF2-40B4-BE49-F238E27FC236}">
                <a16:creationId xmlns:a16="http://schemas.microsoft.com/office/drawing/2014/main" id="{B3E37979-12E7-30A7-B4E9-81797FF6CD50}"/>
              </a:ext>
            </a:extLst>
          </p:cNvPr>
          <p:cNvSpPr txBox="1"/>
          <p:nvPr/>
        </p:nvSpPr>
        <p:spPr>
          <a:xfrm>
            <a:off x="2093871" y="5349977"/>
            <a:ext cx="8499566" cy="1107996"/>
          </a:xfrm>
          <a:prstGeom prst="rect">
            <a:avLst/>
          </a:prstGeom>
          <a:noFill/>
        </p:spPr>
        <p:txBody>
          <a:bodyPr wrap="square">
            <a:spAutoFit/>
          </a:bodyPr>
          <a:lstStyle/>
          <a:p>
            <a:pPr algn="ctr"/>
            <a:r>
              <a:rPr lang="nb-NO" sz="2400" b="1"/>
              <a:t>Hva tenker du om at en høy andel svarer at de har opplevd rasisme og diskriminering i Norge? </a:t>
            </a:r>
          </a:p>
          <a:p>
            <a:pPr algn="ctr"/>
            <a:endParaRPr lang="nb-NO" sz="1800" b="1"/>
          </a:p>
        </p:txBody>
      </p:sp>
      <p:pic>
        <p:nvPicPr>
          <p:cNvPr id="6" name="Bilde 5">
            <a:extLst>
              <a:ext uri="{FF2B5EF4-FFF2-40B4-BE49-F238E27FC236}">
                <a16:creationId xmlns:a16="http://schemas.microsoft.com/office/drawing/2014/main" id="{EA2ED362-C173-7B6B-68FD-D934703DF1EF}"/>
              </a:ext>
            </a:extLst>
          </p:cNvPr>
          <p:cNvPicPr>
            <a:picLocks noChangeAspect="1"/>
          </p:cNvPicPr>
          <p:nvPr/>
        </p:nvPicPr>
        <p:blipFill>
          <a:blip r:embed="rId4"/>
          <a:stretch>
            <a:fillRect/>
          </a:stretch>
        </p:blipFill>
        <p:spPr>
          <a:xfrm>
            <a:off x="10623306" y="5677568"/>
            <a:ext cx="1568694" cy="1191800"/>
          </a:xfrm>
          <a:prstGeom prst="rect">
            <a:avLst/>
          </a:prstGeom>
        </p:spPr>
      </p:pic>
      <p:sp>
        <p:nvSpPr>
          <p:cNvPr id="7" name="TekstSylinder 6">
            <a:extLst>
              <a:ext uri="{FF2B5EF4-FFF2-40B4-BE49-F238E27FC236}">
                <a16:creationId xmlns:a16="http://schemas.microsoft.com/office/drawing/2014/main" id="{0893EFD4-DDB5-E1DA-A020-3EAAF588AC61}"/>
              </a:ext>
            </a:extLst>
          </p:cNvPr>
          <p:cNvSpPr txBox="1"/>
          <p:nvPr/>
        </p:nvSpPr>
        <p:spPr>
          <a:xfrm>
            <a:off x="1608458" y="1280469"/>
            <a:ext cx="9211603" cy="769441"/>
          </a:xfrm>
          <a:prstGeom prst="rect">
            <a:avLst/>
          </a:prstGeom>
          <a:noFill/>
        </p:spPr>
        <p:txBody>
          <a:bodyPr wrap="square">
            <a:spAutoFit/>
          </a:bodyPr>
          <a:lstStyle/>
          <a:p>
            <a:pPr algn="ctr"/>
            <a:r>
              <a:rPr lang="nb-NO" sz="4400" b="1">
                <a:solidFill>
                  <a:schemeClr val="tx1"/>
                </a:solidFill>
                <a:latin typeface="Arial Narrow" panose="020B0606020202030204" pitchFamily="34" charset="0"/>
              </a:rPr>
              <a:t>DETTE S</a:t>
            </a:r>
            <a:r>
              <a:rPr lang="nb-NO" sz="4400" b="1">
                <a:latin typeface="Arial Narrow" panose="020B0606020202030204" pitchFamily="34" charset="0"/>
              </a:rPr>
              <a:t>IER UNGE MELLOM 13-19 ÅR </a:t>
            </a:r>
            <a:endParaRPr lang="nb-NO" sz="4400" b="1">
              <a:solidFill>
                <a:schemeClr val="tx1"/>
              </a:solidFill>
              <a:latin typeface="Arial Narrow" panose="020B0606020202030204" pitchFamily="34" charset="0"/>
            </a:endParaRPr>
          </a:p>
        </p:txBody>
      </p:sp>
      <p:sp>
        <p:nvSpPr>
          <p:cNvPr id="8" name="TekstSylinder 7">
            <a:extLst>
              <a:ext uri="{FF2B5EF4-FFF2-40B4-BE49-F238E27FC236}">
                <a16:creationId xmlns:a16="http://schemas.microsoft.com/office/drawing/2014/main" id="{60775220-BEC3-FC14-B0A2-5AF08A621EB1}"/>
              </a:ext>
            </a:extLst>
          </p:cNvPr>
          <p:cNvSpPr txBox="1"/>
          <p:nvPr/>
        </p:nvSpPr>
        <p:spPr>
          <a:xfrm>
            <a:off x="2185872" y="2592110"/>
            <a:ext cx="1944281" cy="1015663"/>
          </a:xfrm>
          <a:prstGeom prst="rect">
            <a:avLst/>
          </a:prstGeom>
          <a:noFill/>
        </p:spPr>
        <p:txBody>
          <a:bodyPr wrap="square" rtlCol="0">
            <a:spAutoFit/>
          </a:bodyPr>
          <a:lstStyle/>
          <a:p>
            <a:pPr algn="ctr"/>
            <a:r>
              <a:rPr lang="nb-NO" sz="6000" b="1"/>
              <a:t>37%</a:t>
            </a:r>
          </a:p>
        </p:txBody>
      </p:sp>
      <p:sp>
        <p:nvSpPr>
          <p:cNvPr id="11" name="TekstSylinder 10">
            <a:extLst>
              <a:ext uri="{FF2B5EF4-FFF2-40B4-BE49-F238E27FC236}">
                <a16:creationId xmlns:a16="http://schemas.microsoft.com/office/drawing/2014/main" id="{357A6ADF-4384-AA2C-0CC0-72FDD591BA51}"/>
              </a:ext>
            </a:extLst>
          </p:cNvPr>
          <p:cNvSpPr txBox="1"/>
          <p:nvPr/>
        </p:nvSpPr>
        <p:spPr>
          <a:xfrm>
            <a:off x="1702216" y="3519001"/>
            <a:ext cx="2911592" cy="1015663"/>
          </a:xfrm>
          <a:prstGeom prst="rect">
            <a:avLst/>
          </a:prstGeom>
          <a:noFill/>
        </p:spPr>
        <p:txBody>
          <a:bodyPr wrap="square" rtlCol="0">
            <a:spAutoFit/>
          </a:bodyPr>
          <a:lstStyle/>
          <a:p>
            <a:r>
              <a:rPr lang="nb-NO" sz="2000">
                <a:solidFill>
                  <a:schemeClr val="tx1"/>
                </a:solidFill>
              </a:rPr>
              <a:t>svarer de har blitt utsatt for rasisme på grunn av hvordan de ser ut</a:t>
            </a:r>
            <a:endParaRPr lang="nb-NO" sz="2000"/>
          </a:p>
        </p:txBody>
      </p:sp>
      <p:sp>
        <p:nvSpPr>
          <p:cNvPr id="13" name="TekstSylinder 12">
            <a:extLst>
              <a:ext uri="{FF2B5EF4-FFF2-40B4-BE49-F238E27FC236}">
                <a16:creationId xmlns:a16="http://schemas.microsoft.com/office/drawing/2014/main" id="{601483CB-71F2-BCAC-52B4-337D8DF0D1F0}"/>
              </a:ext>
            </a:extLst>
          </p:cNvPr>
          <p:cNvSpPr txBox="1"/>
          <p:nvPr/>
        </p:nvSpPr>
        <p:spPr>
          <a:xfrm>
            <a:off x="5123859" y="2592110"/>
            <a:ext cx="1944281" cy="1015663"/>
          </a:xfrm>
          <a:prstGeom prst="rect">
            <a:avLst/>
          </a:prstGeom>
          <a:noFill/>
        </p:spPr>
        <p:txBody>
          <a:bodyPr wrap="square" rtlCol="0">
            <a:spAutoFit/>
          </a:bodyPr>
          <a:lstStyle/>
          <a:p>
            <a:pPr algn="ctr"/>
            <a:r>
              <a:rPr lang="nb-NO" sz="6000" b="1"/>
              <a:t>25%</a:t>
            </a:r>
          </a:p>
        </p:txBody>
      </p:sp>
      <p:sp>
        <p:nvSpPr>
          <p:cNvPr id="15" name="TekstSylinder 14">
            <a:extLst>
              <a:ext uri="{FF2B5EF4-FFF2-40B4-BE49-F238E27FC236}">
                <a16:creationId xmlns:a16="http://schemas.microsoft.com/office/drawing/2014/main" id="{0710869B-6FBD-AD4E-39AA-52F1D0335BE8}"/>
              </a:ext>
            </a:extLst>
          </p:cNvPr>
          <p:cNvSpPr txBox="1"/>
          <p:nvPr/>
        </p:nvSpPr>
        <p:spPr>
          <a:xfrm>
            <a:off x="4931809" y="3519001"/>
            <a:ext cx="2564903" cy="1015663"/>
          </a:xfrm>
          <a:prstGeom prst="rect">
            <a:avLst/>
          </a:prstGeom>
          <a:noFill/>
        </p:spPr>
        <p:txBody>
          <a:bodyPr wrap="square" rtlCol="0">
            <a:spAutoFit/>
          </a:bodyPr>
          <a:lstStyle/>
          <a:p>
            <a:r>
              <a:rPr lang="nb-NO" sz="2000">
                <a:solidFill>
                  <a:schemeClr val="tx1"/>
                </a:solidFill>
              </a:rPr>
              <a:t>svarer de har blitt utsatt for rasisme på grunn av religion</a:t>
            </a:r>
            <a:endParaRPr lang="nb-NO" sz="2000"/>
          </a:p>
        </p:txBody>
      </p:sp>
      <p:sp>
        <p:nvSpPr>
          <p:cNvPr id="16" name="TekstSylinder 15">
            <a:extLst>
              <a:ext uri="{FF2B5EF4-FFF2-40B4-BE49-F238E27FC236}">
                <a16:creationId xmlns:a16="http://schemas.microsoft.com/office/drawing/2014/main" id="{79D670F2-4B3C-6166-9085-0774B497D178}"/>
              </a:ext>
            </a:extLst>
          </p:cNvPr>
          <p:cNvSpPr txBox="1"/>
          <p:nvPr/>
        </p:nvSpPr>
        <p:spPr>
          <a:xfrm>
            <a:off x="7988058" y="2592109"/>
            <a:ext cx="1944281" cy="1015663"/>
          </a:xfrm>
          <a:prstGeom prst="rect">
            <a:avLst/>
          </a:prstGeom>
          <a:noFill/>
        </p:spPr>
        <p:txBody>
          <a:bodyPr wrap="square" rtlCol="0">
            <a:spAutoFit/>
          </a:bodyPr>
          <a:lstStyle/>
          <a:p>
            <a:pPr algn="ctr"/>
            <a:r>
              <a:rPr lang="nb-NO" sz="6000" b="1"/>
              <a:t>57%</a:t>
            </a:r>
          </a:p>
        </p:txBody>
      </p:sp>
      <p:sp>
        <p:nvSpPr>
          <p:cNvPr id="17" name="TekstSylinder 16">
            <a:extLst>
              <a:ext uri="{FF2B5EF4-FFF2-40B4-BE49-F238E27FC236}">
                <a16:creationId xmlns:a16="http://schemas.microsoft.com/office/drawing/2014/main" id="{8721996B-4B9A-7784-65D6-698306363CAC}"/>
              </a:ext>
            </a:extLst>
          </p:cNvPr>
          <p:cNvSpPr txBox="1"/>
          <p:nvPr/>
        </p:nvSpPr>
        <p:spPr>
          <a:xfrm>
            <a:off x="7578192" y="3519028"/>
            <a:ext cx="2911592" cy="1015663"/>
          </a:xfrm>
          <a:prstGeom prst="rect">
            <a:avLst/>
          </a:prstGeom>
          <a:noFill/>
        </p:spPr>
        <p:txBody>
          <a:bodyPr wrap="square" rtlCol="0">
            <a:spAutoFit/>
          </a:bodyPr>
          <a:lstStyle/>
          <a:p>
            <a:r>
              <a:rPr lang="nb-NO" sz="2000"/>
              <a:t>av de som svarer at de ble utsatt for rasisme opplevde det på skolen</a:t>
            </a:r>
          </a:p>
        </p:txBody>
      </p:sp>
      <p:pic>
        <p:nvPicPr>
          <p:cNvPr id="2" name="Bilde 1">
            <a:extLst>
              <a:ext uri="{FF2B5EF4-FFF2-40B4-BE49-F238E27FC236}">
                <a16:creationId xmlns:a16="http://schemas.microsoft.com/office/drawing/2014/main" id="{A09E12E5-3310-FC14-6C5E-F0354CC4DBC4}"/>
              </a:ext>
            </a:extLst>
          </p:cNvPr>
          <p:cNvPicPr>
            <a:picLocks noChangeAspect="1"/>
          </p:cNvPicPr>
          <p:nvPr/>
        </p:nvPicPr>
        <p:blipFill>
          <a:blip r:embed="rId3"/>
          <a:stretch>
            <a:fillRect/>
          </a:stretch>
        </p:blipFill>
        <p:spPr>
          <a:xfrm rot="5400000">
            <a:off x="38232" y="5039297"/>
            <a:ext cx="1790950" cy="1905266"/>
          </a:xfrm>
          <a:prstGeom prst="rect">
            <a:avLst/>
          </a:prstGeom>
        </p:spPr>
      </p:pic>
      <p:sp>
        <p:nvSpPr>
          <p:cNvPr id="3" name="TekstSylinder 2">
            <a:extLst>
              <a:ext uri="{FF2B5EF4-FFF2-40B4-BE49-F238E27FC236}">
                <a16:creationId xmlns:a16="http://schemas.microsoft.com/office/drawing/2014/main" id="{807EDB1C-331E-790F-B617-1FE998A83BEE}"/>
              </a:ext>
            </a:extLst>
          </p:cNvPr>
          <p:cNvSpPr txBox="1"/>
          <p:nvPr/>
        </p:nvSpPr>
        <p:spPr>
          <a:xfrm>
            <a:off x="0" y="6623147"/>
            <a:ext cx="3386666" cy="246221"/>
          </a:xfrm>
          <a:prstGeom prst="rect">
            <a:avLst/>
          </a:prstGeom>
          <a:noFill/>
        </p:spPr>
        <p:txBody>
          <a:bodyPr wrap="square">
            <a:spAutoFit/>
          </a:bodyPr>
          <a:lstStyle/>
          <a:p>
            <a:r>
              <a:rPr lang="nb-NO" sz="1000">
                <a:hlinkClick r:id="rId5"/>
              </a:rPr>
              <a:t>@UNICEF (2022)</a:t>
            </a:r>
            <a:endParaRPr lang="nb-NO" sz="1000"/>
          </a:p>
        </p:txBody>
      </p:sp>
    </p:spTree>
    <p:extLst>
      <p:ext uri="{BB962C8B-B14F-4D97-AF65-F5344CB8AC3E}">
        <p14:creationId xmlns:p14="http://schemas.microsoft.com/office/powerpoint/2010/main" val="2813123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8A59286B-2BD6-9CC0-9B0A-11383528B552}"/>
              </a:ext>
            </a:extLst>
          </p:cNvPr>
          <p:cNvSpPr txBox="1"/>
          <p:nvPr/>
        </p:nvSpPr>
        <p:spPr>
          <a:xfrm>
            <a:off x="1979644" y="2239534"/>
            <a:ext cx="8635666" cy="193899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2400" b="0" i="0" u="none" strike="noStrike" cap="none" normalizeH="0" baseline="0">
                <a:ln>
                  <a:noFill/>
                </a:ln>
                <a:solidFill>
                  <a:schemeClr val="tx1"/>
                </a:solidFill>
                <a:effectLst/>
              </a:rPr>
              <a:t>Fatima og moren er ute og handler julegaver. Når de er sammen snakker de ofte morsmålet, arabisk. De opplever at vekteren i butikken følger ekstra nøye med på dem. Når de har betalt for varene og går ut av butikken, forsvinner også vekteren fra butikken.</a:t>
            </a:r>
          </a:p>
        </p:txBody>
      </p:sp>
      <p:sp>
        <p:nvSpPr>
          <p:cNvPr id="9" name="TekstSylinder 8">
            <a:extLst>
              <a:ext uri="{FF2B5EF4-FFF2-40B4-BE49-F238E27FC236}">
                <a16:creationId xmlns:a16="http://schemas.microsoft.com/office/drawing/2014/main" id="{7C0C8839-D7F1-2F42-6912-ED442212789E}"/>
              </a:ext>
            </a:extLst>
          </p:cNvPr>
          <p:cNvSpPr txBox="1"/>
          <p:nvPr/>
        </p:nvSpPr>
        <p:spPr>
          <a:xfrm>
            <a:off x="3837019" y="4830471"/>
            <a:ext cx="4920916" cy="461665"/>
          </a:xfrm>
          <a:prstGeom prst="rect">
            <a:avLst/>
          </a:prstGeom>
          <a:noFill/>
        </p:spPr>
        <p:txBody>
          <a:bodyPr wrap="square">
            <a:spAutoFit/>
          </a:bodyPr>
          <a:lstStyle/>
          <a:p>
            <a:pPr algn="ctr"/>
            <a:r>
              <a:rPr lang="nb-NO" sz="2400" b="1" i="0">
                <a:solidFill>
                  <a:srgbClr val="000000"/>
                </a:solidFill>
                <a:effectLst/>
              </a:rPr>
              <a:t>Hva tenker du om situasjonen?</a:t>
            </a:r>
            <a:endParaRPr lang="nb-NO" sz="2400" b="1"/>
          </a:p>
        </p:txBody>
      </p:sp>
      <p:pic>
        <p:nvPicPr>
          <p:cNvPr id="8" name="Bilde 7">
            <a:extLst>
              <a:ext uri="{FF2B5EF4-FFF2-40B4-BE49-F238E27FC236}">
                <a16:creationId xmlns:a16="http://schemas.microsoft.com/office/drawing/2014/main" id="{0FD9D9F4-29F0-24D4-020B-94B353CD0825}"/>
              </a:ext>
            </a:extLst>
          </p:cNvPr>
          <p:cNvPicPr>
            <a:picLocks noChangeAspect="1"/>
          </p:cNvPicPr>
          <p:nvPr/>
        </p:nvPicPr>
        <p:blipFill>
          <a:blip r:embed="rId3"/>
          <a:stretch>
            <a:fillRect/>
          </a:stretch>
        </p:blipFill>
        <p:spPr>
          <a:xfrm>
            <a:off x="10623306" y="5673485"/>
            <a:ext cx="1568694" cy="1191800"/>
          </a:xfrm>
          <a:prstGeom prst="rect">
            <a:avLst/>
          </a:prstGeom>
        </p:spPr>
      </p:pic>
      <p:pic>
        <p:nvPicPr>
          <p:cNvPr id="13" name="Bilde 12">
            <a:extLst>
              <a:ext uri="{FF2B5EF4-FFF2-40B4-BE49-F238E27FC236}">
                <a16:creationId xmlns:a16="http://schemas.microsoft.com/office/drawing/2014/main" id="{5D88D3E1-973F-6848-980A-65AB47962E39}"/>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3" name="Bilde 2">
            <a:extLst>
              <a:ext uri="{FF2B5EF4-FFF2-40B4-BE49-F238E27FC236}">
                <a16:creationId xmlns:a16="http://schemas.microsoft.com/office/drawing/2014/main" id="{CAF07145-8675-9C16-0CE5-138114E0E2A0}"/>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17478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E1399C2C-4825-5673-50AA-3241A9A845B4}"/>
              </a:ext>
            </a:extLst>
          </p:cNvPr>
          <p:cNvSpPr txBox="1"/>
          <p:nvPr/>
        </p:nvSpPr>
        <p:spPr>
          <a:xfrm>
            <a:off x="2190981" y="2644170"/>
            <a:ext cx="8292882" cy="1569660"/>
          </a:xfrm>
          <a:prstGeom prst="rect">
            <a:avLst/>
          </a:prstGeom>
          <a:noFill/>
        </p:spPr>
        <p:txBody>
          <a:bodyPr wrap="square">
            <a:spAutoFit/>
          </a:bodyPr>
          <a:lstStyle/>
          <a:p>
            <a:pPr marL="0" indent="0" algn="ctr">
              <a:buNone/>
            </a:pPr>
            <a:r>
              <a:rPr lang="nb-NO" sz="2400" b="0" i="0" dirty="0">
                <a:solidFill>
                  <a:srgbClr val="000000"/>
                </a:solidFill>
                <a:effectLst/>
              </a:rPr>
              <a:t>Jakob opplever ofte at vennene hans sier nedlatende ting om folk med rom-bakgrunn, selv om de vet at han er rom. De pleier å feie det </a:t>
            </a:r>
            <a:r>
              <a:rPr lang="nb-NO" sz="2400" dirty="0">
                <a:solidFill>
                  <a:srgbClr val="000000"/>
                </a:solidFill>
              </a:rPr>
              <a:t>bort: </a:t>
            </a:r>
            <a:r>
              <a:rPr lang="nb-NO" sz="2400" b="0" i="0" dirty="0">
                <a:solidFill>
                  <a:srgbClr val="000000"/>
                </a:solidFill>
                <a:effectLst/>
              </a:rPr>
              <a:t> «</a:t>
            </a:r>
            <a:r>
              <a:rPr lang="nb-NO" sz="2400" dirty="0">
                <a:solidFill>
                  <a:srgbClr val="000000"/>
                </a:solidFill>
              </a:rPr>
              <a:t>Du er jo ikke </a:t>
            </a:r>
            <a:r>
              <a:rPr lang="nb-NO" sz="2400" b="0" i="0" dirty="0">
                <a:solidFill>
                  <a:srgbClr val="000000"/>
                </a:solidFill>
                <a:effectLst/>
              </a:rPr>
              <a:t>sånn, Jakob! </a:t>
            </a:r>
            <a:r>
              <a:rPr lang="nb-NO" sz="2400" dirty="0">
                <a:solidFill>
                  <a:srgbClr val="000000"/>
                </a:solidFill>
              </a:rPr>
              <a:t>Du er</a:t>
            </a:r>
            <a:r>
              <a:rPr lang="nb-NO" sz="2400" b="0" i="0" dirty="0">
                <a:solidFill>
                  <a:srgbClr val="000000"/>
                </a:solidFill>
                <a:effectLst/>
              </a:rPr>
              <a:t> annerledes.»</a:t>
            </a:r>
            <a:endParaRPr lang="nb-NO" sz="2400" dirty="0"/>
          </a:p>
        </p:txBody>
      </p:sp>
      <p:sp>
        <p:nvSpPr>
          <p:cNvPr id="8" name="TekstSylinder 7">
            <a:extLst>
              <a:ext uri="{FF2B5EF4-FFF2-40B4-BE49-F238E27FC236}">
                <a16:creationId xmlns:a16="http://schemas.microsoft.com/office/drawing/2014/main" id="{2339DD55-59CB-C90D-8156-054CD1FEBD6C}"/>
              </a:ext>
            </a:extLst>
          </p:cNvPr>
          <p:cNvSpPr txBox="1"/>
          <p:nvPr/>
        </p:nvSpPr>
        <p:spPr>
          <a:xfrm>
            <a:off x="2862147" y="4865622"/>
            <a:ext cx="6950551" cy="461665"/>
          </a:xfrm>
          <a:prstGeom prst="rect">
            <a:avLst/>
          </a:prstGeom>
          <a:noFill/>
        </p:spPr>
        <p:txBody>
          <a:bodyPr wrap="square">
            <a:spAutoFit/>
          </a:bodyPr>
          <a:lstStyle/>
          <a:p>
            <a:r>
              <a:rPr lang="nb-NO" sz="2400" b="1" i="0" dirty="0">
                <a:solidFill>
                  <a:srgbClr val="000000"/>
                </a:solidFill>
                <a:effectLst/>
              </a:rPr>
              <a:t>Hva tenker du om kommentaren til vennene?</a:t>
            </a:r>
            <a:endParaRPr lang="nb-NO" sz="2400" b="1" dirty="0"/>
          </a:p>
        </p:txBody>
      </p:sp>
      <p:pic>
        <p:nvPicPr>
          <p:cNvPr id="5" name="Bilde 4">
            <a:extLst>
              <a:ext uri="{FF2B5EF4-FFF2-40B4-BE49-F238E27FC236}">
                <a16:creationId xmlns:a16="http://schemas.microsoft.com/office/drawing/2014/main" id="{2376794C-2B99-ACD5-04C6-C8F847A7D9B7}"/>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7" name="Bilde 6">
            <a:extLst>
              <a:ext uri="{FF2B5EF4-FFF2-40B4-BE49-F238E27FC236}">
                <a16:creationId xmlns:a16="http://schemas.microsoft.com/office/drawing/2014/main" id="{0493FB42-3752-C137-7A7A-392FE0F4D0C9}"/>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E7598BC7-808E-CF13-FEE6-38F573874815}"/>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401867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Sylinder 8">
            <a:extLst>
              <a:ext uri="{FF2B5EF4-FFF2-40B4-BE49-F238E27FC236}">
                <a16:creationId xmlns:a16="http://schemas.microsoft.com/office/drawing/2014/main" id="{A0DAE5E0-630A-B400-4FA7-5B7B33C4DED1}"/>
              </a:ext>
            </a:extLst>
          </p:cNvPr>
          <p:cNvSpPr txBox="1"/>
          <p:nvPr/>
        </p:nvSpPr>
        <p:spPr>
          <a:xfrm>
            <a:off x="2710420" y="1790950"/>
            <a:ext cx="7547162" cy="3046988"/>
          </a:xfrm>
          <a:prstGeom prst="rect">
            <a:avLst/>
          </a:prstGeom>
          <a:noFill/>
        </p:spPr>
        <p:txBody>
          <a:bodyPr wrap="square">
            <a:spAutoFit/>
          </a:bodyPr>
          <a:lstStyle/>
          <a:p>
            <a:pPr algn="ctr">
              <a:defRPr/>
            </a:pPr>
            <a:r>
              <a:rPr lang="nb-NO" sz="2400">
                <a:solidFill>
                  <a:schemeClr val="tx1"/>
                </a:solidFill>
              </a:rPr>
              <a:t>I gjennomsnitt inneholder </a:t>
            </a:r>
            <a:r>
              <a:rPr lang="nb-NO" sz="2400" b="1">
                <a:solidFill>
                  <a:schemeClr val="tx1"/>
                </a:solidFill>
              </a:rPr>
              <a:t>hver fjerde </a:t>
            </a:r>
            <a:r>
              <a:rPr lang="nb-NO" sz="2400">
                <a:solidFill>
                  <a:schemeClr val="tx1"/>
                </a:solidFill>
              </a:rPr>
              <a:t>Facebook-kommentar som omhandler samisk </a:t>
            </a:r>
            <a:r>
              <a:rPr lang="nb-NO" sz="2400" b="1">
                <a:solidFill>
                  <a:schemeClr val="tx1"/>
                </a:solidFill>
              </a:rPr>
              <a:t>tematikk negative holdninger </a:t>
            </a:r>
            <a:r>
              <a:rPr lang="nb-NO" sz="2400">
                <a:solidFill>
                  <a:schemeClr val="tx1"/>
                </a:solidFill>
              </a:rPr>
              <a:t>og</a:t>
            </a:r>
            <a:r>
              <a:rPr lang="nb-NO" sz="2400" b="1">
                <a:solidFill>
                  <a:schemeClr val="tx1"/>
                </a:solidFill>
              </a:rPr>
              <a:t> stereotypier</a:t>
            </a:r>
            <a:r>
              <a:rPr lang="nb-NO" sz="2400">
                <a:solidFill>
                  <a:schemeClr val="tx1"/>
                </a:solidFill>
              </a:rPr>
              <a:t>. </a:t>
            </a:r>
          </a:p>
          <a:p>
            <a:pPr algn="ctr">
              <a:defRPr/>
            </a:pPr>
            <a:r>
              <a:rPr lang="nb-NO" sz="2400"/>
              <a:t>Mange av disse kommentarene er skrevet av personer som mener </a:t>
            </a:r>
            <a:r>
              <a:rPr lang="nb-NO" sz="2400">
                <a:solidFill>
                  <a:schemeClr val="tx1"/>
                </a:solidFill>
              </a:rPr>
              <a:t>samer har særrettigheter som går på bekostning av både majoritetsbefolkningen og andre minoritetsgrupper.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2400"/>
          </a:p>
        </p:txBody>
      </p:sp>
      <p:pic>
        <p:nvPicPr>
          <p:cNvPr id="15" name="Bilde 14">
            <a:extLst>
              <a:ext uri="{FF2B5EF4-FFF2-40B4-BE49-F238E27FC236}">
                <a16:creationId xmlns:a16="http://schemas.microsoft.com/office/drawing/2014/main" id="{6D613328-4031-9524-3FA9-2F2107716681}"/>
              </a:ext>
            </a:extLst>
          </p:cNvPr>
          <p:cNvPicPr>
            <a:picLocks noChangeAspect="1"/>
          </p:cNvPicPr>
          <p:nvPr/>
        </p:nvPicPr>
        <p:blipFill>
          <a:blip r:embed="rId3"/>
          <a:stretch>
            <a:fillRect/>
          </a:stretch>
        </p:blipFill>
        <p:spPr>
          <a:xfrm rot="5400000">
            <a:off x="46170" y="5011050"/>
            <a:ext cx="1790950" cy="1905266"/>
          </a:xfrm>
          <a:prstGeom prst="rect">
            <a:avLst/>
          </a:prstGeom>
        </p:spPr>
      </p:pic>
      <p:pic>
        <p:nvPicPr>
          <p:cNvPr id="16" name="Bilde 15">
            <a:extLst>
              <a:ext uri="{FF2B5EF4-FFF2-40B4-BE49-F238E27FC236}">
                <a16:creationId xmlns:a16="http://schemas.microsoft.com/office/drawing/2014/main" id="{698CBC26-14F0-F4C8-0957-66BB3D8AF5E7}"/>
              </a:ext>
            </a:extLst>
          </p:cNvPr>
          <p:cNvPicPr>
            <a:picLocks noChangeAspect="1"/>
          </p:cNvPicPr>
          <p:nvPr/>
        </p:nvPicPr>
        <p:blipFill>
          <a:blip r:embed="rId3"/>
          <a:stretch>
            <a:fillRect/>
          </a:stretch>
        </p:blipFill>
        <p:spPr>
          <a:xfrm rot="16200000">
            <a:off x="10343892" y="-57158"/>
            <a:ext cx="1790950" cy="1905266"/>
          </a:xfrm>
          <a:prstGeom prst="rect">
            <a:avLst/>
          </a:prstGeom>
        </p:spPr>
      </p:pic>
      <p:sp>
        <p:nvSpPr>
          <p:cNvPr id="18" name="TekstSylinder 17">
            <a:extLst>
              <a:ext uri="{FF2B5EF4-FFF2-40B4-BE49-F238E27FC236}">
                <a16:creationId xmlns:a16="http://schemas.microsoft.com/office/drawing/2014/main" id="{28518C72-95B1-25E3-029E-428D94EA9886}"/>
              </a:ext>
            </a:extLst>
          </p:cNvPr>
          <p:cNvSpPr txBox="1"/>
          <p:nvPr/>
        </p:nvSpPr>
        <p:spPr>
          <a:xfrm>
            <a:off x="0" y="6627168"/>
            <a:ext cx="3871685" cy="230832"/>
          </a:xfrm>
          <a:prstGeom prst="rect">
            <a:avLst/>
          </a:prstGeom>
          <a:noFill/>
        </p:spPr>
        <p:txBody>
          <a:bodyPr wrap="square">
            <a:spAutoFit/>
          </a:bodyPr>
          <a:lstStyle/>
          <a:p>
            <a:r>
              <a:rPr lang="nb-NO" sz="900">
                <a:hlinkClick r:id="rId4"/>
              </a:rPr>
              <a:t>Amnesty 2023. </a:t>
            </a:r>
            <a:endParaRPr lang="nb-NO" sz="900"/>
          </a:p>
        </p:txBody>
      </p:sp>
      <p:sp>
        <p:nvSpPr>
          <p:cNvPr id="3" name="TekstSylinder 2">
            <a:extLst>
              <a:ext uri="{FF2B5EF4-FFF2-40B4-BE49-F238E27FC236}">
                <a16:creationId xmlns:a16="http://schemas.microsoft.com/office/drawing/2014/main" id="{BD4EE159-AEAA-0B44-8DD3-FBFFAC4BA586}"/>
              </a:ext>
            </a:extLst>
          </p:cNvPr>
          <p:cNvSpPr txBox="1"/>
          <p:nvPr/>
        </p:nvSpPr>
        <p:spPr>
          <a:xfrm>
            <a:off x="3243260" y="4969425"/>
            <a:ext cx="6481483" cy="1200329"/>
          </a:xfrm>
          <a:prstGeom prst="rect">
            <a:avLst/>
          </a:prstGeom>
          <a:noFill/>
        </p:spPr>
        <p:txBody>
          <a:bodyPr wrap="square">
            <a:spAutoFit/>
          </a:bodyPr>
          <a:lstStyle/>
          <a:p>
            <a:pPr algn="ctr"/>
            <a:r>
              <a:rPr lang="nb-NO" sz="2400" b="1"/>
              <a:t>Hva tror du er årsaken til at det er så mange negative holdninger og stereotypier rundt samer?</a:t>
            </a:r>
          </a:p>
        </p:txBody>
      </p:sp>
      <p:pic>
        <p:nvPicPr>
          <p:cNvPr id="4" name="Bilde 3">
            <a:extLst>
              <a:ext uri="{FF2B5EF4-FFF2-40B4-BE49-F238E27FC236}">
                <a16:creationId xmlns:a16="http://schemas.microsoft.com/office/drawing/2014/main" id="{8A8DFD67-F194-76DC-C41F-F0348A4153A7}"/>
              </a:ext>
            </a:extLst>
          </p:cNvPr>
          <p:cNvPicPr>
            <a:picLocks noChangeAspect="1"/>
          </p:cNvPicPr>
          <p:nvPr/>
        </p:nvPicPr>
        <p:blipFill>
          <a:blip r:embed="rId5"/>
          <a:stretch>
            <a:fillRect/>
          </a:stretch>
        </p:blipFill>
        <p:spPr>
          <a:xfrm>
            <a:off x="10623306" y="5666200"/>
            <a:ext cx="1568694" cy="1191800"/>
          </a:xfrm>
          <a:prstGeom prst="rect">
            <a:avLst/>
          </a:prstGeom>
        </p:spPr>
      </p:pic>
    </p:spTree>
    <p:extLst>
      <p:ext uri="{BB962C8B-B14F-4D97-AF65-F5344CB8AC3E}">
        <p14:creationId xmlns:p14="http://schemas.microsoft.com/office/powerpoint/2010/main" val="191749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440DCA50-C3C8-DB36-6B7B-E781A064B076}"/>
              </a:ext>
            </a:extLst>
          </p:cNvPr>
          <p:cNvSpPr txBox="1"/>
          <p:nvPr/>
        </p:nvSpPr>
        <p:spPr>
          <a:xfrm>
            <a:off x="2522571" y="2367171"/>
            <a:ext cx="7146858" cy="2123658"/>
          </a:xfrm>
          <a:prstGeom prst="rect">
            <a:avLst/>
          </a:prstGeom>
          <a:noFill/>
        </p:spPr>
        <p:txBody>
          <a:bodyPr wrap="square">
            <a:spAutoFit/>
          </a:bodyPr>
          <a:lstStyle/>
          <a:p>
            <a:pPr algn="ctr"/>
            <a:r>
              <a:rPr lang="nb-NO" sz="2400" dirty="0" err="1">
                <a:effectLst/>
              </a:rPr>
              <a:t>Demba</a:t>
            </a:r>
            <a:r>
              <a:rPr lang="nb-NO" sz="2400" dirty="0">
                <a:effectLst/>
              </a:rPr>
              <a:t> er født i Norge og har foreldre fra Senegal. Klassen har </a:t>
            </a:r>
            <a:r>
              <a:rPr lang="nb-NO" sz="2400" dirty="0" err="1">
                <a:effectLst/>
              </a:rPr>
              <a:t>kahoot</a:t>
            </a:r>
            <a:r>
              <a:rPr lang="nb-NO" sz="2400" dirty="0">
                <a:effectLst/>
              </a:rPr>
              <a:t> om hovedsteder og det kommer et spørsmål om hva som er hovedstaden i Somalia. ''Det vet sikkert </a:t>
            </a:r>
            <a:r>
              <a:rPr lang="nb-NO" sz="2400" dirty="0" err="1">
                <a:effectLst/>
              </a:rPr>
              <a:t>Demba</a:t>
            </a:r>
            <a:r>
              <a:rPr lang="nb-NO" sz="2400" dirty="0">
                <a:effectLst/>
              </a:rPr>
              <a:t>'', sier en av elevene og ler. </a:t>
            </a:r>
            <a:endParaRPr lang="nb-NO" sz="2400" dirty="0"/>
          </a:p>
          <a:p>
            <a:r>
              <a:rPr lang="nb-NO" sz="1200" dirty="0"/>
              <a:t>.</a:t>
            </a:r>
          </a:p>
        </p:txBody>
      </p:sp>
      <p:pic>
        <p:nvPicPr>
          <p:cNvPr id="10" name="Bilde 9">
            <a:extLst>
              <a:ext uri="{FF2B5EF4-FFF2-40B4-BE49-F238E27FC236}">
                <a16:creationId xmlns:a16="http://schemas.microsoft.com/office/drawing/2014/main" id="{25326FD1-EF9C-B87B-5D52-92009474A7BB}"/>
              </a:ext>
            </a:extLst>
          </p:cNvPr>
          <p:cNvPicPr>
            <a:picLocks noChangeAspect="1"/>
          </p:cNvPicPr>
          <p:nvPr/>
        </p:nvPicPr>
        <p:blipFill>
          <a:blip r:embed="rId3"/>
          <a:stretch>
            <a:fillRect/>
          </a:stretch>
        </p:blipFill>
        <p:spPr>
          <a:xfrm>
            <a:off x="10623306" y="5673485"/>
            <a:ext cx="1568694" cy="1191800"/>
          </a:xfrm>
          <a:prstGeom prst="rect">
            <a:avLst/>
          </a:prstGeom>
        </p:spPr>
      </p:pic>
      <p:pic>
        <p:nvPicPr>
          <p:cNvPr id="8" name="Bilde 7">
            <a:extLst>
              <a:ext uri="{FF2B5EF4-FFF2-40B4-BE49-F238E27FC236}">
                <a16:creationId xmlns:a16="http://schemas.microsoft.com/office/drawing/2014/main" id="{1F1AECED-8F87-F0D6-A6DB-712E72D99F61}"/>
              </a:ext>
            </a:extLst>
          </p:cNvPr>
          <p:cNvPicPr>
            <a:picLocks noChangeAspect="1"/>
          </p:cNvPicPr>
          <p:nvPr/>
        </p:nvPicPr>
        <p:blipFill>
          <a:blip r:embed="rId4"/>
          <a:stretch>
            <a:fillRect/>
          </a:stretch>
        </p:blipFill>
        <p:spPr>
          <a:xfrm rot="16200000">
            <a:off x="10343892" y="-57158"/>
            <a:ext cx="1790950" cy="1905266"/>
          </a:xfrm>
          <a:prstGeom prst="rect">
            <a:avLst/>
          </a:prstGeom>
        </p:spPr>
      </p:pic>
      <p:sp>
        <p:nvSpPr>
          <p:cNvPr id="12" name="TekstSylinder 11">
            <a:extLst>
              <a:ext uri="{FF2B5EF4-FFF2-40B4-BE49-F238E27FC236}">
                <a16:creationId xmlns:a16="http://schemas.microsoft.com/office/drawing/2014/main" id="{C6B132C3-2FE0-015A-7CB5-C2767FEE55FD}"/>
              </a:ext>
            </a:extLst>
          </p:cNvPr>
          <p:cNvSpPr txBox="1"/>
          <p:nvPr/>
        </p:nvSpPr>
        <p:spPr>
          <a:xfrm>
            <a:off x="3209643" y="4793084"/>
            <a:ext cx="6122772" cy="830997"/>
          </a:xfrm>
          <a:prstGeom prst="rect">
            <a:avLst/>
          </a:prstGeom>
          <a:noFill/>
        </p:spPr>
        <p:txBody>
          <a:bodyPr wrap="square">
            <a:spAutoFit/>
          </a:bodyPr>
          <a:lstStyle/>
          <a:p>
            <a:pPr algn="ctr"/>
            <a:r>
              <a:rPr lang="nb-NO" sz="2400" b="1"/>
              <a:t>Hvordan tror du </a:t>
            </a:r>
            <a:r>
              <a:rPr lang="nb-NO" sz="2400" b="1" err="1"/>
              <a:t>Demba</a:t>
            </a:r>
            <a:r>
              <a:rPr lang="nb-NO" sz="2400" b="1"/>
              <a:t> kan ha opplevd denne kommentaren? </a:t>
            </a:r>
          </a:p>
        </p:txBody>
      </p:sp>
      <p:pic>
        <p:nvPicPr>
          <p:cNvPr id="2" name="Bilde 1">
            <a:extLst>
              <a:ext uri="{FF2B5EF4-FFF2-40B4-BE49-F238E27FC236}">
                <a16:creationId xmlns:a16="http://schemas.microsoft.com/office/drawing/2014/main" id="{F0C86C95-229C-7529-6DC7-7D3449D3E264}"/>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1338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2">
            <a:extLst>
              <a:ext uri="{FF2B5EF4-FFF2-40B4-BE49-F238E27FC236}">
                <a16:creationId xmlns:a16="http://schemas.microsoft.com/office/drawing/2014/main" id="{D1BD1930-AB2F-2A4A-8C02-DC82A74FC8E7}"/>
              </a:ext>
            </a:extLst>
          </p:cNvPr>
          <p:cNvSpPr txBox="1">
            <a:spLocks/>
          </p:cNvSpPr>
          <p:nvPr/>
        </p:nvSpPr>
        <p:spPr>
          <a:xfrm>
            <a:off x="2844799" y="6011208"/>
            <a:ext cx="6502400" cy="604255"/>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nb-NO" sz="2400" b="1">
                <a:solidFill>
                  <a:schemeClr val="tx1"/>
                </a:solidFill>
                <a:latin typeface="Arial"/>
                <a:cs typeface="Arial"/>
              </a:rPr>
              <a:t>Hvordan tolker du disse spørsmålene?</a:t>
            </a:r>
            <a:endParaRPr lang="nb-NO" sz="2400">
              <a:solidFill>
                <a:schemeClr val="tx1"/>
              </a:solidFill>
              <a:latin typeface="Arial"/>
              <a:cs typeface="Arial"/>
            </a:endParaRPr>
          </a:p>
          <a:p>
            <a:pPr marL="0" indent="0" algn="ctr">
              <a:lnSpc>
                <a:spcPct val="100000"/>
              </a:lnSpc>
              <a:buFont typeface="Arial" panose="020B0604020202020204" pitchFamily="34" charset="0"/>
              <a:buNone/>
            </a:pPr>
            <a:endParaRPr lang="nb-NO" sz="1800" b="1">
              <a:solidFill>
                <a:schemeClr val="tx1"/>
              </a:solidFill>
            </a:endParaRPr>
          </a:p>
        </p:txBody>
      </p:sp>
      <p:pic>
        <p:nvPicPr>
          <p:cNvPr id="11" name="Bilde 10">
            <a:extLst>
              <a:ext uri="{FF2B5EF4-FFF2-40B4-BE49-F238E27FC236}">
                <a16:creationId xmlns:a16="http://schemas.microsoft.com/office/drawing/2014/main" id="{3150D264-258C-415E-0C2E-102D0EC8054A}"/>
              </a:ext>
            </a:extLst>
          </p:cNvPr>
          <p:cNvPicPr>
            <a:picLocks noChangeAspect="1"/>
          </p:cNvPicPr>
          <p:nvPr/>
        </p:nvPicPr>
        <p:blipFill>
          <a:blip r:embed="rId3"/>
          <a:stretch>
            <a:fillRect/>
          </a:stretch>
        </p:blipFill>
        <p:spPr>
          <a:xfrm>
            <a:off x="2005273" y="3177335"/>
            <a:ext cx="3855710" cy="2750226"/>
          </a:xfrm>
          <a:prstGeom prst="rect">
            <a:avLst/>
          </a:prstGeom>
        </p:spPr>
      </p:pic>
      <p:pic>
        <p:nvPicPr>
          <p:cNvPr id="13" name="Bilde 12">
            <a:extLst>
              <a:ext uri="{FF2B5EF4-FFF2-40B4-BE49-F238E27FC236}">
                <a16:creationId xmlns:a16="http://schemas.microsoft.com/office/drawing/2014/main" id="{10C0B0BD-8B06-BB27-794E-CAD10212B3C7}"/>
              </a:ext>
            </a:extLst>
          </p:cNvPr>
          <p:cNvPicPr>
            <a:picLocks noChangeAspect="1"/>
          </p:cNvPicPr>
          <p:nvPr/>
        </p:nvPicPr>
        <p:blipFill>
          <a:blip r:embed="rId3"/>
          <a:stretch>
            <a:fillRect/>
          </a:stretch>
        </p:blipFill>
        <p:spPr>
          <a:xfrm>
            <a:off x="6679620" y="3172315"/>
            <a:ext cx="3711060" cy="2647050"/>
          </a:xfrm>
          <a:prstGeom prst="rect">
            <a:avLst/>
          </a:prstGeom>
        </p:spPr>
      </p:pic>
      <p:pic>
        <p:nvPicPr>
          <p:cNvPr id="15" name="Bilde 14">
            <a:extLst>
              <a:ext uri="{FF2B5EF4-FFF2-40B4-BE49-F238E27FC236}">
                <a16:creationId xmlns:a16="http://schemas.microsoft.com/office/drawing/2014/main" id="{2F2CFCB8-49EC-967F-CC45-56E80D7958E6}"/>
              </a:ext>
            </a:extLst>
          </p:cNvPr>
          <p:cNvPicPr>
            <a:picLocks noChangeAspect="1"/>
          </p:cNvPicPr>
          <p:nvPr/>
        </p:nvPicPr>
        <p:blipFill>
          <a:blip r:embed="rId3"/>
          <a:stretch>
            <a:fillRect/>
          </a:stretch>
        </p:blipFill>
        <p:spPr>
          <a:xfrm>
            <a:off x="4505373" y="70617"/>
            <a:ext cx="4550589" cy="3245873"/>
          </a:xfrm>
          <a:prstGeom prst="rect">
            <a:avLst/>
          </a:prstGeom>
        </p:spPr>
      </p:pic>
      <p:sp>
        <p:nvSpPr>
          <p:cNvPr id="19" name="TekstSylinder 18">
            <a:extLst>
              <a:ext uri="{FF2B5EF4-FFF2-40B4-BE49-F238E27FC236}">
                <a16:creationId xmlns:a16="http://schemas.microsoft.com/office/drawing/2014/main" id="{CDAD25A5-BD39-BCE4-9525-6CDA09B7A903}"/>
              </a:ext>
            </a:extLst>
          </p:cNvPr>
          <p:cNvSpPr txBox="1"/>
          <p:nvPr/>
        </p:nvSpPr>
        <p:spPr>
          <a:xfrm>
            <a:off x="5301275" y="834126"/>
            <a:ext cx="2958783" cy="1569660"/>
          </a:xfrm>
          <a:prstGeom prst="rect">
            <a:avLst/>
          </a:prstGeom>
          <a:noFill/>
        </p:spPr>
        <p:txBody>
          <a:bodyPr wrap="square">
            <a:spAutoFit/>
          </a:bodyPr>
          <a:lstStyle/>
          <a:p>
            <a:pPr marL="0" indent="0" algn="ctr">
              <a:lnSpc>
                <a:spcPct val="100000"/>
              </a:lnSpc>
              <a:buNone/>
            </a:pPr>
            <a:r>
              <a:rPr lang="nb-NO" sz="2400" b="1">
                <a:solidFill>
                  <a:schemeClr val="tx1"/>
                </a:solidFill>
              </a:rPr>
              <a:t>«Er det familien din som tvinger deg til å gå med hijab?»</a:t>
            </a:r>
          </a:p>
        </p:txBody>
      </p:sp>
      <p:sp>
        <p:nvSpPr>
          <p:cNvPr id="21" name="TekstSylinder 20">
            <a:extLst>
              <a:ext uri="{FF2B5EF4-FFF2-40B4-BE49-F238E27FC236}">
                <a16:creationId xmlns:a16="http://schemas.microsoft.com/office/drawing/2014/main" id="{15E40A2B-AFEC-4F7D-54AA-ABF2386ADEC3}"/>
              </a:ext>
            </a:extLst>
          </p:cNvPr>
          <p:cNvSpPr txBox="1"/>
          <p:nvPr/>
        </p:nvSpPr>
        <p:spPr>
          <a:xfrm>
            <a:off x="7452921" y="3841370"/>
            <a:ext cx="2164458" cy="1200329"/>
          </a:xfrm>
          <a:prstGeom prst="rect">
            <a:avLst/>
          </a:prstGeom>
          <a:noFill/>
        </p:spPr>
        <p:txBody>
          <a:bodyPr wrap="square">
            <a:spAutoFit/>
          </a:bodyPr>
          <a:lstStyle/>
          <a:p>
            <a:pPr marL="0" indent="0" algn="ctr">
              <a:lnSpc>
                <a:spcPct val="100000"/>
              </a:lnSpc>
              <a:buNone/>
            </a:pPr>
            <a:r>
              <a:rPr lang="nb-NO" sz="2400" b="1">
                <a:solidFill>
                  <a:schemeClr val="tx1"/>
                </a:solidFill>
              </a:rPr>
              <a:t>«Kan jeg få ta på håret ditt?»</a:t>
            </a:r>
          </a:p>
        </p:txBody>
      </p:sp>
      <p:sp>
        <p:nvSpPr>
          <p:cNvPr id="23" name="TekstSylinder 22">
            <a:extLst>
              <a:ext uri="{FF2B5EF4-FFF2-40B4-BE49-F238E27FC236}">
                <a16:creationId xmlns:a16="http://schemas.microsoft.com/office/drawing/2014/main" id="{61369764-4C7F-A198-DB78-895FBD6DBC2B}"/>
              </a:ext>
            </a:extLst>
          </p:cNvPr>
          <p:cNvSpPr txBox="1"/>
          <p:nvPr/>
        </p:nvSpPr>
        <p:spPr>
          <a:xfrm>
            <a:off x="2712583" y="4026037"/>
            <a:ext cx="2441090" cy="830997"/>
          </a:xfrm>
          <a:prstGeom prst="rect">
            <a:avLst/>
          </a:prstGeom>
          <a:noFill/>
        </p:spPr>
        <p:txBody>
          <a:bodyPr wrap="square">
            <a:spAutoFit/>
          </a:bodyPr>
          <a:lstStyle/>
          <a:p>
            <a:pPr marL="0" indent="0" algn="ctr">
              <a:lnSpc>
                <a:spcPct val="100000"/>
              </a:lnSpc>
              <a:buNone/>
            </a:pPr>
            <a:r>
              <a:rPr lang="nb-NO" sz="2400" b="1">
                <a:solidFill>
                  <a:schemeClr val="tx1"/>
                </a:solidFill>
              </a:rPr>
              <a:t>«Hvor er du fra, egentlig?»</a:t>
            </a:r>
          </a:p>
        </p:txBody>
      </p:sp>
      <p:pic>
        <p:nvPicPr>
          <p:cNvPr id="5" name="Bilde 4">
            <a:extLst>
              <a:ext uri="{FF2B5EF4-FFF2-40B4-BE49-F238E27FC236}">
                <a16:creationId xmlns:a16="http://schemas.microsoft.com/office/drawing/2014/main" id="{D4C9C369-249B-9995-1B83-24DB2F1360B7}"/>
              </a:ext>
            </a:extLst>
          </p:cNvPr>
          <p:cNvPicPr>
            <a:picLocks noChangeAspect="1"/>
          </p:cNvPicPr>
          <p:nvPr/>
        </p:nvPicPr>
        <p:blipFill>
          <a:blip r:embed="rId4"/>
          <a:stretch>
            <a:fillRect/>
          </a:stretch>
        </p:blipFill>
        <p:spPr>
          <a:xfrm>
            <a:off x="10623306" y="5666200"/>
            <a:ext cx="1568694" cy="1191800"/>
          </a:xfrm>
          <a:prstGeom prst="rect">
            <a:avLst/>
          </a:prstGeom>
        </p:spPr>
      </p:pic>
    </p:spTree>
    <p:extLst>
      <p:ext uri="{BB962C8B-B14F-4D97-AF65-F5344CB8AC3E}">
        <p14:creationId xmlns:p14="http://schemas.microsoft.com/office/powerpoint/2010/main" val="111949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6E9F802-6BE0-CA3D-3625-ABA60A4E6BDC}"/>
              </a:ext>
            </a:extLst>
          </p:cNvPr>
          <p:cNvPicPr>
            <a:picLocks noChangeAspect="1"/>
          </p:cNvPicPr>
          <p:nvPr/>
        </p:nvPicPr>
        <p:blipFill>
          <a:blip r:embed="rId3"/>
          <a:stretch>
            <a:fillRect/>
          </a:stretch>
        </p:blipFill>
        <p:spPr>
          <a:xfrm>
            <a:off x="10142990" y="4194525"/>
            <a:ext cx="2049010" cy="2663475"/>
          </a:xfrm>
          <a:prstGeom prst="rect">
            <a:avLst/>
          </a:prstGeom>
        </p:spPr>
      </p:pic>
      <p:sp>
        <p:nvSpPr>
          <p:cNvPr id="21" name="TekstSylinder 20">
            <a:extLst>
              <a:ext uri="{FF2B5EF4-FFF2-40B4-BE49-F238E27FC236}">
                <a16:creationId xmlns:a16="http://schemas.microsoft.com/office/drawing/2014/main" id="{8A3F34CD-D5EA-C88F-30C1-CB5AC66BF5F9}"/>
              </a:ext>
            </a:extLst>
          </p:cNvPr>
          <p:cNvSpPr txBox="1"/>
          <p:nvPr/>
        </p:nvSpPr>
        <p:spPr>
          <a:xfrm>
            <a:off x="2427412" y="2629780"/>
            <a:ext cx="7315200" cy="3416320"/>
          </a:xfrm>
          <a:prstGeom prst="rect">
            <a:avLst/>
          </a:prstGeom>
          <a:noFill/>
        </p:spPr>
        <p:txBody>
          <a:bodyPr wrap="square">
            <a:spAutoFit/>
          </a:bodyPr>
          <a:lstStyle/>
          <a:p>
            <a:pPr marL="342900" indent="-342900">
              <a:lnSpc>
                <a:spcPct val="150000"/>
              </a:lnSpc>
              <a:buAutoNum type="arabicParenR"/>
            </a:pPr>
            <a:r>
              <a:rPr lang="nb-NO" sz="2400" b="1">
                <a:cs typeface="Arial Narrow" panose="020B0604020202020204" pitchFamily="34" charset="0"/>
              </a:rPr>
              <a:t>Introduksjon til Human Rights Dialogue</a:t>
            </a:r>
          </a:p>
          <a:p>
            <a:pPr marL="342900" indent="-342900">
              <a:lnSpc>
                <a:spcPct val="150000"/>
              </a:lnSpc>
              <a:buAutoNum type="arabicParenR"/>
            </a:pPr>
            <a:r>
              <a:rPr lang="nb-NO" sz="2400" b="1">
                <a:cs typeface="Arial Narrow" panose="020B0604020202020204" pitchFamily="34" charset="0"/>
              </a:rPr>
              <a:t>Bli kjent med menneskerettighetene</a:t>
            </a:r>
          </a:p>
          <a:p>
            <a:pPr marL="342900" indent="-342900">
              <a:lnSpc>
                <a:spcPct val="150000"/>
              </a:lnSpc>
              <a:buAutoNum type="arabicParenR"/>
            </a:pPr>
            <a:r>
              <a:rPr lang="nb-NO" sz="2400" b="1">
                <a:cs typeface="Arial Narrow" panose="020B0604020202020204" pitchFamily="34" charset="0"/>
              </a:rPr>
              <a:t>Hva er fordommer, rasisme og diskriminering? </a:t>
            </a:r>
          </a:p>
          <a:p>
            <a:pPr marL="342900" indent="-342900">
              <a:lnSpc>
                <a:spcPct val="150000"/>
              </a:lnSpc>
              <a:buAutoNum type="arabicParenR"/>
            </a:pPr>
            <a:r>
              <a:rPr lang="nb-NO" sz="2400" b="1">
                <a:cs typeface="Arial Narrow" panose="020B0604020202020204" pitchFamily="34" charset="0"/>
              </a:rPr>
              <a:t>Gjennomføring av dialogaktiviteten</a:t>
            </a:r>
          </a:p>
          <a:p>
            <a:pPr marL="342900" indent="-342900">
              <a:lnSpc>
                <a:spcPct val="150000"/>
              </a:lnSpc>
              <a:buAutoNum type="arabicParenR"/>
            </a:pPr>
            <a:r>
              <a:rPr lang="nb-NO" sz="2400" b="1">
                <a:cs typeface="Arial Narrow" panose="020B0604020202020204" pitchFamily="34" charset="0"/>
              </a:rPr>
              <a:t>Oppsummering og veien videre </a:t>
            </a:r>
          </a:p>
          <a:p>
            <a:pPr marL="342900" indent="-342900">
              <a:buAutoNum type="arabicParenR"/>
            </a:pPr>
            <a:endParaRPr lang="nb-NO" b="1">
              <a:latin typeface="Arial Narrow" panose="020B0604020202020204" pitchFamily="34" charset="0"/>
              <a:cs typeface="Arial Narrow" panose="020B0604020202020204" pitchFamily="34" charset="0"/>
            </a:endParaRPr>
          </a:p>
          <a:p>
            <a:pPr marL="342900" indent="-342900">
              <a:buAutoNum type="arabicParenR"/>
            </a:pPr>
            <a:endParaRPr lang="nb-NO" b="1">
              <a:latin typeface="Arial Narrow" panose="020B0604020202020204" pitchFamily="34" charset="0"/>
              <a:cs typeface="Arial Narrow" panose="020B0604020202020204" pitchFamily="34" charset="0"/>
            </a:endParaRPr>
          </a:p>
        </p:txBody>
      </p:sp>
      <p:sp>
        <p:nvSpPr>
          <p:cNvPr id="20" name="TekstSylinder 19">
            <a:extLst>
              <a:ext uri="{FF2B5EF4-FFF2-40B4-BE49-F238E27FC236}">
                <a16:creationId xmlns:a16="http://schemas.microsoft.com/office/drawing/2014/main" id="{1A0EC363-D9DA-F024-8122-7BB2CA0093A0}"/>
              </a:ext>
            </a:extLst>
          </p:cNvPr>
          <p:cNvSpPr txBox="1"/>
          <p:nvPr/>
        </p:nvSpPr>
        <p:spPr>
          <a:xfrm>
            <a:off x="2327115" y="1719645"/>
            <a:ext cx="7193493" cy="769441"/>
          </a:xfrm>
          <a:prstGeom prst="rect">
            <a:avLst/>
          </a:prstGeom>
          <a:noFill/>
        </p:spPr>
        <p:txBody>
          <a:bodyPr wrap="square">
            <a:spAutoFit/>
          </a:bodyPr>
          <a:lstStyle/>
          <a:p>
            <a:r>
              <a:rPr lang="nb-NO" sz="4400" b="1">
                <a:latin typeface="Arial Narrow" panose="020B0606020202030204" pitchFamily="34" charset="0"/>
              </a:rPr>
              <a:t>HVA VI SKAL GJØRE SAMMEN</a:t>
            </a:r>
          </a:p>
        </p:txBody>
      </p:sp>
      <p:pic>
        <p:nvPicPr>
          <p:cNvPr id="7" name="Bilde 6" descr="Et bilde som inneholder Font, tekst, Grafikk, symbol&#10;&#10;Automatisk generert beskrivelse">
            <a:extLst>
              <a:ext uri="{FF2B5EF4-FFF2-40B4-BE49-F238E27FC236}">
                <a16:creationId xmlns:a16="http://schemas.microsoft.com/office/drawing/2014/main" id="{FF86BC0A-CA4E-2FBB-DC6F-3E60110CE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764460" cy="1527850"/>
          </a:xfrm>
          <a:prstGeom prst="rect">
            <a:avLst/>
          </a:prstGeom>
        </p:spPr>
      </p:pic>
    </p:spTree>
    <p:extLst>
      <p:ext uri="{BB962C8B-B14F-4D97-AF65-F5344CB8AC3E}">
        <p14:creationId xmlns:p14="http://schemas.microsoft.com/office/powerpoint/2010/main" val="1569656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ssholder for innhold 2">
            <a:extLst>
              <a:ext uri="{FF2B5EF4-FFF2-40B4-BE49-F238E27FC236}">
                <a16:creationId xmlns:a16="http://schemas.microsoft.com/office/drawing/2014/main" id="{CA17EE71-CBAD-1847-9AEA-A6C37107D519}"/>
              </a:ext>
            </a:extLst>
          </p:cNvPr>
          <p:cNvSpPr txBox="1">
            <a:spLocks/>
          </p:cNvSpPr>
          <p:nvPr/>
        </p:nvSpPr>
        <p:spPr>
          <a:xfrm>
            <a:off x="1177843" y="4079427"/>
            <a:ext cx="3367271" cy="13566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000">
              <a:solidFill>
                <a:schemeClr val="tx1"/>
              </a:solidFill>
            </a:endParaRPr>
          </a:p>
        </p:txBody>
      </p:sp>
      <p:sp>
        <p:nvSpPr>
          <p:cNvPr id="15" name="Plassholder for innhold 2">
            <a:extLst>
              <a:ext uri="{FF2B5EF4-FFF2-40B4-BE49-F238E27FC236}">
                <a16:creationId xmlns:a16="http://schemas.microsoft.com/office/drawing/2014/main" id="{C9DBFE19-3108-6644-B4BD-91A7ACEE1451}"/>
              </a:ext>
            </a:extLst>
          </p:cNvPr>
          <p:cNvSpPr txBox="1">
            <a:spLocks/>
          </p:cNvSpPr>
          <p:nvPr/>
        </p:nvSpPr>
        <p:spPr>
          <a:xfrm>
            <a:off x="5133058" y="4145522"/>
            <a:ext cx="2811205" cy="9945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000">
              <a:solidFill>
                <a:schemeClr val="tx1"/>
              </a:solidFill>
            </a:endParaRPr>
          </a:p>
        </p:txBody>
      </p:sp>
      <p:sp>
        <p:nvSpPr>
          <p:cNvPr id="25" name="Plassholder for innhold 2">
            <a:extLst>
              <a:ext uri="{FF2B5EF4-FFF2-40B4-BE49-F238E27FC236}">
                <a16:creationId xmlns:a16="http://schemas.microsoft.com/office/drawing/2014/main" id="{B6AF1771-605B-204E-AC1A-F3DBBAAA8C28}"/>
              </a:ext>
            </a:extLst>
          </p:cNvPr>
          <p:cNvSpPr txBox="1">
            <a:spLocks/>
          </p:cNvSpPr>
          <p:nvPr/>
        </p:nvSpPr>
        <p:spPr>
          <a:xfrm>
            <a:off x="4939724" y="3627792"/>
            <a:ext cx="2525589" cy="12698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2400" b="1">
                <a:solidFill>
                  <a:schemeClr val="tx1"/>
                </a:solidFill>
                <a:latin typeface="+mn-lt"/>
              </a:rPr>
              <a:t>4 av 10 </a:t>
            </a:r>
            <a:r>
              <a:rPr lang="nb-NO" sz="2400">
                <a:solidFill>
                  <a:schemeClr val="tx1"/>
                </a:solidFill>
                <a:latin typeface="+mn-lt"/>
              </a:rPr>
              <a:t>kunne ikke tenke seg å ha rom som nabo</a:t>
            </a:r>
            <a:r>
              <a:rPr lang="nb-NO" sz="2200">
                <a:solidFill>
                  <a:schemeClr val="tx1"/>
                </a:solidFill>
                <a:latin typeface="+mn-lt"/>
              </a:rPr>
              <a:t>.</a:t>
            </a:r>
            <a:endParaRPr lang="nb-NO" sz="1800">
              <a:solidFill>
                <a:schemeClr val="tx1"/>
              </a:solidFill>
            </a:endParaRPr>
          </a:p>
        </p:txBody>
      </p:sp>
      <p:grpSp>
        <p:nvGrpSpPr>
          <p:cNvPr id="3" name="Gruppe 2">
            <a:extLst>
              <a:ext uri="{FF2B5EF4-FFF2-40B4-BE49-F238E27FC236}">
                <a16:creationId xmlns:a16="http://schemas.microsoft.com/office/drawing/2014/main" id="{842556B2-B72D-5D29-E5B5-CD4F3AE54329}"/>
              </a:ext>
            </a:extLst>
          </p:cNvPr>
          <p:cNvGrpSpPr/>
          <p:nvPr/>
        </p:nvGrpSpPr>
        <p:grpSpPr>
          <a:xfrm>
            <a:off x="4690396" y="1066671"/>
            <a:ext cx="2811205" cy="2082099"/>
            <a:chOff x="8804450" y="2105175"/>
            <a:chExt cx="2523972" cy="1960724"/>
          </a:xfrm>
        </p:grpSpPr>
        <p:pic>
          <p:nvPicPr>
            <p:cNvPr id="26" name="Grafikk 25" descr="Mann kontur">
              <a:extLst>
                <a:ext uri="{FF2B5EF4-FFF2-40B4-BE49-F238E27FC236}">
                  <a16:creationId xmlns:a16="http://schemas.microsoft.com/office/drawing/2014/main" id="{381F9173-968B-1539-AA49-A01CE6A1AD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1861" y="3146552"/>
              <a:ext cx="787526" cy="905423"/>
            </a:xfrm>
            <a:prstGeom prst="rect">
              <a:avLst/>
            </a:prstGeom>
          </p:spPr>
        </p:pic>
        <p:pic>
          <p:nvPicPr>
            <p:cNvPr id="33" name="Grafikk 32" descr="Mann kontur">
              <a:extLst>
                <a:ext uri="{FF2B5EF4-FFF2-40B4-BE49-F238E27FC236}">
                  <a16:creationId xmlns:a16="http://schemas.microsoft.com/office/drawing/2014/main" id="{FF496C33-E925-B14A-530F-70F69D0D9D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62063" y="2105175"/>
              <a:ext cx="766359" cy="914414"/>
            </a:xfrm>
            <a:prstGeom prst="rect">
              <a:avLst/>
            </a:prstGeom>
          </p:spPr>
        </p:pic>
        <p:pic>
          <p:nvPicPr>
            <p:cNvPr id="34" name="Grafikk 33" descr="Mann kontur">
              <a:extLst>
                <a:ext uri="{FF2B5EF4-FFF2-40B4-BE49-F238E27FC236}">
                  <a16:creationId xmlns:a16="http://schemas.microsoft.com/office/drawing/2014/main" id="{B7A1D4E4-5E72-94DA-2E23-BC85C94012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3081" y="2140427"/>
              <a:ext cx="825210" cy="885502"/>
            </a:xfrm>
            <a:prstGeom prst="rect">
              <a:avLst/>
            </a:prstGeom>
          </p:spPr>
        </p:pic>
        <p:pic>
          <p:nvPicPr>
            <p:cNvPr id="35" name="Grafikk 34" descr="Mann kontur">
              <a:extLst>
                <a:ext uri="{FF2B5EF4-FFF2-40B4-BE49-F238E27FC236}">
                  <a16:creationId xmlns:a16="http://schemas.microsoft.com/office/drawing/2014/main" id="{2ED495C1-6925-2BD1-DC01-4493ABA071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6021" y="3146552"/>
              <a:ext cx="762875" cy="898550"/>
            </a:xfrm>
            <a:prstGeom prst="rect">
              <a:avLst/>
            </a:prstGeom>
          </p:spPr>
        </p:pic>
        <p:pic>
          <p:nvPicPr>
            <p:cNvPr id="36" name="Grafikk 35" descr="Mann kontur">
              <a:extLst>
                <a:ext uri="{FF2B5EF4-FFF2-40B4-BE49-F238E27FC236}">
                  <a16:creationId xmlns:a16="http://schemas.microsoft.com/office/drawing/2014/main" id="{1D7F9DEC-D1E6-8E4E-E44D-5D14FCA96F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1783" y="3132888"/>
              <a:ext cx="769103" cy="910999"/>
            </a:xfrm>
            <a:prstGeom prst="rect">
              <a:avLst/>
            </a:prstGeom>
          </p:spPr>
        </p:pic>
        <p:pic>
          <p:nvPicPr>
            <p:cNvPr id="37" name="Grafikk 36" descr="Mann kontur">
              <a:extLst>
                <a:ext uri="{FF2B5EF4-FFF2-40B4-BE49-F238E27FC236}">
                  <a16:creationId xmlns:a16="http://schemas.microsoft.com/office/drawing/2014/main" id="{90B364C8-594D-BBA7-2D42-14F8584345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9375" y="3146552"/>
              <a:ext cx="766358" cy="905941"/>
            </a:xfrm>
            <a:prstGeom prst="rect">
              <a:avLst/>
            </a:prstGeom>
          </p:spPr>
        </p:pic>
        <p:pic>
          <p:nvPicPr>
            <p:cNvPr id="38" name="Grafikk 37" descr="Mann kontur">
              <a:extLst>
                <a:ext uri="{FF2B5EF4-FFF2-40B4-BE49-F238E27FC236}">
                  <a16:creationId xmlns:a16="http://schemas.microsoft.com/office/drawing/2014/main" id="{F9623779-2A4E-5626-6DFC-53E8B9974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7385" y="3167349"/>
              <a:ext cx="795106" cy="898550"/>
            </a:xfrm>
            <a:prstGeom prst="rect">
              <a:avLst/>
            </a:prstGeom>
          </p:spPr>
        </p:pic>
        <p:pic>
          <p:nvPicPr>
            <p:cNvPr id="39" name="Grafikk 38" descr="Mann kontur">
              <a:extLst>
                <a:ext uri="{FF2B5EF4-FFF2-40B4-BE49-F238E27FC236}">
                  <a16:creationId xmlns:a16="http://schemas.microsoft.com/office/drawing/2014/main" id="{48BB0F90-2C32-45A2-216D-3E9B2AE950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73797" y="2133467"/>
              <a:ext cx="818919" cy="886122"/>
            </a:xfrm>
            <a:prstGeom prst="rect">
              <a:avLst/>
            </a:prstGeom>
          </p:spPr>
        </p:pic>
        <p:pic>
          <p:nvPicPr>
            <p:cNvPr id="40" name="Grafikk 39" descr="Mann kontur">
              <a:extLst>
                <a:ext uri="{FF2B5EF4-FFF2-40B4-BE49-F238E27FC236}">
                  <a16:creationId xmlns:a16="http://schemas.microsoft.com/office/drawing/2014/main" id="{3773AF3E-57F7-2DF7-E683-53117F7C45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04450" y="2124861"/>
              <a:ext cx="864859" cy="894419"/>
            </a:xfrm>
            <a:prstGeom prst="rect">
              <a:avLst/>
            </a:prstGeom>
          </p:spPr>
        </p:pic>
        <p:pic>
          <p:nvPicPr>
            <p:cNvPr id="41" name="Grafikk 40" descr="Mann kontur">
              <a:extLst>
                <a:ext uri="{FF2B5EF4-FFF2-40B4-BE49-F238E27FC236}">
                  <a16:creationId xmlns:a16="http://schemas.microsoft.com/office/drawing/2014/main" id="{E4F0C55D-9898-1300-DFFB-E54B36B290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62073" y="2140427"/>
              <a:ext cx="813054" cy="872459"/>
            </a:xfrm>
            <a:prstGeom prst="rect">
              <a:avLst/>
            </a:prstGeom>
          </p:spPr>
        </p:pic>
      </p:grpSp>
      <p:sp>
        <p:nvSpPr>
          <p:cNvPr id="46" name="TekstSylinder 45">
            <a:extLst>
              <a:ext uri="{FF2B5EF4-FFF2-40B4-BE49-F238E27FC236}">
                <a16:creationId xmlns:a16="http://schemas.microsoft.com/office/drawing/2014/main" id="{19DD3C34-967A-EE9E-C754-BD1DED9B88DB}"/>
              </a:ext>
            </a:extLst>
          </p:cNvPr>
          <p:cNvSpPr txBox="1"/>
          <p:nvPr/>
        </p:nvSpPr>
        <p:spPr>
          <a:xfrm>
            <a:off x="1760650" y="5751022"/>
            <a:ext cx="8595935" cy="461665"/>
          </a:xfrm>
          <a:prstGeom prst="rect">
            <a:avLst/>
          </a:prstGeom>
          <a:noFill/>
        </p:spPr>
        <p:txBody>
          <a:bodyPr wrap="square" lIns="91440" tIns="45720" rIns="91440" bIns="45720" anchor="t">
            <a:spAutoFit/>
          </a:bodyPr>
          <a:lstStyle/>
          <a:p>
            <a:pPr algn="ctr"/>
            <a:r>
              <a:rPr lang="nb-NO" sz="2400" b="1">
                <a:cs typeface="Arial"/>
              </a:rPr>
              <a:t>Hvilke tanker gjør du deg om statistikken ovenfor? </a:t>
            </a:r>
          </a:p>
        </p:txBody>
      </p:sp>
      <p:pic>
        <p:nvPicPr>
          <p:cNvPr id="4" name="Bilde 3">
            <a:extLst>
              <a:ext uri="{FF2B5EF4-FFF2-40B4-BE49-F238E27FC236}">
                <a16:creationId xmlns:a16="http://schemas.microsoft.com/office/drawing/2014/main" id="{467F7E86-FC83-630C-60F1-3C9F2997D834}"/>
              </a:ext>
            </a:extLst>
          </p:cNvPr>
          <p:cNvPicPr>
            <a:picLocks noChangeAspect="1"/>
          </p:cNvPicPr>
          <p:nvPr/>
        </p:nvPicPr>
        <p:blipFill>
          <a:blip r:embed="rId7"/>
          <a:stretch>
            <a:fillRect/>
          </a:stretch>
        </p:blipFill>
        <p:spPr>
          <a:xfrm>
            <a:off x="10615470" y="5666200"/>
            <a:ext cx="1568694" cy="1191800"/>
          </a:xfrm>
          <a:prstGeom prst="rect">
            <a:avLst/>
          </a:prstGeom>
        </p:spPr>
      </p:pic>
      <p:pic>
        <p:nvPicPr>
          <p:cNvPr id="2" name="Bilde 1">
            <a:extLst>
              <a:ext uri="{FF2B5EF4-FFF2-40B4-BE49-F238E27FC236}">
                <a16:creationId xmlns:a16="http://schemas.microsoft.com/office/drawing/2014/main" id="{6B70FC17-36F8-12AA-160E-EDBCF69A3763}"/>
              </a:ext>
            </a:extLst>
          </p:cNvPr>
          <p:cNvPicPr>
            <a:picLocks noChangeAspect="1"/>
          </p:cNvPicPr>
          <p:nvPr/>
        </p:nvPicPr>
        <p:blipFill>
          <a:blip r:embed="rId8"/>
          <a:stretch>
            <a:fillRect/>
          </a:stretch>
        </p:blipFill>
        <p:spPr>
          <a:xfrm rot="16200000">
            <a:off x="10343892" y="-57158"/>
            <a:ext cx="1790950" cy="1905266"/>
          </a:xfrm>
          <a:prstGeom prst="rect">
            <a:avLst/>
          </a:prstGeom>
        </p:spPr>
      </p:pic>
      <p:pic>
        <p:nvPicPr>
          <p:cNvPr id="6" name="Bilde 5">
            <a:extLst>
              <a:ext uri="{FF2B5EF4-FFF2-40B4-BE49-F238E27FC236}">
                <a16:creationId xmlns:a16="http://schemas.microsoft.com/office/drawing/2014/main" id="{40ACC089-4145-3BB6-921A-46165A93D1BB}"/>
              </a:ext>
            </a:extLst>
          </p:cNvPr>
          <p:cNvPicPr>
            <a:picLocks noChangeAspect="1"/>
          </p:cNvPicPr>
          <p:nvPr/>
        </p:nvPicPr>
        <p:blipFill>
          <a:blip r:embed="rId8"/>
          <a:stretch>
            <a:fillRect/>
          </a:stretch>
        </p:blipFill>
        <p:spPr>
          <a:xfrm rot="5400000">
            <a:off x="57158" y="5009892"/>
            <a:ext cx="1790950" cy="1905266"/>
          </a:xfrm>
          <a:prstGeom prst="rect">
            <a:avLst/>
          </a:prstGeom>
        </p:spPr>
      </p:pic>
      <p:sp>
        <p:nvSpPr>
          <p:cNvPr id="14" name="TekstSylinder 13">
            <a:extLst>
              <a:ext uri="{FF2B5EF4-FFF2-40B4-BE49-F238E27FC236}">
                <a16:creationId xmlns:a16="http://schemas.microsoft.com/office/drawing/2014/main" id="{78F9C350-7F0E-A24A-4D4F-49BF0F6F3416}"/>
              </a:ext>
            </a:extLst>
          </p:cNvPr>
          <p:cNvSpPr txBox="1"/>
          <p:nvPr/>
        </p:nvSpPr>
        <p:spPr>
          <a:xfrm>
            <a:off x="-18926" y="6644975"/>
            <a:ext cx="2077571" cy="230832"/>
          </a:xfrm>
          <a:prstGeom prst="rect">
            <a:avLst/>
          </a:prstGeom>
          <a:noFill/>
        </p:spPr>
        <p:txBody>
          <a:bodyPr wrap="square">
            <a:spAutoFit/>
          </a:bodyPr>
          <a:lstStyle/>
          <a:p>
            <a:r>
              <a:rPr lang="nb-NO" sz="900" b="1">
                <a:hlinkClick r:id="rId9"/>
              </a:rPr>
              <a:t>@BUFDIR 2020</a:t>
            </a:r>
            <a:r>
              <a:rPr lang="nb-NO" sz="900" b="1"/>
              <a:t> </a:t>
            </a:r>
          </a:p>
        </p:txBody>
      </p:sp>
    </p:spTree>
    <p:extLst>
      <p:ext uri="{BB962C8B-B14F-4D97-AF65-F5344CB8AC3E}">
        <p14:creationId xmlns:p14="http://schemas.microsoft.com/office/powerpoint/2010/main" val="4125512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CAFECB37-EBBF-B458-C77E-671F5E8E3074}"/>
              </a:ext>
            </a:extLst>
          </p:cNvPr>
          <p:cNvSpPr txBox="1"/>
          <p:nvPr/>
        </p:nvSpPr>
        <p:spPr>
          <a:xfrm>
            <a:off x="3006968" y="5250701"/>
            <a:ext cx="6178062" cy="830997"/>
          </a:xfrm>
          <a:prstGeom prst="rect">
            <a:avLst/>
          </a:prstGeom>
          <a:noFill/>
        </p:spPr>
        <p:txBody>
          <a:bodyPr wrap="square">
            <a:spAutoFit/>
          </a:bodyPr>
          <a:lstStyle/>
          <a:p>
            <a:pPr algn="ctr"/>
            <a:r>
              <a:rPr lang="nb-NO" sz="2400" b="1">
                <a:solidFill>
                  <a:schemeClr val="tx1"/>
                </a:solidFill>
                <a:latin typeface="+mn-lt"/>
              </a:rPr>
              <a:t>Hva tenker du om at kompisen bruker n**** ordet?</a:t>
            </a:r>
          </a:p>
        </p:txBody>
      </p:sp>
      <p:pic>
        <p:nvPicPr>
          <p:cNvPr id="7" name="Bilde 6">
            <a:extLst>
              <a:ext uri="{FF2B5EF4-FFF2-40B4-BE49-F238E27FC236}">
                <a16:creationId xmlns:a16="http://schemas.microsoft.com/office/drawing/2014/main" id="{541A8473-0995-D88F-56D9-F64D2445A520}"/>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5" name="Bilde 4">
            <a:extLst>
              <a:ext uri="{FF2B5EF4-FFF2-40B4-BE49-F238E27FC236}">
                <a16:creationId xmlns:a16="http://schemas.microsoft.com/office/drawing/2014/main" id="{9BEC3C2F-AAC4-9375-1E8C-2B5805075409}"/>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9" name="Bilde 8">
            <a:extLst>
              <a:ext uri="{FF2B5EF4-FFF2-40B4-BE49-F238E27FC236}">
                <a16:creationId xmlns:a16="http://schemas.microsoft.com/office/drawing/2014/main" id="{9743A342-7550-85F7-3228-D76A2BC41182}"/>
              </a:ext>
            </a:extLst>
          </p:cNvPr>
          <p:cNvPicPr>
            <a:picLocks noChangeAspect="1"/>
          </p:cNvPicPr>
          <p:nvPr/>
        </p:nvPicPr>
        <p:blipFill>
          <a:blip r:embed="rId4"/>
          <a:stretch>
            <a:fillRect/>
          </a:stretch>
        </p:blipFill>
        <p:spPr>
          <a:xfrm rot="5400000">
            <a:off x="46170" y="5011050"/>
            <a:ext cx="1790950" cy="1905266"/>
          </a:xfrm>
          <a:prstGeom prst="rect">
            <a:avLst/>
          </a:prstGeom>
        </p:spPr>
      </p:pic>
      <p:sp>
        <p:nvSpPr>
          <p:cNvPr id="2" name="TekstSylinder 1">
            <a:extLst>
              <a:ext uri="{FF2B5EF4-FFF2-40B4-BE49-F238E27FC236}">
                <a16:creationId xmlns:a16="http://schemas.microsoft.com/office/drawing/2014/main" id="{387CBBB4-0DB9-AC56-81EB-4B4E9B2F065F}"/>
              </a:ext>
            </a:extLst>
          </p:cNvPr>
          <p:cNvSpPr txBox="1"/>
          <p:nvPr/>
        </p:nvSpPr>
        <p:spPr>
          <a:xfrm>
            <a:off x="2294020" y="1790950"/>
            <a:ext cx="7603959" cy="3046988"/>
          </a:xfrm>
          <a:prstGeom prst="rect">
            <a:avLst/>
          </a:prstGeom>
          <a:noFill/>
        </p:spPr>
        <p:txBody>
          <a:bodyPr wrap="square">
            <a:spAutoFit/>
          </a:bodyPr>
          <a:lstStyle/>
          <a:p>
            <a:pPr marL="0" indent="0" algn="ctr">
              <a:lnSpc>
                <a:spcPct val="100000"/>
              </a:lnSpc>
              <a:buNone/>
            </a:pPr>
            <a:r>
              <a:rPr lang="nb-NO" sz="2400">
                <a:latin typeface="Arial" panose="020B0604020202020204" pitchFamily="34" charset="0"/>
                <a:cs typeface="Arial" panose="020B0604020202020204" pitchFamily="34" charset="0"/>
              </a:rPr>
              <a:t>Samuel går i 9. trinn. På vei ut av friminuttet driver han og klassekameraten og tuller med hverandre. Samuel gir kompisen et lite dytt, og kompisen snubler inn i pulten.</a:t>
            </a:r>
          </a:p>
          <a:p>
            <a:pPr marL="0" indent="0" algn="ctr">
              <a:lnSpc>
                <a:spcPct val="100000"/>
              </a:lnSpc>
              <a:buNone/>
            </a:pPr>
            <a:endParaRPr lang="nb-NO" sz="2400">
              <a:latin typeface="Arial" panose="020B0604020202020204" pitchFamily="34" charset="0"/>
              <a:cs typeface="Arial" panose="020B0604020202020204" pitchFamily="34" charset="0"/>
            </a:endParaRPr>
          </a:p>
          <a:p>
            <a:pPr marL="0" indent="0" algn="ctr">
              <a:lnSpc>
                <a:spcPct val="100000"/>
              </a:lnSpc>
              <a:buNone/>
            </a:pPr>
            <a:r>
              <a:rPr lang="nb-NO" sz="2400">
                <a:latin typeface="Arial" panose="020B0604020202020204" pitchFamily="34" charset="0"/>
                <a:cs typeface="Arial" panose="020B0604020202020204" pitchFamily="34" charset="0"/>
              </a:rPr>
              <a:t>Kompisen: </a:t>
            </a:r>
            <a:r>
              <a:rPr lang="nb-NO" sz="2400" i="1">
                <a:latin typeface="Arial" panose="020B0604020202020204" pitchFamily="34" charset="0"/>
                <a:cs typeface="Arial" panose="020B0604020202020204" pitchFamily="34" charset="0"/>
              </a:rPr>
              <a:t>«Au, n****. Det var skikkelig vondt»</a:t>
            </a:r>
          </a:p>
          <a:p>
            <a:pPr marL="0" indent="0" algn="ctr">
              <a:lnSpc>
                <a:spcPct val="100000"/>
              </a:lnSpc>
              <a:buNone/>
            </a:pPr>
            <a:r>
              <a:rPr lang="nb-NO" sz="2400">
                <a:latin typeface="Arial" panose="020B0604020202020204" pitchFamily="34" charset="0"/>
                <a:cs typeface="Arial" panose="020B0604020202020204" pitchFamily="34" charset="0"/>
              </a:rPr>
              <a:t>Samuel: </a:t>
            </a:r>
            <a:r>
              <a:rPr lang="nb-NO" sz="2400" i="1">
                <a:latin typeface="Arial" panose="020B0604020202020204" pitchFamily="34" charset="0"/>
                <a:cs typeface="Arial" panose="020B0604020202020204" pitchFamily="34" charset="0"/>
              </a:rPr>
              <a:t>«…wow, </a:t>
            </a:r>
            <a:r>
              <a:rPr lang="nb-NO" sz="2400" i="1" err="1">
                <a:latin typeface="Arial" panose="020B0604020202020204" pitchFamily="34" charset="0"/>
                <a:cs typeface="Arial" panose="020B0604020202020204" pitchFamily="34" charset="0"/>
              </a:rPr>
              <a:t>serr</a:t>
            </a:r>
            <a:r>
              <a:rPr lang="nb-NO" sz="2400" i="1">
                <a:latin typeface="Arial" panose="020B0604020202020204" pitchFamily="34" charset="0"/>
                <a:cs typeface="Arial" panose="020B0604020202020204" pitchFamily="34" charset="0"/>
              </a:rPr>
              <a:t>?»</a:t>
            </a:r>
          </a:p>
          <a:p>
            <a:pPr marL="0" indent="0" algn="ctr">
              <a:lnSpc>
                <a:spcPct val="100000"/>
              </a:lnSpc>
              <a:buNone/>
            </a:pPr>
            <a:r>
              <a:rPr lang="nb-NO" sz="2400">
                <a:latin typeface="Arial" panose="020B0604020202020204" pitchFamily="34" charset="0"/>
                <a:cs typeface="Arial" panose="020B0604020202020204" pitchFamily="34" charset="0"/>
              </a:rPr>
              <a:t>Kompisen: </a:t>
            </a:r>
            <a:r>
              <a:rPr lang="nb-NO" sz="2400" i="1">
                <a:latin typeface="Arial" panose="020B0604020202020204" pitchFamily="34" charset="0"/>
                <a:cs typeface="Arial" panose="020B0604020202020204" pitchFamily="34" charset="0"/>
              </a:rPr>
              <a:t>«Jeg bare kødda da»</a:t>
            </a:r>
          </a:p>
        </p:txBody>
      </p:sp>
    </p:spTree>
    <p:extLst>
      <p:ext uri="{BB962C8B-B14F-4D97-AF65-F5344CB8AC3E}">
        <p14:creationId xmlns:p14="http://schemas.microsoft.com/office/powerpoint/2010/main" val="346177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a:extLst>
              <a:ext uri="{FF2B5EF4-FFF2-40B4-BE49-F238E27FC236}">
                <a16:creationId xmlns:a16="http://schemas.microsoft.com/office/drawing/2014/main" id="{96C19B22-E23A-B6CF-B262-8FF02782E084}"/>
              </a:ext>
            </a:extLst>
          </p:cNvPr>
          <p:cNvSpPr txBox="1"/>
          <p:nvPr/>
        </p:nvSpPr>
        <p:spPr>
          <a:xfrm>
            <a:off x="3691133" y="4634790"/>
            <a:ext cx="4809734"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400" b="1" i="0" u="none" strike="noStrike" cap="none" normalizeH="0" baseline="0">
                <a:ln>
                  <a:noFill/>
                </a:ln>
                <a:solidFill>
                  <a:schemeClr val="tx1"/>
                </a:solidFill>
                <a:effectLst/>
                <a:latin typeface="Arial" panose="020B0604020202020204" pitchFamily="34" charset="0"/>
              </a:rPr>
              <a:t>Hva tenker du om dette valget?</a:t>
            </a:r>
          </a:p>
        </p:txBody>
      </p:sp>
      <p:pic>
        <p:nvPicPr>
          <p:cNvPr id="6" name="Bilde 5">
            <a:extLst>
              <a:ext uri="{FF2B5EF4-FFF2-40B4-BE49-F238E27FC236}">
                <a16:creationId xmlns:a16="http://schemas.microsoft.com/office/drawing/2014/main" id="{8939D6E5-206D-3817-176A-0401F785ACBE}"/>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16" name="Bilde 15">
            <a:extLst>
              <a:ext uri="{FF2B5EF4-FFF2-40B4-BE49-F238E27FC236}">
                <a16:creationId xmlns:a16="http://schemas.microsoft.com/office/drawing/2014/main" id="{E14AFDCF-B0F0-B103-3B7B-78C97C10BF5D}"/>
              </a:ext>
            </a:extLst>
          </p:cNvPr>
          <p:cNvPicPr>
            <a:picLocks noChangeAspect="1"/>
          </p:cNvPicPr>
          <p:nvPr/>
        </p:nvPicPr>
        <p:blipFill>
          <a:blip r:embed="rId4"/>
          <a:stretch>
            <a:fillRect/>
          </a:stretch>
        </p:blipFill>
        <p:spPr>
          <a:xfrm>
            <a:off x="2796698" y="2219974"/>
            <a:ext cx="1032352" cy="859038"/>
          </a:xfrm>
          <a:prstGeom prst="rect">
            <a:avLst/>
          </a:prstGeom>
        </p:spPr>
      </p:pic>
      <p:pic>
        <p:nvPicPr>
          <p:cNvPr id="18" name="Bilde 17">
            <a:extLst>
              <a:ext uri="{FF2B5EF4-FFF2-40B4-BE49-F238E27FC236}">
                <a16:creationId xmlns:a16="http://schemas.microsoft.com/office/drawing/2014/main" id="{E7CBC068-7B7F-8C09-E6BB-2EB47240DBAC}"/>
              </a:ext>
            </a:extLst>
          </p:cNvPr>
          <p:cNvPicPr>
            <a:picLocks noChangeAspect="1"/>
          </p:cNvPicPr>
          <p:nvPr/>
        </p:nvPicPr>
        <p:blipFill>
          <a:blip r:embed="rId5"/>
          <a:stretch>
            <a:fillRect/>
          </a:stretch>
        </p:blipFill>
        <p:spPr>
          <a:xfrm>
            <a:off x="8500867" y="3524991"/>
            <a:ext cx="899797" cy="706983"/>
          </a:xfrm>
          <a:prstGeom prst="rect">
            <a:avLst/>
          </a:prstGeom>
        </p:spPr>
      </p:pic>
      <p:sp>
        <p:nvSpPr>
          <p:cNvPr id="8" name="TekstSylinder 7">
            <a:extLst>
              <a:ext uri="{FF2B5EF4-FFF2-40B4-BE49-F238E27FC236}">
                <a16:creationId xmlns:a16="http://schemas.microsoft.com/office/drawing/2014/main" id="{7724B5EC-D321-75A6-66D4-6A3E67B2D8C2}"/>
              </a:ext>
            </a:extLst>
          </p:cNvPr>
          <p:cNvSpPr txBox="1"/>
          <p:nvPr/>
        </p:nvSpPr>
        <p:spPr>
          <a:xfrm>
            <a:off x="3085613" y="2548179"/>
            <a:ext cx="6020774" cy="1569660"/>
          </a:xfrm>
          <a:prstGeom prst="rect">
            <a:avLst/>
          </a:prstGeom>
          <a:noFill/>
        </p:spPr>
        <p:txBody>
          <a:bodyPr wrap="square">
            <a:spAutoFit/>
          </a:bodyPr>
          <a:lstStyle/>
          <a:p>
            <a:pPr marL="0" indent="0" algn="ctr">
              <a:buNone/>
            </a:pPr>
            <a:r>
              <a:rPr lang="nb-NO" sz="2400" b="0">
                <a:solidFill>
                  <a:srgbClr val="000000"/>
                </a:solidFill>
                <a:effectLst/>
              </a:rPr>
              <a:t>Jeg har melaninrik hud og før opplevde jeg å få stygge blikk daglig. I frykt for å oppleve rasisme og diskriminering, har jeg begynt å gå med et synlig kors.</a:t>
            </a:r>
          </a:p>
        </p:txBody>
      </p:sp>
      <p:pic>
        <p:nvPicPr>
          <p:cNvPr id="5" name="Bilde 4">
            <a:extLst>
              <a:ext uri="{FF2B5EF4-FFF2-40B4-BE49-F238E27FC236}">
                <a16:creationId xmlns:a16="http://schemas.microsoft.com/office/drawing/2014/main" id="{98E3103B-0EDE-A293-5FFD-F1832713258E}"/>
              </a:ext>
            </a:extLst>
          </p:cNvPr>
          <p:cNvPicPr>
            <a:picLocks noChangeAspect="1"/>
          </p:cNvPicPr>
          <p:nvPr/>
        </p:nvPicPr>
        <p:blipFill>
          <a:blip r:embed="rId6"/>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AE2C8325-1D20-A836-A91A-6EDEAD755537}"/>
              </a:ext>
            </a:extLst>
          </p:cNvPr>
          <p:cNvPicPr>
            <a:picLocks noChangeAspect="1"/>
          </p:cNvPicPr>
          <p:nvPr/>
        </p:nvPicPr>
        <p:blipFill>
          <a:blip r:embed="rId6"/>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1456968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FD763367-000C-C41F-BE34-F2C632F53141}"/>
              </a:ext>
            </a:extLst>
          </p:cNvPr>
          <p:cNvSpPr txBox="1"/>
          <p:nvPr/>
        </p:nvSpPr>
        <p:spPr>
          <a:xfrm>
            <a:off x="2515380" y="5249114"/>
            <a:ext cx="7161236" cy="853952"/>
          </a:xfrm>
          <a:prstGeom prst="rect">
            <a:avLst/>
          </a:prstGeom>
          <a:noFill/>
        </p:spPr>
        <p:txBody>
          <a:bodyPr wrap="square">
            <a:spAutoFit/>
          </a:bodyPr>
          <a:lstStyle/>
          <a:p>
            <a:pPr algn="ctr">
              <a:lnSpc>
                <a:spcPct val="107000"/>
              </a:lnSpc>
              <a:spcAft>
                <a:spcPts val="800"/>
              </a:spcAft>
            </a:pPr>
            <a:r>
              <a:rPr lang="nb-NO" sz="2400" b="1">
                <a:latin typeface="Arial"/>
                <a:ea typeface="Calibri" panose="020F0502020204030204" pitchFamily="34" charset="0"/>
                <a:cs typeface="Arial"/>
              </a:rPr>
              <a:t>Hvorfor tror du det finnes en grunnlovsparagraf som handler om samers rettigheter?</a:t>
            </a:r>
            <a:endParaRPr lang="nb-NO" sz="2400">
              <a:latin typeface="Arial"/>
              <a:ea typeface="Calibri" panose="020F0502020204030204" pitchFamily="34" charset="0"/>
              <a:cs typeface="Arial"/>
            </a:endParaRPr>
          </a:p>
        </p:txBody>
      </p:sp>
      <p:sp>
        <p:nvSpPr>
          <p:cNvPr id="8" name="TekstSylinder 7">
            <a:extLst>
              <a:ext uri="{FF2B5EF4-FFF2-40B4-BE49-F238E27FC236}">
                <a16:creationId xmlns:a16="http://schemas.microsoft.com/office/drawing/2014/main" id="{174C6DE1-9E3F-F8AA-92FA-B0489FC88C79}"/>
              </a:ext>
            </a:extLst>
          </p:cNvPr>
          <p:cNvSpPr txBox="1"/>
          <p:nvPr/>
        </p:nvSpPr>
        <p:spPr>
          <a:xfrm>
            <a:off x="3005200" y="1790950"/>
            <a:ext cx="6181594" cy="2639825"/>
          </a:xfrm>
          <a:prstGeom prst="rect">
            <a:avLst/>
          </a:prstGeom>
          <a:noFill/>
        </p:spPr>
        <p:txBody>
          <a:bodyPr wrap="square">
            <a:spAutoFit/>
          </a:bodyPr>
          <a:lstStyle/>
          <a:p>
            <a:pPr algn="ctr">
              <a:lnSpc>
                <a:spcPct val="107000"/>
              </a:lnSpc>
              <a:spcAft>
                <a:spcPts val="800"/>
              </a:spcAft>
            </a:pPr>
            <a:r>
              <a:rPr lang="nb-NO" sz="2400" b="1">
                <a:ea typeface="Calibri" panose="020F0502020204030204" pitchFamily="34" charset="0"/>
              </a:rPr>
              <a:t>KONGERIKET NORGES GRUNNLOV</a:t>
            </a:r>
          </a:p>
          <a:p>
            <a:pPr algn="ctr">
              <a:lnSpc>
                <a:spcPct val="107000"/>
              </a:lnSpc>
              <a:spcAft>
                <a:spcPts val="800"/>
              </a:spcAft>
            </a:pPr>
            <a:r>
              <a:rPr lang="nb-NO" sz="2400" b="1">
                <a:solidFill>
                  <a:schemeClr val="tx1"/>
                </a:solidFill>
                <a:effectLst/>
                <a:ea typeface="Calibri" panose="020F0502020204030204" pitchFamily="34" charset="0"/>
                <a:cs typeface="Arial" panose="020B0604020202020204" pitchFamily="34" charset="0"/>
              </a:rPr>
              <a:t>Paragraf §108  </a:t>
            </a:r>
          </a:p>
          <a:p>
            <a:pPr algn="ctr">
              <a:lnSpc>
                <a:spcPct val="107000"/>
              </a:lnSpc>
              <a:spcAft>
                <a:spcPts val="800"/>
              </a:spcAft>
            </a:pPr>
            <a:r>
              <a:rPr lang="nb-NO" sz="2400" b="0" i="1">
                <a:effectLst/>
              </a:rPr>
              <a:t>Det påligger statens myndigheter å legge forholdene til rette for at de</a:t>
            </a:r>
            <a:r>
              <a:rPr lang="nb-NO" sz="2400" i="1"/>
              <a:t>t</a:t>
            </a:r>
            <a:r>
              <a:rPr lang="nb-NO" sz="2400" b="0" i="1">
                <a:effectLst/>
              </a:rPr>
              <a:t> samiske folk, som urfolk, kan sikre og utvikle sitt språk, sin kultur og sitt samfunnsliv.</a:t>
            </a:r>
            <a:endParaRPr lang="nb-NO" sz="2400" i="1">
              <a:ea typeface="Calibri" panose="020F0502020204030204" pitchFamily="34" charset="0"/>
              <a:cs typeface="Arial" panose="020B0604020202020204" pitchFamily="34" charset="0"/>
            </a:endParaRPr>
          </a:p>
        </p:txBody>
      </p:sp>
      <p:pic>
        <p:nvPicPr>
          <p:cNvPr id="5" name="Bilde 4">
            <a:extLst>
              <a:ext uri="{FF2B5EF4-FFF2-40B4-BE49-F238E27FC236}">
                <a16:creationId xmlns:a16="http://schemas.microsoft.com/office/drawing/2014/main" id="{E025AD82-71FC-ACEC-461F-A21EF8F22F8B}"/>
              </a:ext>
            </a:extLst>
          </p:cNvPr>
          <p:cNvPicPr>
            <a:picLocks noChangeAspect="1"/>
          </p:cNvPicPr>
          <p:nvPr/>
        </p:nvPicPr>
        <p:blipFill>
          <a:blip r:embed="rId3"/>
          <a:stretch>
            <a:fillRect/>
          </a:stretch>
        </p:blipFill>
        <p:spPr>
          <a:xfrm>
            <a:off x="10623306" y="5676090"/>
            <a:ext cx="1568694" cy="1191800"/>
          </a:xfrm>
          <a:prstGeom prst="rect">
            <a:avLst/>
          </a:prstGeom>
        </p:spPr>
      </p:pic>
      <p:pic>
        <p:nvPicPr>
          <p:cNvPr id="9" name="Bilde 8">
            <a:extLst>
              <a:ext uri="{FF2B5EF4-FFF2-40B4-BE49-F238E27FC236}">
                <a16:creationId xmlns:a16="http://schemas.microsoft.com/office/drawing/2014/main" id="{8E983850-24A6-CD05-A653-64709B437B12}"/>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12" name="Bilde 11">
            <a:extLst>
              <a:ext uri="{FF2B5EF4-FFF2-40B4-BE49-F238E27FC236}">
                <a16:creationId xmlns:a16="http://schemas.microsoft.com/office/drawing/2014/main" id="{170307C0-756B-73C1-BBA2-3DD594A5F649}"/>
              </a:ext>
            </a:extLst>
          </p:cNvPr>
          <p:cNvPicPr>
            <a:picLocks noChangeAspect="1"/>
          </p:cNvPicPr>
          <p:nvPr/>
        </p:nvPicPr>
        <p:blipFill>
          <a:blip r:embed="rId4"/>
          <a:stretch>
            <a:fillRect/>
          </a:stretch>
        </p:blipFill>
        <p:spPr>
          <a:xfrm rot="5400000">
            <a:off x="46170" y="5011050"/>
            <a:ext cx="1790950" cy="1905266"/>
          </a:xfrm>
          <a:prstGeom prst="rect">
            <a:avLst/>
          </a:prstGeom>
        </p:spPr>
      </p:pic>
      <p:sp>
        <p:nvSpPr>
          <p:cNvPr id="13" name="TekstSylinder 12">
            <a:extLst>
              <a:ext uri="{FF2B5EF4-FFF2-40B4-BE49-F238E27FC236}">
                <a16:creationId xmlns:a16="http://schemas.microsoft.com/office/drawing/2014/main" id="{55AE9CA2-D54F-18C9-3304-C3ED19433A8D}"/>
              </a:ext>
            </a:extLst>
          </p:cNvPr>
          <p:cNvSpPr txBox="1"/>
          <p:nvPr/>
        </p:nvSpPr>
        <p:spPr>
          <a:xfrm>
            <a:off x="0" y="6609534"/>
            <a:ext cx="835407" cy="248466"/>
          </a:xfrm>
          <a:prstGeom prst="rect">
            <a:avLst/>
          </a:prstGeom>
          <a:noFill/>
        </p:spPr>
        <p:txBody>
          <a:bodyPr wrap="square">
            <a:spAutoFit/>
          </a:bodyPr>
          <a:lstStyle/>
          <a:p>
            <a:r>
              <a:rPr lang="nb-NO" sz="1000" b="1" u="sng">
                <a:hlinkClick r:id="rId5"/>
              </a:rPr>
              <a:t>@</a:t>
            </a:r>
            <a:r>
              <a:rPr lang="nb-NO" sz="1000" b="1">
                <a:hlinkClick r:id="rId5"/>
              </a:rPr>
              <a:t>lovdata </a:t>
            </a:r>
            <a:endParaRPr lang="nb-NO" sz="1000" b="1"/>
          </a:p>
        </p:txBody>
      </p:sp>
    </p:spTree>
    <p:extLst>
      <p:ext uri="{BB962C8B-B14F-4D97-AF65-F5344CB8AC3E}">
        <p14:creationId xmlns:p14="http://schemas.microsoft.com/office/powerpoint/2010/main" val="190098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7D279102-4E56-EACB-4FCA-38E42036732A}"/>
              </a:ext>
            </a:extLst>
          </p:cNvPr>
          <p:cNvSpPr txBox="1"/>
          <p:nvPr/>
        </p:nvSpPr>
        <p:spPr>
          <a:xfrm>
            <a:off x="1230078" y="4651552"/>
            <a:ext cx="9731843" cy="830997"/>
          </a:xfrm>
          <a:prstGeom prst="rect">
            <a:avLst/>
          </a:prstGeom>
          <a:noFill/>
        </p:spPr>
        <p:txBody>
          <a:bodyPr wrap="square">
            <a:spAutoFit/>
          </a:bodyPr>
          <a:lstStyle/>
          <a:p>
            <a:pPr algn="ctr"/>
            <a:r>
              <a:rPr lang="nb-NO" sz="2400" b="1">
                <a:cs typeface="Arial"/>
              </a:rPr>
              <a:t>Hvordan kan Aisha ha oppfattet </a:t>
            </a:r>
            <a:br>
              <a:rPr lang="nb-NO" sz="2400" b="1">
                <a:cs typeface="Arial"/>
              </a:rPr>
            </a:br>
            <a:r>
              <a:rPr lang="nb-NO" sz="2400" b="1">
                <a:cs typeface="Arial"/>
              </a:rPr>
              <a:t>denne kommentaren?</a:t>
            </a:r>
            <a:endParaRPr lang="nb-NO" sz="2400" b="1"/>
          </a:p>
        </p:txBody>
      </p:sp>
      <p:sp>
        <p:nvSpPr>
          <p:cNvPr id="8" name="TekstSylinder 7">
            <a:extLst>
              <a:ext uri="{FF2B5EF4-FFF2-40B4-BE49-F238E27FC236}">
                <a16:creationId xmlns:a16="http://schemas.microsoft.com/office/drawing/2014/main" id="{8F10C1CA-4B94-64A8-6BA9-724AE7CAC16F}"/>
              </a:ext>
            </a:extLst>
          </p:cNvPr>
          <p:cNvSpPr txBox="1"/>
          <p:nvPr/>
        </p:nvSpPr>
        <p:spPr>
          <a:xfrm>
            <a:off x="3012440" y="2220190"/>
            <a:ext cx="6167120" cy="1938992"/>
          </a:xfrm>
          <a:prstGeom prst="rect">
            <a:avLst/>
          </a:prstGeom>
          <a:noFill/>
        </p:spPr>
        <p:txBody>
          <a:bodyPr wrap="square">
            <a:spAutoFit/>
          </a:bodyPr>
          <a:lstStyle/>
          <a:p>
            <a:pPr marL="0" indent="0" algn="ctr">
              <a:buNone/>
            </a:pPr>
            <a:r>
              <a:rPr lang="nb-NO" sz="2400">
                <a:solidFill>
                  <a:schemeClr val="tx1"/>
                </a:solidFill>
                <a:latin typeface="Arial"/>
                <a:cs typeface="Arial"/>
              </a:rPr>
              <a:t>«</a:t>
            </a:r>
            <a:r>
              <a:rPr lang="nb-NO" sz="2400">
                <a:latin typeface="Arial"/>
                <a:cs typeface="Arial"/>
              </a:rPr>
              <a:t>Aisha</a:t>
            </a:r>
            <a:r>
              <a:rPr lang="nb-NO" sz="2400">
                <a:solidFill>
                  <a:schemeClr val="tx1"/>
                </a:solidFill>
                <a:latin typeface="Arial"/>
                <a:cs typeface="Arial"/>
              </a:rPr>
              <a:t>»</a:t>
            </a:r>
            <a:r>
              <a:rPr lang="nb-NO" sz="2400" i="1">
                <a:solidFill>
                  <a:schemeClr val="tx1"/>
                </a:solidFill>
                <a:latin typeface="Arial"/>
                <a:cs typeface="Arial"/>
              </a:rPr>
              <a:t> </a:t>
            </a:r>
            <a:r>
              <a:rPr lang="nb-NO" sz="2400">
                <a:solidFill>
                  <a:schemeClr val="tx1"/>
                </a:solidFill>
                <a:latin typeface="Arial"/>
                <a:cs typeface="Arial"/>
              </a:rPr>
              <a:t>er en kvinne med iransk opphav, født og oppvokst i Lillehammer. Hun deltar på et arrangement på det lokale biblioteket, og en fremmed kvinne forteller henne hvor god norsk uttale hun har.</a:t>
            </a:r>
          </a:p>
        </p:txBody>
      </p:sp>
      <p:pic>
        <p:nvPicPr>
          <p:cNvPr id="7" name="Bilde 6">
            <a:extLst>
              <a:ext uri="{FF2B5EF4-FFF2-40B4-BE49-F238E27FC236}">
                <a16:creationId xmlns:a16="http://schemas.microsoft.com/office/drawing/2014/main" id="{3899A195-DBC0-6B50-B224-0BC561962768}"/>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11" name="Bilde 10">
            <a:extLst>
              <a:ext uri="{FF2B5EF4-FFF2-40B4-BE49-F238E27FC236}">
                <a16:creationId xmlns:a16="http://schemas.microsoft.com/office/drawing/2014/main" id="{4DE4124E-6A01-CD4F-C2A2-68AE6ADC5A1E}"/>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818516C1-4C69-A7B9-8C3F-74104D2407B5}"/>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3913669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6A7F2A0C-753A-5C01-085A-C774ADA15501}"/>
              </a:ext>
            </a:extLst>
          </p:cNvPr>
          <p:cNvSpPr txBox="1"/>
          <p:nvPr/>
        </p:nvSpPr>
        <p:spPr>
          <a:xfrm>
            <a:off x="3006524" y="4311798"/>
            <a:ext cx="6172200" cy="830997"/>
          </a:xfrm>
          <a:prstGeom prst="rect">
            <a:avLst/>
          </a:prstGeom>
          <a:noFill/>
        </p:spPr>
        <p:txBody>
          <a:bodyPr wrap="square">
            <a:spAutoFit/>
          </a:bodyPr>
          <a:lstStyle/>
          <a:p>
            <a:pPr algn="ctr"/>
            <a:r>
              <a:rPr lang="nb-NO" sz="2400" b="1">
                <a:cs typeface="Arial"/>
              </a:rPr>
              <a:t>Hva kan politimannen ha ment med  denne kommentaren? </a:t>
            </a:r>
          </a:p>
        </p:txBody>
      </p:sp>
      <p:pic>
        <p:nvPicPr>
          <p:cNvPr id="7" name="Bilde 6">
            <a:extLst>
              <a:ext uri="{FF2B5EF4-FFF2-40B4-BE49-F238E27FC236}">
                <a16:creationId xmlns:a16="http://schemas.microsoft.com/office/drawing/2014/main" id="{7F0ABCC2-9DFB-E946-6688-057A34744CF2}"/>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11" name="Bilde 10">
            <a:extLst>
              <a:ext uri="{FF2B5EF4-FFF2-40B4-BE49-F238E27FC236}">
                <a16:creationId xmlns:a16="http://schemas.microsoft.com/office/drawing/2014/main" id="{20F31A91-0A43-13F4-671B-C5AF8E1A997D}"/>
              </a:ext>
            </a:extLst>
          </p:cNvPr>
          <p:cNvPicPr>
            <a:picLocks noChangeAspect="1"/>
          </p:cNvPicPr>
          <p:nvPr/>
        </p:nvPicPr>
        <p:blipFill>
          <a:blip r:embed="rId4"/>
          <a:stretch>
            <a:fillRect/>
          </a:stretch>
        </p:blipFill>
        <p:spPr>
          <a:xfrm>
            <a:off x="2574746" y="2415285"/>
            <a:ext cx="1032352" cy="1070656"/>
          </a:xfrm>
          <a:prstGeom prst="rect">
            <a:avLst/>
          </a:prstGeom>
        </p:spPr>
      </p:pic>
      <p:sp>
        <p:nvSpPr>
          <p:cNvPr id="9" name="TekstSylinder 8">
            <a:extLst>
              <a:ext uri="{FF2B5EF4-FFF2-40B4-BE49-F238E27FC236}">
                <a16:creationId xmlns:a16="http://schemas.microsoft.com/office/drawing/2014/main" id="{CE67B604-5A40-4299-7D2A-A414FC6B9FEE}"/>
              </a:ext>
            </a:extLst>
          </p:cNvPr>
          <p:cNvSpPr txBox="1"/>
          <p:nvPr/>
        </p:nvSpPr>
        <p:spPr>
          <a:xfrm>
            <a:off x="3006524" y="2877235"/>
            <a:ext cx="6175094" cy="830997"/>
          </a:xfrm>
          <a:prstGeom prst="rect">
            <a:avLst/>
          </a:prstGeom>
          <a:noFill/>
        </p:spPr>
        <p:txBody>
          <a:bodyPr wrap="square">
            <a:spAutoFit/>
          </a:bodyPr>
          <a:lstStyle/>
          <a:p>
            <a:pPr marL="0" indent="0" algn="ctr">
              <a:buNone/>
            </a:pPr>
            <a:r>
              <a:rPr lang="nb-NO" sz="2400" dirty="0">
                <a:solidFill>
                  <a:schemeClr val="tx1"/>
                </a:solidFill>
              </a:rPr>
              <a:t>En politimann sa til meg ‘Det er ikke mange som deg som har rent rulleblad’.  </a:t>
            </a:r>
          </a:p>
        </p:txBody>
      </p:sp>
      <p:pic>
        <p:nvPicPr>
          <p:cNvPr id="12" name="Bilde 11">
            <a:extLst>
              <a:ext uri="{FF2B5EF4-FFF2-40B4-BE49-F238E27FC236}">
                <a16:creationId xmlns:a16="http://schemas.microsoft.com/office/drawing/2014/main" id="{7882FFF2-F8F1-5583-4505-44521A526D06}"/>
              </a:ext>
            </a:extLst>
          </p:cNvPr>
          <p:cNvPicPr>
            <a:picLocks noChangeAspect="1"/>
          </p:cNvPicPr>
          <p:nvPr/>
        </p:nvPicPr>
        <p:blipFill>
          <a:blip r:embed="rId5"/>
          <a:stretch>
            <a:fillRect/>
          </a:stretch>
        </p:blipFill>
        <p:spPr>
          <a:xfrm>
            <a:off x="8448827" y="3367873"/>
            <a:ext cx="899797" cy="706983"/>
          </a:xfrm>
          <a:prstGeom prst="rect">
            <a:avLst/>
          </a:prstGeom>
        </p:spPr>
      </p:pic>
      <p:pic>
        <p:nvPicPr>
          <p:cNvPr id="5" name="Bilde 4">
            <a:extLst>
              <a:ext uri="{FF2B5EF4-FFF2-40B4-BE49-F238E27FC236}">
                <a16:creationId xmlns:a16="http://schemas.microsoft.com/office/drawing/2014/main" id="{1F12D24B-8186-8827-77CF-54E5ACF172D2}"/>
              </a:ext>
            </a:extLst>
          </p:cNvPr>
          <p:cNvPicPr>
            <a:picLocks noChangeAspect="1"/>
          </p:cNvPicPr>
          <p:nvPr/>
        </p:nvPicPr>
        <p:blipFill>
          <a:blip r:embed="rId6"/>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B04DB76D-2661-E0D8-6392-A4FB37DE5DC4}"/>
              </a:ext>
            </a:extLst>
          </p:cNvPr>
          <p:cNvPicPr>
            <a:picLocks noChangeAspect="1"/>
          </p:cNvPicPr>
          <p:nvPr/>
        </p:nvPicPr>
        <p:blipFill>
          <a:blip r:embed="rId6"/>
          <a:stretch>
            <a:fillRect/>
          </a:stretch>
        </p:blipFill>
        <p:spPr>
          <a:xfrm rot="5400000">
            <a:off x="46170" y="5011050"/>
            <a:ext cx="1790950" cy="1905266"/>
          </a:xfrm>
          <a:prstGeom prst="rect">
            <a:avLst/>
          </a:prstGeom>
        </p:spPr>
      </p:pic>
    </p:spTree>
    <p:extLst>
      <p:ext uri="{BB962C8B-B14F-4D97-AF65-F5344CB8AC3E}">
        <p14:creationId xmlns:p14="http://schemas.microsoft.com/office/powerpoint/2010/main" val="2324474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11870D51-C18B-EA88-CDEA-7166D5F9FC30}"/>
              </a:ext>
            </a:extLst>
          </p:cNvPr>
          <p:cNvSpPr txBox="1"/>
          <p:nvPr/>
        </p:nvSpPr>
        <p:spPr>
          <a:xfrm>
            <a:off x="2370991" y="2037391"/>
            <a:ext cx="7450017" cy="2308324"/>
          </a:xfrm>
          <a:prstGeom prst="rect">
            <a:avLst/>
          </a:prstGeom>
          <a:noFill/>
        </p:spPr>
        <p:txBody>
          <a:bodyPr wrap="square">
            <a:spAutoFit/>
          </a:bodyPr>
          <a:lstStyle/>
          <a:p>
            <a:pPr algn="ctr"/>
            <a:r>
              <a:rPr lang="nb-NO" sz="2400">
                <a:cs typeface="Arial"/>
              </a:rPr>
              <a:t>Siden 1999 har jøder, romanifolk, romfolk, kvener og skogfinner i Norge hatt status som </a:t>
            </a:r>
            <a:r>
              <a:rPr lang="nb-NO" sz="2400" i="1">
                <a:cs typeface="Arial"/>
              </a:rPr>
              <a:t>nasjonale minoriteter</a:t>
            </a:r>
            <a:r>
              <a:rPr lang="nb-NO" sz="2400">
                <a:cs typeface="Arial"/>
              </a:rPr>
              <a:t>. I Norge gis denne statusen til folkegrupper med langvarig tilknytning til landet, og som ofte historisk har blitt utsatt for diskriminering eller undertrykkelse.</a:t>
            </a:r>
            <a:endParaRPr lang="nb-NO" sz="2400"/>
          </a:p>
        </p:txBody>
      </p:sp>
      <p:sp>
        <p:nvSpPr>
          <p:cNvPr id="8" name="TekstSylinder 7">
            <a:extLst>
              <a:ext uri="{FF2B5EF4-FFF2-40B4-BE49-F238E27FC236}">
                <a16:creationId xmlns:a16="http://schemas.microsoft.com/office/drawing/2014/main" id="{B1EBBDE6-CBB6-2BFE-B5CE-ED8541702DF3}"/>
              </a:ext>
            </a:extLst>
          </p:cNvPr>
          <p:cNvSpPr txBox="1"/>
          <p:nvPr/>
        </p:nvSpPr>
        <p:spPr>
          <a:xfrm>
            <a:off x="3006968" y="4680956"/>
            <a:ext cx="6178062" cy="830997"/>
          </a:xfrm>
          <a:prstGeom prst="rect">
            <a:avLst/>
          </a:prstGeom>
          <a:noFill/>
        </p:spPr>
        <p:txBody>
          <a:bodyPr wrap="square">
            <a:spAutoFit/>
          </a:bodyPr>
          <a:lstStyle/>
          <a:p>
            <a:pPr marL="0" indent="0" algn="ctr">
              <a:lnSpc>
                <a:spcPct val="100000"/>
              </a:lnSpc>
              <a:buNone/>
            </a:pPr>
            <a:r>
              <a:rPr lang="nb-NO" sz="2400" b="1">
                <a:solidFill>
                  <a:schemeClr val="tx1"/>
                </a:solidFill>
                <a:latin typeface="Arial"/>
                <a:cs typeface="Arial"/>
              </a:rPr>
              <a:t>Hva tror du er målet med å gi enkelte folkegrupper en slik status?</a:t>
            </a:r>
            <a:endParaRPr lang="nb-NO" sz="2400">
              <a:solidFill>
                <a:schemeClr val="tx1"/>
              </a:solidFill>
            </a:endParaRPr>
          </a:p>
        </p:txBody>
      </p:sp>
      <p:pic>
        <p:nvPicPr>
          <p:cNvPr id="5" name="Bilde 4">
            <a:extLst>
              <a:ext uri="{FF2B5EF4-FFF2-40B4-BE49-F238E27FC236}">
                <a16:creationId xmlns:a16="http://schemas.microsoft.com/office/drawing/2014/main" id="{0768D957-620C-A04F-E90A-A4D56B2CBEE5}"/>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11" name="Bilde 10">
            <a:extLst>
              <a:ext uri="{FF2B5EF4-FFF2-40B4-BE49-F238E27FC236}">
                <a16:creationId xmlns:a16="http://schemas.microsoft.com/office/drawing/2014/main" id="{299324E9-A98C-B596-F09D-E6C16C94D8D5}"/>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1956153C-F503-1B84-580E-CA8766D08EE5}"/>
              </a:ext>
            </a:extLst>
          </p:cNvPr>
          <p:cNvPicPr>
            <a:picLocks noChangeAspect="1"/>
          </p:cNvPicPr>
          <p:nvPr/>
        </p:nvPicPr>
        <p:blipFill>
          <a:blip r:embed="rId4"/>
          <a:stretch>
            <a:fillRect/>
          </a:stretch>
        </p:blipFill>
        <p:spPr>
          <a:xfrm rot="5400000">
            <a:off x="38232" y="5039297"/>
            <a:ext cx="1790950" cy="1905266"/>
          </a:xfrm>
          <a:prstGeom prst="rect">
            <a:avLst/>
          </a:prstGeom>
        </p:spPr>
      </p:pic>
      <p:sp>
        <p:nvSpPr>
          <p:cNvPr id="4" name="TekstSylinder 3">
            <a:extLst>
              <a:ext uri="{FF2B5EF4-FFF2-40B4-BE49-F238E27FC236}">
                <a16:creationId xmlns:a16="http://schemas.microsoft.com/office/drawing/2014/main" id="{FE23E33D-23EB-63FB-7C19-6E4FE8E6FD4A}"/>
              </a:ext>
            </a:extLst>
          </p:cNvPr>
          <p:cNvSpPr txBox="1"/>
          <p:nvPr/>
        </p:nvSpPr>
        <p:spPr>
          <a:xfrm>
            <a:off x="71544" y="6611779"/>
            <a:ext cx="2299447" cy="246221"/>
          </a:xfrm>
          <a:prstGeom prst="rect">
            <a:avLst/>
          </a:prstGeom>
          <a:noFill/>
        </p:spPr>
        <p:txBody>
          <a:bodyPr wrap="square">
            <a:spAutoFit/>
          </a:bodyPr>
          <a:lstStyle/>
          <a:p>
            <a:r>
              <a:rPr lang="nb-NO" sz="1000" b="1" u="sng" kern="1200">
                <a:solidFill>
                  <a:srgbClr val="000000"/>
                </a:solidFill>
                <a:effectLst/>
                <a:latin typeface="Arial" panose="020B0604020202020204" pitchFamily="34" charset="0"/>
                <a:ea typeface="Times New Roman" panose="02020603050405020304" pitchFamily="18" charset="0"/>
                <a:hlinkClick r:id="rId5"/>
              </a:rPr>
              <a:t>@Regjeringen</a:t>
            </a:r>
            <a:endParaRPr lang="nb-NO" sz="1000"/>
          </a:p>
        </p:txBody>
      </p:sp>
    </p:spTree>
    <p:extLst>
      <p:ext uri="{BB962C8B-B14F-4D97-AF65-F5344CB8AC3E}">
        <p14:creationId xmlns:p14="http://schemas.microsoft.com/office/powerpoint/2010/main" val="1328597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2">
            <a:extLst>
              <a:ext uri="{FF2B5EF4-FFF2-40B4-BE49-F238E27FC236}">
                <a16:creationId xmlns:a16="http://schemas.microsoft.com/office/drawing/2014/main" id="{D1BD1930-AB2F-2A4A-8C02-DC82A74FC8E7}"/>
              </a:ext>
            </a:extLst>
          </p:cNvPr>
          <p:cNvSpPr>
            <a:spLocks noGrp="1"/>
          </p:cNvSpPr>
          <p:nvPr>
            <p:ph idx="1"/>
          </p:nvPr>
        </p:nvSpPr>
        <p:spPr>
          <a:xfrm>
            <a:off x="2844800" y="6083034"/>
            <a:ext cx="6502400" cy="868680"/>
          </a:xfrm>
        </p:spPr>
        <p:txBody>
          <a:bodyPr/>
          <a:lstStyle/>
          <a:p>
            <a:pPr marL="0" indent="0" algn="ctr">
              <a:lnSpc>
                <a:spcPct val="100000"/>
              </a:lnSpc>
              <a:buNone/>
            </a:pPr>
            <a:r>
              <a:rPr lang="nb-NO" sz="2400" b="1">
                <a:solidFill>
                  <a:schemeClr val="tx1"/>
                </a:solidFill>
              </a:rPr>
              <a:t>Hvordan tolker du disse spørsmålene?</a:t>
            </a:r>
            <a:endParaRPr lang="nb-NO" sz="2400">
              <a:solidFill>
                <a:schemeClr val="tx1"/>
              </a:solidFill>
            </a:endParaRPr>
          </a:p>
        </p:txBody>
      </p:sp>
      <p:sp>
        <p:nvSpPr>
          <p:cNvPr id="11" name="Plassholder for innhold 2">
            <a:extLst>
              <a:ext uri="{FF2B5EF4-FFF2-40B4-BE49-F238E27FC236}">
                <a16:creationId xmlns:a16="http://schemas.microsoft.com/office/drawing/2014/main" id="{B51BDA72-9C6F-F04D-83DB-05818BACA73C}"/>
              </a:ext>
            </a:extLst>
          </p:cNvPr>
          <p:cNvSpPr txBox="1">
            <a:spLocks/>
          </p:cNvSpPr>
          <p:nvPr/>
        </p:nvSpPr>
        <p:spPr>
          <a:xfrm>
            <a:off x="9632870" y="302782"/>
            <a:ext cx="2360256" cy="654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400">
              <a:solidFill>
                <a:schemeClr val="tx1"/>
              </a:solidFill>
            </a:endParaRPr>
          </a:p>
        </p:txBody>
      </p:sp>
      <p:sp>
        <p:nvSpPr>
          <p:cNvPr id="12" name="Plassholder for innhold 2">
            <a:extLst>
              <a:ext uri="{FF2B5EF4-FFF2-40B4-BE49-F238E27FC236}">
                <a16:creationId xmlns:a16="http://schemas.microsoft.com/office/drawing/2014/main" id="{5EEFCF4F-8575-1A48-A66F-77E98C124709}"/>
              </a:ext>
            </a:extLst>
          </p:cNvPr>
          <p:cNvSpPr txBox="1">
            <a:spLocks/>
          </p:cNvSpPr>
          <p:nvPr/>
        </p:nvSpPr>
        <p:spPr>
          <a:xfrm>
            <a:off x="2469031" y="2237391"/>
            <a:ext cx="1623019" cy="718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400">
              <a:solidFill>
                <a:schemeClr val="tx1"/>
              </a:solidFill>
            </a:endParaRPr>
          </a:p>
        </p:txBody>
      </p:sp>
      <p:sp>
        <p:nvSpPr>
          <p:cNvPr id="14" name="Plassholder for innhold 2">
            <a:extLst>
              <a:ext uri="{FF2B5EF4-FFF2-40B4-BE49-F238E27FC236}">
                <a16:creationId xmlns:a16="http://schemas.microsoft.com/office/drawing/2014/main" id="{49ABFFF5-A358-C143-B25E-D019DD4EBE66}"/>
              </a:ext>
            </a:extLst>
          </p:cNvPr>
          <p:cNvSpPr txBox="1">
            <a:spLocks/>
          </p:cNvSpPr>
          <p:nvPr/>
        </p:nvSpPr>
        <p:spPr>
          <a:xfrm>
            <a:off x="5149631" y="3089751"/>
            <a:ext cx="1752049" cy="660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000">
              <a:solidFill>
                <a:schemeClr val="tx1"/>
              </a:solidFill>
            </a:endParaRPr>
          </a:p>
        </p:txBody>
      </p:sp>
      <p:pic>
        <p:nvPicPr>
          <p:cNvPr id="6" name="Bilde 5">
            <a:extLst>
              <a:ext uri="{FF2B5EF4-FFF2-40B4-BE49-F238E27FC236}">
                <a16:creationId xmlns:a16="http://schemas.microsoft.com/office/drawing/2014/main" id="{454FE021-BF4F-DEF6-AD34-9CC9EB5283DF}"/>
              </a:ext>
            </a:extLst>
          </p:cNvPr>
          <p:cNvPicPr>
            <a:picLocks noChangeAspect="1"/>
          </p:cNvPicPr>
          <p:nvPr/>
        </p:nvPicPr>
        <p:blipFill>
          <a:blip r:embed="rId3"/>
          <a:stretch>
            <a:fillRect/>
          </a:stretch>
        </p:blipFill>
        <p:spPr>
          <a:xfrm>
            <a:off x="1354833" y="462825"/>
            <a:ext cx="3855710" cy="2750226"/>
          </a:xfrm>
          <a:prstGeom prst="rect">
            <a:avLst/>
          </a:prstGeom>
        </p:spPr>
      </p:pic>
      <p:pic>
        <p:nvPicPr>
          <p:cNvPr id="7" name="Bilde 6">
            <a:extLst>
              <a:ext uri="{FF2B5EF4-FFF2-40B4-BE49-F238E27FC236}">
                <a16:creationId xmlns:a16="http://schemas.microsoft.com/office/drawing/2014/main" id="{B198E66B-5322-58C6-CF81-0BAEAA8EAB1A}"/>
              </a:ext>
            </a:extLst>
          </p:cNvPr>
          <p:cNvPicPr>
            <a:picLocks noChangeAspect="1"/>
          </p:cNvPicPr>
          <p:nvPr/>
        </p:nvPicPr>
        <p:blipFill>
          <a:blip r:embed="rId3"/>
          <a:stretch>
            <a:fillRect/>
          </a:stretch>
        </p:blipFill>
        <p:spPr>
          <a:xfrm>
            <a:off x="4049446" y="2837161"/>
            <a:ext cx="4550589" cy="3245873"/>
          </a:xfrm>
          <a:prstGeom prst="rect">
            <a:avLst/>
          </a:prstGeom>
        </p:spPr>
      </p:pic>
      <p:pic>
        <p:nvPicPr>
          <p:cNvPr id="8" name="Bilde 7">
            <a:extLst>
              <a:ext uri="{FF2B5EF4-FFF2-40B4-BE49-F238E27FC236}">
                <a16:creationId xmlns:a16="http://schemas.microsoft.com/office/drawing/2014/main" id="{9F9ED1AF-4D4C-FBB9-C510-F342F188ED7F}"/>
              </a:ext>
            </a:extLst>
          </p:cNvPr>
          <p:cNvPicPr>
            <a:picLocks noChangeAspect="1"/>
          </p:cNvPicPr>
          <p:nvPr/>
        </p:nvPicPr>
        <p:blipFill>
          <a:blip r:embed="rId3"/>
          <a:stretch>
            <a:fillRect/>
          </a:stretch>
        </p:blipFill>
        <p:spPr>
          <a:xfrm>
            <a:off x="7157777" y="362666"/>
            <a:ext cx="3711060" cy="2647050"/>
          </a:xfrm>
          <a:prstGeom prst="rect">
            <a:avLst/>
          </a:prstGeom>
        </p:spPr>
      </p:pic>
      <p:sp>
        <p:nvSpPr>
          <p:cNvPr id="18" name="TekstSylinder 17">
            <a:extLst>
              <a:ext uri="{FF2B5EF4-FFF2-40B4-BE49-F238E27FC236}">
                <a16:creationId xmlns:a16="http://schemas.microsoft.com/office/drawing/2014/main" id="{DFF1FDBB-3206-1201-4650-472A20300E2A}"/>
              </a:ext>
            </a:extLst>
          </p:cNvPr>
          <p:cNvSpPr txBox="1"/>
          <p:nvPr/>
        </p:nvSpPr>
        <p:spPr>
          <a:xfrm>
            <a:off x="5149631" y="3878396"/>
            <a:ext cx="2751499" cy="830997"/>
          </a:xfrm>
          <a:prstGeom prst="rect">
            <a:avLst/>
          </a:prstGeom>
          <a:noFill/>
        </p:spPr>
        <p:txBody>
          <a:bodyPr wrap="square">
            <a:spAutoFit/>
          </a:bodyPr>
          <a:lstStyle/>
          <a:p>
            <a:pPr marL="0" indent="0" algn="ctr">
              <a:lnSpc>
                <a:spcPct val="100000"/>
              </a:lnSpc>
              <a:buNone/>
            </a:pPr>
            <a:r>
              <a:rPr lang="nb-NO" sz="2400" b="1">
                <a:solidFill>
                  <a:schemeClr val="tx1"/>
                </a:solidFill>
              </a:rPr>
              <a:t>«Bor dere i lavvo hele året?»</a:t>
            </a:r>
          </a:p>
        </p:txBody>
      </p:sp>
      <p:sp>
        <p:nvSpPr>
          <p:cNvPr id="20" name="TekstSylinder 19">
            <a:extLst>
              <a:ext uri="{FF2B5EF4-FFF2-40B4-BE49-F238E27FC236}">
                <a16:creationId xmlns:a16="http://schemas.microsoft.com/office/drawing/2014/main" id="{B98E75AD-58DA-B54E-7901-A6159060488E}"/>
              </a:ext>
            </a:extLst>
          </p:cNvPr>
          <p:cNvSpPr txBox="1"/>
          <p:nvPr/>
        </p:nvSpPr>
        <p:spPr>
          <a:xfrm>
            <a:off x="2072368" y="1422440"/>
            <a:ext cx="2517961" cy="830997"/>
          </a:xfrm>
          <a:prstGeom prst="rect">
            <a:avLst/>
          </a:prstGeom>
          <a:noFill/>
        </p:spPr>
        <p:txBody>
          <a:bodyPr wrap="square">
            <a:spAutoFit/>
          </a:bodyPr>
          <a:lstStyle/>
          <a:p>
            <a:pPr marL="0" indent="0" algn="ctr">
              <a:lnSpc>
                <a:spcPct val="100000"/>
              </a:lnSpc>
              <a:buNone/>
            </a:pPr>
            <a:r>
              <a:rPr lang="nb-NO" sz="2400" b="1">
                <a:solidFill>
                  <a:schemeClr val="tx1"/>
                </a:solidFill>
              </a:rPr>
              <a:t>«Kan du ta en joik?»</a:t>
            </a:r>
          </a:p>
        </p:txBody>
      </p:sp>
      <p:sp>
        <p:nvSpPr>
          <p:cNvPr id="22" name="TekstSylinder 21">
            <a:extLst>
              <a:ext uri="{FF2B5EF4-FFF2-40B4-BE49-F238E27FC236}">
                <a16:creationId xmlns:a16="http://schemas.microsoft.com/office/drawing/2014/main" id="{C572C082-69B2-0237-E457-8CAE271AF6A1}"/>
              </a:ext>
            </a:extLst>
          </p:cNvPr>
          <p:cNvSpPr txBox="1"/>
          <p:nvPr/>
        </p:nvSpPr>
        <p:spPr>
          <a:xfrm>
            <a:off x="7816091" y="1217920"/>
            <a:ext cx="2303541" cy="830997"/>
          </a:xfrm>
          <a:prstGeom prst="rect">
            <a:avLst/>
          </a:prstGeom>
          <a:noFill/>
        </p:spPr>
        <p:txBody>
          <a:bodyPr wrap="square">
            <a:spAutoFit/>
          </a:bodyPr>
          <a:lstStyle/>
          <a:p>
            <a:pPr marL="0" indent="0" algn="ctr">
              <a:lnSpc>
                <a:spcPct val="100000"/>
              </a:lnSpc>
              <a:buNone/>
            </a:pPr>
            <a:r>
              <a:rPr lang="nb-NO" sz="2400" b="1">
                <a:solidFill>
                  <a:schemeClr val="tx1"/>
                </a:solidFill>
              </a:rPr>
              <a:t>«Går du alltid i kofte?»</a:t>
            </a:r>
          </a:p>
        </p:txBody>
      </p:sp>
      <p:pic>
        <p:nvPicPr>
          <p:cNvPr id="23" name="Bilde 22">
            <a:extLst>
              <a:ext uri="{FF2B5EF4-FFF2-40B4-BE49-F238E27FC236}">
                <a16:creationId xmlns:a16="http://schemas.microsoft.com/office/drawing/2014/main" id="{BA4CA9B2-00B0-C4F4-9333-39A911B48B29}"/>
              </a:ext>
            </a:extLst>
          </p:cNvPr>
          <p:cNvPicPr>
            <a:picLocks noChangeAspect="1"/>
          </p:cNvPicPr>
          <p:nvPr/>
        </p:nvPicPr>
        <p:blipFill>
          <a:blip r:embed="rId4"/>
          <a:stretch>
            <a:fillRect/>
          </a:stretch>
        </p:blipFill>
        <p:spPr>
          <a:xfrm>
            <a:off x="10623306" y="5666200"/>
            <a:ext cx="1568694" cy="1191800"/>
          </a:xfrm>
          <a:prstGeom prst="rect">
            <a:avLst/>
          </a:prstGeom>
        </p:spPr>
      </p:pic>
    </p:spTree>
    <p:extLst>
      <p:ext uri="{BB962C8B-B14F-4D97-AF65-F5344CB8AC3E}">
        <p14:creationId xmlns:p14="http://schemas.microsoft.com/office/powerpoint/2010/main" val="1850587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F09B8126-C1C5-6F69-FC18-47C29FB9899F}"/>
              </a:ext>
            </a:extLst>
          </p:cNvPr>
          <p:cNvSpPr txBox="1"/>
          <p:nvPr/>
        </p:nvSpPr>
        <p:spPr>
          <a:xfrm>
            <a:off x="3135628" y="4265458"/>
            <a:ext cx="5920740" cy="830997"/>
          </a:xfrm>
          <a:prstGeom prst="rect">
            <a:avLst/>
          </a:prstGeom>
          <a:noFill/>
        </p:spPr>
        <p:txBody>
          <a:bodyPr wrap="square">
            <a:spAutoFit/>
          </a:bodyPr>
          <a:lstStyle/>
          <a:p>
            <a:pPr marL="0" indent="0" algn="ctr">
              <a:lnSpc>
                <a:spcPct val="100000"/>
              </a:lnSpc>
              <a:buNone/>
            </a:pPr>
            <a:r>
              <a:rPr lang="nb-NO" sz="2400" b="1" dirty="0">
                <a:solidFill>
                  <a:schemeClr val="tx1"/>
                </a:solidFill>
                <a:latin typeface="Arial"/>
                <a:cs typeface="Arial"/>
              </a:rPr>
              <a:t>Hvorfor tror dere jøder ikke fikk adgang til Norge i denne perioden?</a:t>
            </a:r>
            <a:endParaRPr lang="nb-NO" sz="2400" b="1" dirty="0">
              <a:solidFill>
                <a:schemeClr val="tx1"/>
              </a:solidFill>
            </a:endParaRPr>
          </a:p>
        </p:txBody>
      </p:sp>
      <p:sp>
        <p:nvSpPr>
          <p:cNvPr id="13" name="TekstSylinder 12">
            <a:extLst>
              <a:ext uri="{FF2B5EF4-FFF2-40B4-BE49-F238E27FC236}">
                <a16:creationId xmlns:a16="http://schemas.microsoft.com/office/drawing/2014/main" id="{95306DE9-8AB5-D04E-C228-660B33FB5FB3}"/>
              </a:ext>
            </a:extLst>
          </p:cNvPr>
          <p:cNvSpPr txBox="1"/>
          <p:nvPr/>
        </p:nvSpPr>
        <p:spPr>
          <a:xfrm>
            <a:off x="2810961" y="2224100"/>
            <a:ext cx="6570073" cy="1569660"/>
          </a:xfrm>
          <a:prstGeom prst="rect">
            <a:avLst/>
          </a:prstGeom>
          <a:noFill/>
        </p:spPr>
        <p:txBody>
          <a:bodyPr wrap="square">
            <a:spAutoFit/>
          </a:bodyPr>
          <a:lstStyle/>
          <a:p>
            <a:pPr algn="ctr"/>
            <a:r>
              <a:rPr lang="nb-NO" sz="2400" dirty="0">
                <a:cs typeface="Arial"/>
              </a:rPr>
              <a:t>Visste du at i Grunnloven av 1814 var det bestemt at jøder ikke hadde adgang til riket? Det var på Henrik Wergelands initiativ at bestemmelsen ble opphevet i 1851.</a:t>
            </a:r>
            <a:endParaRPr lang="nb-NO" sz="2400" dirty="0"/>
          </a:p>
        </p:txBody>
      </p:sp>
      <p:pic>
        <p:nvPicPr>
          <p:cNvPr id="2" name="Bilde 1">
            <a:extLst>
              <a:ext uri="{FF2B5EF4-FFF2-40B4-BE49-F238E27FC236}">
                <a16:creationId xmlns:a16="http://schemas.microsoft.com/office/drawing/2014/main" id="{BAB68653-AC1C-68B0-82C5-FB52C91697B1}"/>
              </a:ext>
            </a:extLst>
          </p:cNvPr>
          <p:cNvPicPr>
            <a:picLocks noChangeAspect="1"/>
          </p:cNvPicPr>
          <p:nvPr/>
        </p:nvPicPr>
        <p:blipFill>
          <a:blip r:embed="rId3"/>
          <a:stretch>
            <a:fillRect/>
          </a:stretch>
        </p:blipFill>
        <p:spPr>
          <a:xfrm>
            <a:off x="10623306" y="5666252"/>
            <a:ext cx="1568694" cy="1191800"/>
          </a:xfrm>
          <a:prstGeom prst="rect">
            <a:avLst/>
          </a:prstGeom>
        </p:spPr>
      </p:pic>
      <p:pic>
        <p:nvPicPr>
          <p:cNvPr id="7" name="Bilde 6">
            <a:extLst>
              <a:ext uri="{FF2B5EF4-FFF2-40B4-BE49-F238E27FC236}">
                <a16:creationId xmlns:a16="http://schemas.microsoft.com/office/drawing/2014/main" id="{096B7A90-8A6E-05D8-A99A-9131A1E0FEF5}"/>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3" name="Bilde 2">
            <a:extLst>
              <a:ext uri="{FF2B5EF4-FFF2-40B4-BE49-F238E27FC236}">
                <a16:creationId xmlns:a16="http://schemas.microsoft.com/office/drawing/2014/main" id="{3F59AC6D-53F9-2F0C-766A-0E1E2D4F6642}"/>
              </a:ext>
            </a:extLst>
          </p:cNvPr>
          <p:cNvPicPr>
            <a:picLocks noChangeAspect="1"/>
          </p:cNvPicPr>
          <p:nvPr/>
        </p:nvPicPr>
        <p:blipFill>
          <a:blip r:embed="rId4"/>
          <a:stretch>
            <a:fillRect/>
          </a:stretch>
        </p:blipFill>
        <p:spPr>
          <a:xfrm rot="5400000">
            <a:off x="38232" y="5039297"/>
            <a:ext cx="1790950" cy="1905266"/>
          </a:xfrm>
          <a:prstGeom prst="rect">
            <a:avLst/>
          </a:prstGeom>
        </p:spPr>
      </p:pic>
      <p:sp>
        <p:nvSpPr>
          <p:cNvPr id="5" name="TekstSylinder 4">
            <a:extLst>
              <a:ext uri="{FF2B5EF4-FFF2-40B4-BE49-F238E27FC236}">
                <a16:creationId xmlns:a16="http://schemas.microsoft.com/office/drawing/2014/main" id="{C68D0F92-0C93-08BE-C555-428D5AA9FBFF}"/>
              </a:ext>
            </a:extLst>
          </p:cNvPr>
          <p:cNvSpPr txBox="1"/>
          <p:nvPr/>
        </p:nvSpPr>
        <p:spPr>
          <a:xfrm>
            <a:off x="0" y="6627168"/>
            <a:ext cx="1159808" cy="230832"/>
          </a:xfrm>
          <a:prstGeom prst="rect">
            <a:avLst/>
          </a:prstGeom>
          <a:noFill/>
        </p:spPr>
        <p:txBody>
          <a:bodyPr wrap="square">
            <a:spAutoFit/>
          </a:bodyPr>
          <a:lstStyle/>
          <a:p>
            <a:r>
              <a:rPr lang="nb-NO" sz="900" b="1">
                <a:hlinkClick r:id="rId5"/>
              </a:rPr>
              <a:t>@Banik 2019</a:t>
            </a:r>
            <a:r>
              <a:rPr lang="nb-NO" sz="900"/>
              <a:t> </a:t>
            </a:r>
          </a:p>
        </p:txBody>
      </p:sp>
    </p:spTree>
    <p:extLst>
      <p:ext uri="{BB962C8B-B14F-4D97-AF65-F5344CB8AC3E}">
        <p14:creationId xmlns:p14="http://schemas.microsoft.com/office/powerpoint/2010/main" val="4001419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A3E782C2-2256-D0D5-D946-04E775DC333E}"/>
              </a:ext>
            </a:extLst>
          </p:cNvPr>
          <p:cNvSpPr txBox="1"/>
          <p:nvPr/>
        </p:nvSpPr>
        <p:spPr>
          <a:xfrm>
            <a:off x="2832969" y="4364765"/>
            <a:ext cx="6526060" cy="830997"/>
          </a:xfrm>
          <a:prstGeom prst="rect">
            <a:avLst/>
          </a:prstGeom>
          <a:noFill/>
        </p:spPr>
        <p:txBody>
          <a:bodyPr wrap="square">
            <a:spAutoFit/>
          </a:bodyPr>
          <a:lstStyle/>
          <a:p>
            <a:pPr algn="ctr"/>
            <a:r>
              <a:rPr lang="nb-NO" sz="2400" b="1">
                <a:cs typeface="Arial"/>
              </a:rPr>
              <a:t>Hva tror du professoren mente med denne tilbakemeldingen?</a:t>
            </a:r>
          </a:p>
        </p:txBody>
      </p:sp>
      <p:pic>
        <p:nvPicPr>
          <p:cNvPr id="7" name="Bilde 6">
            <a:extLst>
              <a:ext uri="{FF2B5EF4-FFF2-40B4-BE49-F238E27FC236}">
                <a16:creationId xmlns:a16="http://schemas.microsoft.com/office/drawing/2014/main" id="{3C259298-28D1-8E96-B8EF-BAEBD1E3B43A}"/>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14" name="Bilde 13">
            <a:extLst>
              <a:ext uri="{FF2B5EF4-FFF2-40B4-BE49-F238E27FC236}">
                <a16:creationId xmlns:a16="http://schemas.microsoft.com/office/drawing/2014/main" id="{A7485100-F6A3-66C6-C750-E03F6D68D9AF}"/>
              </a:ext>
            </a:extLst>
          </p:cNvPr>
          <p:cNvPicPr>
            <a:picLocks noChangeAspect="1"/>
          </p:cNvPicPr>
          <p:nvPr/>
        </p:nvPicPr>
        <p:blipFill>
          <a:blip r:embed="rId4"/>
          <a:stretch>
            <a:fillRect/>
          </a:stretch>
        </p:blipFill>
        <p:spPr>
          <a:xfrm>
            <a:off x="2953228" y="2135091"/>
            <a:ext cx="1253730" cy="1157289"/>
          </a:xfrm>
          <a:prstGeom prst="rect">
            <a:avLst/>
          </a:prstGeom>
        </p:spPr>
      </p:pic>
      <p:pic>
        <p:nvPicPr>
          <p:cNvPr id="15" name="Bilde 14">
            <a:extLst>
              <a:ext uri="{FF2B5EF4-FFF2-40B4-BE49-F238E27FC236}">
                <a16:creationId xmlns:a16="http://schemas.microsoft.com/office/drawing/2014/main" id="{D1E2B37A-3E54-6959-CE58-367D3448FB0F}"/>
              </a:ext>
            </a:extLst>
          </p:cNvPr>
          <p:cNvPicPr>
            <a:picLocks noChangeAspect="1"/>
          </p:cNvPicPr>
          <p:nvPr/>
        </p:nvPicPr>
        <p:blipFill>
          <a:blip r:embed="rId5"/>
          <a:stretch>
            <a:fillRect/>
          </a:stretch>
        </p:blipFill>
        <p:spPr>
          <a:xfrm>
            <a:off x="8009738" y="2956197"/>
            <a:ext cx="1057632" cy="830996"/>
          </a:xfrm>
          <a:prstGeom prst="rect">
            <a:avLst/>
          </a:prstGeom>
        </p:spPr>
      </p:pic>
      <p:sp>
        <p:nvSpPr>
          <p:cNvPr id="9" name="TekstSylinder 8">
            <a:extLst>
              <a:ext uri="{FF2B5EF4-FFF2-40B4-BE49-F238E27FC236}">
                <a16:creationId xmlns:a16="http://schemas.microsoft.com/office/drawing/2014/main" id="{CA840257-FEAB-E02B-0474-19404AD77790}"/>
              </a:ext>
            </a:extLst>
          </p:cNvPr>
          <p:cNvSpPr txBox="1"/>
          <p:nvPr/>
        </p:nvSpPr>
        <p:spPr>
          <a:xfrm>
            <a:off x="3008452" y="2536725"/>
            <a:ext cx="6175094" cy="1200329"/>
          </a:xfrm>
          <a:prstGeom prst="rect">
            <a:avLst/>
          </a:prstGeom>
          <a:noFill/>
        </p:spPr>
        <p:txBody>
          <a:bodyPr wrap="square">
            <a:spAutoFit/>
          </a:bodyPr>
          <a:lstStyle/>
          <a:p>
            <a:pPr marL="0" indent="0" algn="ctr">
              <a:lnSpc>
                <a:spcPct val="100000"/>
              </a:lnSpc>
              <a:buNone/>
            </a:pPr>
            <a:r>
              <a:rPr lang="nb-NO" sz="2400">
                <a:solidFill>
                  <a:schemeClr val="tx1"/>
                </a:solidFill>
                <a:latin typeface="Arial"/>
                <a:cs typeface="Arial"/>
              </a:rPr>
              <a:t>Jeg fikk en skriftlig tilbakemelding fra en professor som mente at jeg hadde et handicap som utenlandsk.</a:t>
            </a:r>
            <a:endParaRPr lang="nb-NO" sz="2400">
              <a:solidFill>
                <a:schemeClr val="tx1"/>
              </a:solidFill>
            </a:endParaRPr>
          </a:p>
        </p:txBody>
      </p:sp>
      <p:pic>
        <p:nvPicPr>
          <p:cNvPr id="6" name="Bilde 5">
            <a:extLst>
              <a:ext uri="{FF2B5EF4-FFF2-40B4-BE49-F238E27FC236}">
                <a16:creationId xmlns:a16="http://schemas.microsoft.com/office/drawing/2014/main" id="{81675F40-0644-1E93-D207-D2D320994FD4}"/>
              </a:ext>
            </a:extLst>
          </p:cNvPr>
          <p:cNvPicPr>
            <a:picLocks noChangeAspect="1"/>
          </p:cNvPicPr>
          <p:nvPr/>
        </p:nvPicPr>
        <p:blipFill>
          <a:blip r:embed="rId6"/>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A647E368-EB4B-6481-B1FE-5D4E53015D88}"/>
              </a:ext>
            </a:extLst>
          </p:cNvPr>
          <p:cNvPicPr>
            <a:picLocks noChangeAspect="1"/>
          </p:cNvPicPr>
          <p:nvPr/>
        </p:nvPicPr>
        <p:blipFill>
          <a:blip r:embed="rId6"/>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302511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Sylinder 21">
            <a:extLst>
              <a:ext uri="{FF2B5EF4-FFF2-40B4-BE49-F238E27FC236}">
                <a16:creationId xmlns:a16="http://schemas.microsoft.com/office/drawing/2014/main" id="{D3A281C2-F890-79C3-39BC-A14A84E6DF70}"/>
              </a:ext>
            </a:extLst>
          </p:cNvPr>
          <p:cNvSpPr txBox="1"/>
          <p:nvPr/>
        </p:nvSpPr>
        <p:spPr>
          <a:xfrm>
            <a:off x="2178750" y="2622166"/>
            <a:ext cx="3130809" cy="3447098"/>
          </a:xfrm>
          <a:prstGeom prst="rect">
            <a:avLst/>
          </a:prstGeom>
          <a:noFill/>
        </p:spPr>
        <p:txBody>
          <a:bodyPr wrap="square" rtlCol="0">
            <a:spAutoFit/>
          </a:bodyPr>
          <a:lstStyle/>
          <a:p>
            <a:r>
              <a:rPr lang="nb-NO" sz="4000" b="1"/>
              <a:t>HVA ER </a:t>
            </a:r>
          </a:p>
          <a:p>
            <a:endParaRPr lang="nb-NO" sz="4000" b="1"/>
          </a:p>
          <a:p>
            <a:endParaRPr lang="nb-NO" sz="4000" b="1"/>
          </a:p>
          <a:p>
            <a:endParaRPr lang="nb-NO" sz="4000" b="1"/>
          </a:p>
          <a:p>
            <a:endParaRPr lang="nb-NO" sz="4000" b="1"/>
          </a:p>
          <a:p>
            <a:endParaRPr lang="nb-NO"/>
          </a:p>
        </p:txBody>
      </p:sp>
      <p:sp>
        <p:nvSpPr>
          <p:cNvPr id="24" name="TekstSylinder 23">
            <a:extLst>
              <a:ext uri="{FF2B5EF4-FFF2-40B4-BE49-F238E27FC236}">
                <a16:creationId xmlns:a16="http://schemas.microsoft.com/office/drawing/2014/main" id="{F7079572-D6A6-7308-D93A-78E483248592}"/>
              </a:ext>
            </a:extLst>
          </p:cNvPr>
          <p:cNvSpPr txBox="1"/>
          <p:nvPr/>
        </p:nvSpPr>
        <p:spPr>
          <a:xfrm>
            <a:off x="4693675" y="4159802"/>
            <a:ext cx="2853040" cy="1538883"/>
          </a:xfrm>
          <a:prstGeom prst="rect">
            <a:avLst/>
          </a:prstGeom>
          <a:noFill/>
        </p:spPr>
        <p:txBody>
          <a:bodyPr wrap="square">
            <a:spAutoFit/>
          </a:bodyPr>
          <a:lstStyle/>
          <a:p>
            <a:endParaRPr lang="nb-NO" sz="4000" b="1"/>
          </a:p>
          <a:p>
            <a:pPr algn="ctr"/>
            <a:r>
              <a:rPr lang="nb-NO" b="1"/>
              <a:t>Tema fordommer, rasisme og diskriminering </a:t>
            </a:r>
          </a:p>
        </p:txBody>
      </p:sp>
      <p:pic>
        <p:nvPicPr>
          <p:cNvPr id="26" name="Bilde 25">
            <a:extLst>
              <a:ext uri="{FF2B5EF4-FFF2-40B4-BE49-F238E27FC236}">
                <a16:creationId xmlns:a16="http://schemas.microsoft.com/office/drawing/2014/main" id="{A922143D-9A34-C2A6-26AB-CA6CAC343745}"/>
              </a:ext>
            </a:extLst>
          </p:cNvPr>
          <p:cNvPicPr>
            <a:picLocks noChangeAspect="1"/>
          </p:cNvPicPr>
          <p:nvPr/>
        </p:nvPicPr>
        <p:blipFill>
          <a:blip r:embed="rId3"/>
          <a:stretch>
            <a:fillRect/>
          </a:stretch>
        </p:blipFill>
        <p:spPr>
          <a:xfrm>
            <a:off x="7757607" y="1626685"/>
            <a:ext cx="1718005" cy="2426110"/>
          </a:xfrm>
          <a:prstGeom prst="rect">
            <a:avLst/>
          </a:prstGeom>
        </p:spPr>
      </p:pic>
      <p:pic>
        <p:nvPicPr>
          <p:cNvPr id="10" name="Bilde 9" descr="Et bilde som inneholder Font, tekst, Grafikk, symbol&#10;&#10;Automatisk generert beskrivelse">
            <a:extLst>
              <a:ext uri="{FF2B5EF4-FFF2-40B4-BE49-F238E27FC236}">
                <a16:creationId xmlns:a16="http://schemas.microsoft.com/office/drawing/2014/main" id="{0CF5688E-A7D2-5FAC-1AE9-996325302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984" y="963824"/>
            <a:ext cx="3722422" cy="3824051"/>
          </a:xfrm>
          <a:prstGeom prst="rect">
            <a:avLst/>
          </a:prstGeom>
        </p:spPr>
      </p:pic>
      <p:pic>
        <p:nvPicPr>
          <p:cNvPr id="6" name="Bilde 5">
            <a:extLst>
              <a:ext uri="{FF2B5EF4-FFF2-40B4-BE49-F238E27FC236}">
                <a16:creationId xmlns:a16="http://schemas.microsoft.com/office/drawing/2014/main" id="{B38EF4B6-1299-EE8A-7A4E-ADBE21253897}"/>
              </a:ext>
            </a:extLst>
          </p:cNvPr>
          <p:cNvPicPr>
            <a:picLocks noChangeAspect="1"/>
          </p:cNvPicPr>
          <p:nvPr/>
        </p:nvPicPr>
        <p:blipFill>
          <a:blip r:embed="rId5"/>
          <a:stretch>
            <a:fillRect/>
          </a:stretch>
        </p:blipFill>
        <p:spPr>
          <a:xfrm rot="5400000">
            <a:off x="38232" y="5039297"/>
            <a:ext cx="1790950" cy="1905266"/>
          </a:xfrm>
          <a:prstGeom prst="rect">
            <a:avLst/>
          </a:prstGeom>
        </p:spPr>
      </p:pic>
      <p:pic>
        <p:nvPicPr>
          <p:cNvPr id="8" name="Bilde 7">
            <a:extLst>
              <a:ext uri="{FF2B5EF4-FFF2-40B4-BE49-F238E27FC236}">
                <a16:creationId xmlns:a16="http://schemas.microsoft.com/office/drawing/2014/main" id="{FF087535-0F20-4421-DBB1-A60B28F34776}"/>
              </a:ext>
            </a:extLst>
          </p:cNvPr>
          <p:cNvPicPr>
            <a:picLocks noChangeAspect="1"/>
          </p:cNvPicPr>
          <p:nvPr/>
        </p:nvPicPr>
        <p:blipFill>
          <a:blip r:embed="rId5"/>
          <a:stretch>
            <a:fillRect/>
          </a:stretch>
        </p:blipFill>
        <p:spPr>
          <a:xfrm rot="16200000">
            <a:off x="10343891" y="-57158"/>
            <a:ext cx="1790950" cy="1905266"/>
          </a:xfrm>
          <a:prstGeom prst="rect">
            <a:avLst/>
          </a:prstGeom>
        </p:spPr>
      </p:pic>
      <p:pic>
        <p:nvPicPr>
          <p:cNvPr id="9" name="Bilde 8" descr="Et bilde som inneholder tekst, Font, Grafikk, grafisk design&#10;&#10;Automatisk generert beskrivelse">
            <a:extLst>
              <a:ext uri="{FF2B5EF4-FFF2-40B4-BE49-F238E27FC236}">
                <a16:creationId xmlns:a16="http://schemas.microsoft.com/office/drawing/2014/main" id="{34CFB4EA-A18A-1B3C-3743-2C5D40C6915E}"/>
              </a:ext>
            </a:extLst>
          </p:cNvPr>
          <p:cNvPicPr>
            <a:picLocks noChangeAspect="1"/>
          </p:cNvPicPr>
          <p:nvPr/>
        </p:nvPicPr>
        <p:blipFill>
          <a:blip r:embed="rId6"/>
          <a:stretch>
            <a:fillRect/>
          </a:stretch>
        </p:blipFill>
        <p:spPr>
          <a:xfrm>
            <a:off x="10759338" y="6251086"/>
            <a:ext cx="1432661" cy="606914"/>
          </a:xfrm>
          <a:prstGeom prst="rect">
            <a:avLst/>
          </a:prstGeom>
        </p:spPr>
      </p:pic>
    </p:spTree>
    <p:extLst>
      <p:ext uri="{BB962C8B-B14F-4D97-AF65-F5344CB8AC3E}">
        <p14:creationId xmlns:p14="http://schemas.microsoft.com/office/powerpoint/2010/main" val="4213783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Sylinder 8">
            <a:extLst>
              <a:ext uri="{FF2B5EF4-FFF2-40B4-BE49-F238E27FC236}">
                <a16:creationId xmlns:a16="http://schemas.microsoft.com/office/drawing/2014/main" id="{3A7E61BE-FD3D-BF53-F7E2-6E8C0EC8438D}"/>
              </a:ext>
            </a:extLst>
          </p:cNvPr>
          <p:cNvSpPr txBox="1"/>
          <p:nvPr/>
        </p:nvSpPr>
        <p:spPr>
          <a:xfrm>
            <a:off x="3006969" y="5800435"/>
            <a:ext cx="6178062" cy="461665"/>
          </a:xfrm>
          <a:prstGeom prst="rect">
            <a:avLst/>
          </a:prstGeom>
          <a:noFill/>
        </p:spPr>
        <p:txBody>
          <a:bodyPr wrap="square">
            <a:spAutoFit/>
          </a:bodyPr>
          <a:lstStyle/>
          <a:p>
            <a:pPr algn="ctr"/>
            <a:r>
              <a:rPr lang="nb-NO" sz="2400" b="1">
                <a:cs typeface="Arial"/>
              </a:rPr>
              <a:t>Hvordan tolker du dette utsagnet?</a:t>
            </a:r>
            <a:endParaRPr lang="nb-NO" sz="2400" b="1"/>
          </a:p>
        </p:txBody>
      </p:sp>
      <p:pic>
        <p:nvPicPr>
          <p:cNvPr id="10" name="Bilde 9">
            <a:extLst>
              <a:ext uri="{FF2B5EF4-FFF2-40B4-BE49-F238E27FC236}">
                <a16:creationId xmlns:a16="http://schemas.microsoft.com/office/drawing/2014/main" id="{0FFC8BDA-AD5D-BF96-DC89-937BDA86B7A7}"/>
              </a:ext>
            </a:extLst>
          </p:cNvPr>
          <p:cNvPicPr>
            <a:picLocks noChangeAspect="1"/>
          </p:cNvPicPr>
          <p:nvPr/>
        </p:nvPicPr>
        <p:blipFill>
          <a:blip r:embed="rId3"/>
          <a:stretch>
            <a:fillRect/>
          </a:stretch>
        </p:blipFill>
        <p:spPr>
          <a:xfrm>
            <a:off x="10629118" y="5666200"/>
            <a:ext cx="1568694" cy="1191800"/>
          </a:xfrm>
          <a:prstGeom prst="rect">
            <a:avLst/>
          </a:prstGeom>
        </p:spPr>
      </p:pic>
      <p:pic>
        <p:nvPicPr>
          <p:cNvPr id="14" name="Bilde 13">
            <a:extLst>
              <a:ext uri="{FF2B5EF4-FFF2-40B4-BE49-F238E27FC236}">
                <a16:creationId xmlns:a16="http://schemas.microsoft.com/office/drawing/2014/main" id="{D3D33CD3-2485-6C4A-C007-F6B71CDF6D8D}"/>
              </a:ext>
            </a:extLst>
          </p:cNvPr>
          <p:cNvPicPr>
            <a:picLocks noChangeAspect="1"/>
          </p:cNvPicPr>
          <p:nvPr/>
        </p:nvPicPr>
        <p:blipFill>
          <a:blip r:embed="rId4"/>
          <a:stretch>
            <a:fillRect/>
          </a:stretch>
        </p:blipFill>
        <p:spPr>
          <a:xfrm>
            <a:off x="9503455" y="3075508"/>
            <a:ext cx="899797" cy="706983"/>
          </a:xfrm>
          <a:prstGeom prst="rect">
            <a:avLst/>
          </a:prstGeom>
        </p:spPr>
      </p:pic>
      <p:pic>
        <p:nvPicPr>
          <p:cNvPr id="15" name="Bilde 14">
            <a:extLst>
              <a:ext uri="{FF2B5EF4-FFF2-40B4-BE49-F238E27FC236}">
                <a16:creationId xmlns:a16="http://schemas.microsoft.com/office/drawing/2014/main" id="{4305F67D-E01C-7436-807C-62296F6B77CE}"/>
              </a:ext>
            </a:extLst>
          </p:cNvPr>
          <p:cNvPicPr>
            <a:picLocks noChangeAspect="1"/>
          </p:cNvPicPr>
          <p:nvPr/>
        </p:nvPicPr>
        <p:blipFill>
          <a:blip r:embed="rId5"/>
          <a:stretch>
            <a:fillRect/>
          </a:stretch>
        </p:blipFill>
        <p:spPr>
          <a:xfrm>
            <a:off x="1672140" y="1867441"/>
            <a:ext cx="1010298" cy="932582"/>
          </a:xfrm>
          <a:prstGeom prst="rect">
            <a:avLst/>
          </a:prstGeom>
        </p:spPr>
      </p:pic>
      <p:sp>
        <p:nvSpPr>
          <p:cNvPr id="6" name="TekstSylinder 5">
            <a:extLst>
              <a:ext uri="{FF2B5EF4-FFF2-40B4-BE49-F238E27FC236}">
                <a16:creationId xmlns:a16="http://schemas.microsoft.com/office/drawing/2014/main" id="{791E0244-A4BE-C855-CFAE-5A3A490EB7B8}"/>
              </a:ext>
            </a:extLst>
          </p:cNvPr>
          <p:cNvSpPr txBox="1"/>
          <p:nvPr/>
        </p:nvSpPr>
        <p:spPr>
          <a:xfrm>
            <a:off x="1918474" y="2176506"/>
            <a:ext cx="8355052" cy="3046988"/>
          </a:xfrm>
          <a:prstGeom prst="rect">
            <a:avLst/>
          </a:prstGeom>
          <a:noFill/>
        </p:spPr>
        <p:txBody>
          <a:bodyPr wrap="square">
            <a:spAutoFit/>
          </a:bodyPr>
          <a:lstStyle/>
          <a:p>
            <a:pPr marL="0" indent="0" algn="ctr">
              <a:lnSpc>
                <a:spcPct val="100000"/>
              </a:lnSpc>
              <a:buNone/>
            </a:pPr>
            <a:r>
              <a:rPr lang="nb-NO" sz="2400" dirty="0">
                <a:latin typeface="+mn-lt"/>
                <a:cs typeface="Arial"/>
              </a:rPr>
              <a:t>Uvitenhet og fordommer er forutsetningen for propaganda. Vår visjon er derfor å møte uvitenhet med kunnskap, fordommer med toleranse og ekskluderte mennesker med generøsitet. Rasisme kan og vil bli tilintetgjort</a:t>
            </a:r>
            <a:r>
              <a:rPr lang="nb-NO" sz="2400" dirty="0">
                <a:solidFill>
                  <a:schemeClr val="tx1"/>
                </a:solidFill>
                <a:latin typeface="+mn-lt"/>
                <a:cs typeface="Arial"/>
              </a:rPr>
              <a:t>.</a:t>
            </a:r>
          </a:p>
          <a:p>
            <a:pPr marL="0" indent="0" algn="ctr">
              <a:lnSpc>
                <a:spcPct val="100000"/>
              </a:lnSpc>
              <a:buNone/>
            </a:pPr>
            <a:endParaRPr lang="nb-NO" sz="2400" dirty="0">
              <a:solidFill>
                <a:schemeClr val="tx1"/>
              </a:solidFill>
              <a:latin typeface="+mn-lt"/>
              <a:cs typeface="Arial"/>
            </a:endParaRPr>
          </a:p>
          <a:p>
            <a:pPr marL="0" indent="0" algn="ctr">
              <a:lnSpc>
                <a:spcPct val="100000"/>
              </a:lnSpc>
              <a:buNone/>
            </a:pPr>
            <a:endParaRPr lang="nb-NO" sz="2400" dirty="0">
              <a:solidFill>
                <a:schemeClr val="tx1"/>
              </a:solidFill>
              <a:latin typeface="+mn-lt"/>
              <a:cs typeface="Arial"/>
            </a:endParaRPr>
          </a:p>
          <a:p>
            <a:pPr marL="0" indent="0" algn="ctr">
              <a:lnSpc>
                <a:spcPct val="100000"/>
              </a:lnSpc>
              <a:buNone/>
            </a:pPr>
            <a:r>
              <a:rPr lang="nb-NO" sz="2400" dirty="0">
                <a:solidFill>
                  <a:schemeClr val="tx1"/>
                </a:solidFill>
                <a:latin typeface="+mn-lt"/>
                <a:cs typeface="Arial"/>
              </a:rPr>
              <a:t>– Kofi Annan, FNs tidligere generalsekretær</a:t>
            </a:r>
          </a:p>
          <a:p>
            <a:pPr marL="0" indent="0" algn="ctr">
              <a:lnSpc>
                <a:spcPct val="100000"/>
              </a:lnSpc>
              <a:buNone/>
            </a:pPr>
            <a:r>
              <a:rPr lang="nb-NO" sz="2400" dirty="0">
                <a:cs typeface="Arial"/>
              </a:rPr>
              <a:t>(norsk oversettelse) </a:t>
            </a:r>
            <a:endParaRPr lang="nb-NO" sz="2400" dirty="0">
              <a:solidFill>
                <a:schemeClr val="tx1"/>
              </a:solidFill>
              <a:latin typeface="+mn-lt"/>
              <a:cs typeface="Arial"/>
            </a:endParaRPr>
          </a:p>
        </p:txBody>
      </p:sp>
      <p:pic>
        <p:nvPicPr>
          <p:cNvPr id="7" name="Bilde 6">
            <a:extLst>
              <a:ext uri="{FF2B5EF4-FFF2-40B4-BE49-F238E27FC236}">
                <a16:creationId xmlns:a16="http://schemas.microsoft.com/office/drawing/2014/main" id="{8E3E544E-1A62-D2D1-3257-D09657F0A1C3}"/>
              </a:ext>
            </a:extLst>
          </p:cNvPr>
          <p:cNvPicPr>
            <a:picLocks noChangeAspect="1"/>
          </p:cNvPicPr>
          <p:nvPr/>
        </p:nvPicPr>
        <p:blipFill>
          <a:blip r:embed="rId6"/>
          <a:stretch>
            <a:fillRect/>
          </a:stretch>
        </p:blipFill>
        <p:spPr>
          <a:xfrm rot="16200000">
            <a:off x="10343892" y="-57158"/>
            <a:ext cx="1790950" cy="1905266"/>
          </a:xfrm>
          <a:prstGeom prst="rect">
            <a:avLst/>
          </a:prstGeom>
        </p:spPr>
      </p:pic>
      <p:pic>
        <p:nvPicPr>
          <p:cNvPr id="11" name="Bilde 10">
            <a:extLst>
              <a:ext uri="{FF2B5EF4-FFF2-40B4-BE49-F238E27FC236}">
                <a16:creationId xmlns:a16="http://schemas.microsoft.com/office/drawing/2014/main" id="{37DA92AB-65D3-0295-05C7-CD9C69A862C8}"/>
              </a:ext>
            </a:extLst>
          </p:cNvPr>
          <p:cNvPicPr>
            <a:picLocks noChangeAspect="1"/>
          </p:cNvPicPr>
          <p:nvPr/>
        </p:nvPicPr>
        <p:blipFill>
          <a:blip r:embed="rId6"/>
          <a:stretch>
            <a:fillRect/>
          </a:stretch>
        </p:blipFill>
        <p:spPr>
          <a:xfrm rot="5400000">
            <a:off x="52934" y="5024595"/>
            <a:ext cx="1761545" cy="1905266"/>
          </a:xfrm>
          <a:prstGeom prst="rect">
            <a:avLst/>
          </a:prstGeom>
        </p:spPr>
      </p:pic>
      <p:sp>
        <p:nvSpPr>
          <p:cNvPr id="13" name="TekstSylinder 12">
            <a:extLst>
              <a:ext uri="{FF2B5EF4-FFF2-40B4-BE49-F238E27FC236}">
                <a16:creationId xmlns:a16="http://schemas.microsoft.com/office/drawing/2014/main" id="{924B7809-A0D4-A409-C974-F09F8D36F75E}"/>
              </a:ext>
            </a:extLst>
          </p:cNvPr>
          <p:cNvSpPr txBox="1"/>
          <p:nvPr/>
        </p:nvSpPr>
        <p:spPr>
          <a:xfrm>
            <a:off x="0" y="6627168"/>
            <a:ext cx="1021976" cy="230832"/>
          </a:xfrm>
          <a:prstGeom prst="rect">
            <a:avLst/>
          </a:prstGeom>
          <a:noFill/>
        </p:spPr>
        <p:txBody>
          <a:bodyPr wrap="square">
            <a:spAutoFit/>
          </a:bodyPr>
          <a:lstStyle/>
          <a:p>
            <a:r>
              <a:rPr lang="en-US" sz="900" b="1">
                <a:hlinkClick r:id="rId7"/>
              </a:rPr>
              <a:t>@FN</a:t>
            </a:r>
            <a:endParaRPr lang="nb-NO" sz="900" b="1"/>
          </a:p>
        </p:txBody>
      </p:sp>
    </p:spTree>
    <p:extLst>
      <p:ext uri="{BB962C8B-B14F-4D97-AF65-F5344CB8AC3E}">
        <p14:creationId xmlns:p14="http://schemas.microsoft.com/office/powerpoint/2010/main" val="2242964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6A5BF7C-32E5-6EB3-A98B-AAD4EED54E62}"/>
              </a:ext>
            </a:extLst>
          </p:cNvPr>
          <p:cNvPicPr>
            <a:picLocks noChangeAspect="1"/>
          </p:cNvPicPr>
          <p:nvPr/>
        </p:nvPicPr>
        <p:blipFill>
          <a:blip r:embed="rId3"/>
          <a:stretch>
            <a:fillRect/>
          </a:stretch>
        </p:blipFill>
        <p:spPr>
          <a:xfrm>
            <a:off x="3040000" y="974138"/>
            <a:ext cx="6401180" cy="4565876"/>
          </a:xfrm>
          <a:prstGeom prst="rect">
            <a:avLst/>
          </a:prstGeom>
        </p:spPr>
      </p:pic>
      <p:sp>
        <p:nvSpPr>
          <p:cNvPr id="12" name="TekstSylinder 11">
            <a:extLst>
              <a:ext uri="{FF2B5EF4-FFF2-40B4-BE49-F238E27FC236}">
                <a16:creationId xmlns:a16="http://schemas.microsoft.com/office/drawing/2014/main" id="{BAEFA5AE-0F3E-B861-294D-5D32BBC52098}"/>
              </a:ext>
            </a:extLst>
          </p:cNvPr>
          <p:cNvSpPr txBox="1"/>
          <p:nvPr/>
        </p:nvSpPr>
        <p:spPr>
          <a:xfrm>
            <a:off x="4561998" y="2309844"/>
            <a:ext cx="3565208" cy="1323439"/>
          </a:xfrm>
          <a:prstGeom prst="rect">
            <a:avLst/>
          </a:prstGeom>
          <a:noFill/>
        </p:spPr>
        <p:txBody>
          <a:bodyPr wrap="square">
            <a:spAutoFit/>
          </a:bodyPr>
          <a:lstStyle/>
          <a:p>
            <a:r>
              <a:rPr lang="nb-NO" sz="4000" b="1">
                <a:solidFill>
                  <a:schemeClr val="tx1"/>
                </a:solidFill>
                <a:latin typeface="Arial Narrow" panose="020B0606020202030204" pitchFamily="34" charset="0"/>
              </a:rPr>
              <a:t>En verden uten</a:t>
            </a:r>
            <a:br>
              <a:rPr lang="nb-NO" sz="4000" b="1">
                <a:solidFill>
                  <a:schemeClr val="tx1"/>
                </a:solidFill>
                <a:latin typeface="Arial Narrow" panose="020B0606020202030204" pitchFamily="34" charset="0"/>
              </a:rPr>
            </a:br>
            <a:r>
              <a:rPr lang="nb-NO" sz="4000" b="1">
                <a:solidFill>
                  <a:schemeClr val="tx1"/>
                </a:solidFill>
                <a:latin typeface="Arial Narrow" panose="020B0606020202030204" pitchFamily="34" charset="0"/>
              </a:rPr>
              <a:t>rasisme er mulig</a:t>
            </a:r>
          </a:p>
        </p:txBody>
      </p:sp>
      <p:pic>
        <p:nvPicPr>
          <p:cNvPr id="14" name="Bilde 13">
            <a:extLst>
              <a:ext uri="{FF2B5EF4-FFF2-40B4-BE49-F238E27FC236}">
                <a16:creationId xmlns:a16="http://schemas.microsoft.com/office/drawing/2014/main" id="{77B5C3C0-0015-0079-B59E-FCE5106EAE0B}"/>
              </a:ext>
            </a:extLst>
          </p:cNvPr>
          <p:cNvPicPr>
            <a:picLocks noChangeAspect="1"/>
          </p:cNvPicPr>
          <p:nvPr/>
        </p:nvPicPr>
        <p:blipFill>
          <a:blip r:embed="rId4"/>
          <a:stretch>
            <a:fillRect/>
          </a:stretch>
        </p:blipFill>
        <p:spPr>
          <a:xfrm>
            <a:off x="10623305" y="5666200"/>
            <a:ext cx="1568694" cy="1191800"/>
          </a:xfrm>
          <a:prstGeom prst="rect">
            <a:avLst/>
          </a:prstGeom>
        </p:spPr>
      </p:pic>
    </p:spTree>
    <p:extLst>
      <p:ext uri="{BB962C8B-B14F-4D97-AF65-F5344CB8AC3E}">
        <p14:creationId xmlns:p14="http://schemas.microsoft.com/office/powerpoint/2010/main" val="1204449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8DF718F2-0F47-CE61-6447-626A8AAFEF23}"/>
              </a:ext>
            </a:extLst>
          </p:cNvPr>
          <p:cNvSpPr txBox="1"/>
          <p:nvPr/>
        </p:nvSpPr>
        <p:spPr>
          <a:xfrm>
            <a:off x="1551033" y="2222937"/>
            <a:ext cx="6268575" cy="2308324"/>
          </a:xfrm>
          <a:prstGeom prst="rect">
            <a:avLst/>
          </a:prstGeom>
          <a:noFill/>
        </p:spPr>
        <p:txBody>
          <a:bodyPr wrap="square">
            <a:spAutoFit/>
          </a:bodyPr>
          <a:lstStyle/>
          <a:p>
            <a:pPr marL="0" indent="0">
              <a:buNone/>
            </a:pPr>
            <a:r>
              <a:rPr lang="nb-NO" sz="2400" b="1">
                <a:solidFill>
                  <a:schemeClr val="tx1"/>
                </a:solidFill>
              </a:rPr>
              <a:t>57% </a:t>
            </a:r>
            <a:r>
              <a:rPr lang="nb-NO" sz="2400"/>
              <a:t>av </a:t>
            </a:r>
            <a:r>
              <a:rPr lang="nb-NO" sz="2400">
                <a:solidFill>
                  <a:schemeClr val="tx1"/>
                </a:solidFill>
              </a:rPr>
              <a:t>de som ble utsatt for rasisme opplevde det på </a:t>
            </a:r>
            <a:r>
              <a:rPr lang="nb-NO" sz="2400" i="1">
                <a:solidFill>
                  <a:schemeClr val="tx1"/>
                </a:solidFill>
              </a:rPr>
              <a:t>skolen</a:t>
            </a:r>
            <a:r>
              <a:rPr lang="nb-NO" sz="2400">
                <a:solidFill>
                  <a:schemeClr val="tx1"/>
                </a:solidFill>
              </a:rPr>
              <a:t>  </a:t>
            </a:r>
          </a:p>
          <a:p>
            <a:pPr marL="0" indent="0">
              <a:buNone/>
            </a:pPr>
            <a:endParaRPr lang="nb-NO" sz="2400" b="1"/>
          </a:p>
          <a:p>
            <a:pPr marL="0" indent="0">
              <a:buNone/>
            </a:pPr>
            <a:r>
              <a:rPr lang="nb-NO" sz="2400" b="1">
                <a:solidFill>
                  <a:schemeClr val="tx1"/>
                </a:solidFill>
              </a:rPr>
              <a:t>68% </a:t>
            </a:r>
            <a:r>
              <a:rPr lang="nb-NO" sz="2400">
                <a:solidFill>
                  <a:schemeClr val="tx1"/>
                </a:solidFill>
              </a:rPr>
              <a:t>av de som ble utsatt for rasisme fikk ikke </a:t>
            </a:r>
            <a:r>
              <a:rPr lang="nb-NO" sz="2400" i="1">
                <a:solidFill>
                  <a:schemeClr val="tx1"/>
                </a:solidFill>
              </a:rPr>
              <a:t>hjelp</a:t>
            </a:r>
            <a:r>
              <a:rPr lang="nb-NO" sz="2400">
                <a:solidFill>
                  <a:schemeClr val="tx1"/>
                </a:solidFill>
              </a:rPr>
              <a:t> da det skjedde </a:t>
            </a:r>
          </a:p>
          <a:p>
            <a:pPr marL="0" indent="0">
              <a:buNone/>
            </a:pPr>
            <a:endParaRPr lang="nb-NO" sz="2400">
              <a:solidFill>
                <a:schemeClr val="tx1"/>
              </a:solidFill>
            </a:endParaRPr>
          </a:p>
        </p:txBody>
      </p:sp>
      <p:sp>
        <p:nvSpPr>
          <p:cNvPr id="8" name="TekstSylinder 7">
            <a:extLst>
              <a:ext uri="{FF2B5EF4-FFF2-40B4-BE49-F238E27FC236}">
                <a16:creationId xmlns:a16="http://schemas.microsoft.com/office/drawing/2014/main" id="{BD2B5329-BD62-DC7B-85D8-E76932732EB0}"/>
              </a:ext>
            </a:extLst>
          </p:cNvPr>
          <p:cNvSpPr txBox="1"/>
          <p:nvPr/>
        </p:nvSpPr>
        <p:spPr>
          <a:xfrm>
            <a:off x="949852" y="5009494"/>
            <a:ext cx="10292294" cy="830997"/>
          </a:xfrm>
          <a:prstGeom prst="rect">
            <a:avLst/>
          </a:prstGeom>
          <a:noFill/>
        </p:spPr>
        <p:txBody>
          <a:bodyPr wrap="square">
            <a:spAutoFit/>
          </a:bodyPr>
          <a:lstStyle/>
          <a:p>
            <a:pPr marL="0" indent="0" algn="ctr">
              <a:buNone/>
            </a:pPr>
            <a:r>
              <a:rPr lang="nb-NO" sz="2400" b="1">
                <a:solidFill>
                  <a:schemeClr val="tx1"/>
                </a:solidFill>
              </a:rPr>
              <a:t>Hva kan </a:t>
            </a:r>
            <a:r>
              <a:rPr lang="nb-NO" sz="2400" b="1" u="sng">
                <a:solidFill>
                  <a:schemeClr val="tx1"/>
                </a:solidFill>
              </a:rPr>
              <a:t>du</a:t>
            </a:r>
            <a:r>
              <a:rPr lang="nb-NO" sz="2400" b="1">
                <a:solidFill>
                  <a:schemeClr val="tx1"/>
                </a:solidFill>
              </a:rPr>
              <a:t> gjøre for å </a:t>
            </a:r>
            <a:r>
              <a:rPr lang="nb-NO" sz="2400" b="1"/>
              <a:t>forebygge og hindre</a:t>
            </a:r>
            <a:r>
              <a:rPr lang="nb-NO" sz="2400" b="1">
                <a:solidFill>
                  <a:schemeClr val="tx1"/>
                </a:solidFill>
              </a:rPr>
              <a:t> rasisme og diskriminering? </a:t>
            </a:r>
          </a:p>
        </p:txBody>
      </p:sp>
      <p:sp>
        <p:nvSpPr>
          <p:cNvPr id="11" name="TekstSylinder 10">
            <a:extLst>
              <a:ext uri="{FF2B5EF4-FFF2-40B4-BE49-F238E27FC236}">
                <a16:creationId xmlns:a16="http://schemas.microsoft.com/office/drawing/2014/main" id="{F491DDB7-81E9-6A6C-FD35-00F96B3459A1}"/>
              </a:ext>
            </a:extLst>
          </p:cNvPr>
          <p:cNvSpPr txBox="1"/>
          <p:nvPr/>
        </p:nvSpPr>
        <p:spPr>
          <a:xfrm>
            <a:off x="2604371" y="1071537"/>
            <a:ext cx="7315200" cy="769441"/>
          </a:xfrm>
          <a:prstGeom prst="rect">
            <a:avLst/>
          </a:prstGeom>
          <a:noFill/>
        </p:spPr>
        <p:txBody>
          <a:bodyPr wrap="square" rtlCol="0">
            <a:spAutoFit/>
          </a:bodyPr>
          <a:lstStyle/>
          <a:p>
            <a:r>
              <a:rPr lang="nb-NO" sz="4400" b="1" err="1">
                <a:latin typeface="Arial Narrow" panose="020B0606020202030204" pitchFamily="34" charset="0"/>
              </a:rPr>
              <a:t>UNICEFs</a:t>
            </a:r>
            <a:r>
              <a:rPr lang="nb-NO" sz="4400" b="1">
                <a:latin typeface="Arial Narrow" panose="020B0606020202030204" pitchFamily="34" charset="0"/>
              </a:rPr>
              <a:t> U-RAPPORT VISER AT </a:t>
            </a:r>
          </a:p>
        </p:txBody>
      </p:sp>
      <p:pic>
        <p:nvPicPr>
          <p:cNvPr id="13" name="Bilde 12">
            <a:extLst>
              <a:ext uri="{FF2B5EF4-FFF2-40B4-BE49-F238E27FC236}">
                <a16:creationId xmlns:a16="http://schemas.microsoft.com/office/drawing/2014/main" id="{4D0E85CA-7749-06E4-BBC8-84B687731AAB}"/>
              </a:ext>
            </a:extLst>
          </p:cNvPr>
          <p:cNvPicPr>
            <a:picLocks noChangeAspect="1"/>
          </p:cNvPicPr>
          <p:nvPr/>
        </p:nvPicPr>
        <p:blipFill>
          <a:blip r:embed="rId3"/>
          <a:stretch>
            <a:fillRect/>
          </a:stretch>
        </p:blipFill>
        <p:spPr>
          <a:xfrm>
            <a:off x="7647143" y="2028677"/>
            <a:ext cx="4544857" cy="2300052"/>
          </a:xfrm>
          <a:prstGeom prst="rect">
            <a:avLst/>
          </a:prstGeom>
        </p:spPr>
      </p:pic>
      <p:pic>
        <p:nvPicPr>
          <p:cNvPr id="9" name="Bilde 8" descr="Et bilde som inneholder tekst, Font, Grafikk, grafisk design&#10;&#10;Automatisk generert beskrivelse">
            <a:extLst>
              <a:ext uri="{FF2B5EF4-FFF2-40B4-BE49-F238E27FC236}">
                <a16:creationId xmlns:a16="http://schemas.microsoft.com/office/drawing/2014/main" id="{F88E7D1B-97FE-7753-1B92-B8AF60093388}"/>
              </a:ext>
            </a:extLst>
          </p:cNvPr>
          <p:cNvPicPr>
            <a:picLocks noChangeAspect="1"/>
          </p:cNvPicPr>
          <p:nvPr/>
        </p:nvPicPr>
        <p:blipFill>
          <a:blip r:embed="rId4"/>
          <a:stretch>
            <a:fillRect/>
          </a:stretch>
        </p:blipFill>
        <p:spPr>
          <a:xfrm>
            <a:off x="10759338" y="6251086"/>
            <a:ext cx="1432661" cy="606914"/>
          </a:xfrm>
          <a:prstGeom prst="rect">
            <a:avLst/>
          </a:prstGeom>
        </p:spPr>
      </p:pic>
    </p:spTree>
    <p:extLst>
      <p:ext uri="{BB962C8B-B14F-4D97-AF65-F5344CB8AC3E}">
        <p14:creationId xmlns:p14="http://schemas.microsoft.com/office/powerpoint/2010/main" val="93995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DBF67DFF-2C97-9C02-5E5E-171CCA46F517}"/>
              </a:ext>
            </a:extLst>
          </p:cNvPr>
          <p:cNvSpPr txBox="1"/>
          <p:nvPr/>
        </p:nvSpPr>
        <p:spPr>
          <a:xfrm>
            <a:off x="3506163" y="2278654"/>
            <a:ext cx="5309754" cy="769441"/>
          </a:xfrm>
          <a:prstGeom prst="rect">
            <a:avLst/>
          </a:prstGeom>
          <a:noFill/>
        </p:spPr>
        <p:txBody>
          <a:bodyPr wrap="square">
            <a:spAutoFit/>
          </a:bodyPr>
          <a:lstStyle/>
          <a:p>
            <a:pPr algn="ctr"/>
            <a:r>
              <a:rPr lang="nb-NO" sz="4400" b="1">
                <a:solidFill>
                  <a:schemeClr val="tx1"/>
                </a:solidFill>
                <a:latin typeface="Arial Narrow" panose="020B0606020202030204" pitchFamily="34" charset="0"/>
              </a:rPr>
              <a:t>OPPSUMMERING</a:t>
            </a:r>
            <a:endParaRPr lang="nb-NO" sz="4400" b="1">
              <a:latin typeface="Arial Narrow" panose="020B0606020202030204" pitchFamily="34" charset="0"/>
            </a:endParaRPr>
          </a:p>
        </p:txBody>
      </p:sp>
      <p:pic>
        <p:nvPicPr>
          <p:cNvPr id="9" name="Bilde 8">
            <a:extLst>
              <a:ext uri="{FF2B5EF4-FFF2-40B4-BE49-F238E27FC236}">
                <a16:creationId xmlns:a16="http://schemas.microsoft.com/office/drawing/2014/main" id="{C2949729-F918-1C4B-1879-7D58C47B3AF0}"/>
              </a:ext>
            </a:extLst>
          </p:cNvPr>
          <p:cNvPicPr>
            <a:picLocks noChangeAspect="1"/>
          </p:cNvPicPr>
          <p:nvPr/>
        </p:nvPicPr>
        <p:blipFill>
          <a:blip r:embed="rId3"/>
          <a:stretch>
            <a:fillRect/>
          </a:stretch>
        </p:blipFill>
        <p:spPr>
          <a:xfrm>
            <a:off x="-1" y="3048095"/>
            <a:ext cx="3176008" cy="3843817"/>
          </a:xfrm>
          <a:prstGeom prst="rect">
            <a:avLst/>
          </a:prstGeom>
        </p:spPr>
      </p:pic>
      <p:pic>
        <p:nvPicPr>
          <p:cNvPr id="14" name="Bilde 13">
            <a:extLst>
              <a:ext uri="{FF2B5EF4-FFF2-40B4-BE49-F238E27FC236}">
                <a16:creationId xmlns:a16="http://schemas.microsoft.com/office/drawing/2014/main" id="{7092E944-4337-48A4-3947-0A223FA96C99}"/>
              </a:ext>
            </a:extLst>
          </p:cNvPr>
          <p:cNvPicPr>
            <a:picLocks noChangeAspect="1"/>
          </p:cNvPicPr>
          <p:nvPr/>
        </p:nvPicPr>
        <p:blipFill>
          <a:blip r:embed="rId4"/>
          <a:stretch>
            <a:fillRect/>
          </a:stretch>
        </p:blipFill>
        <p:spPr>
          <a:xfrm>
            <a:off x="9590559" y="2833427"/>
            <a:ext cx="2601440" cy="4058485"/>
          </a:xfrm>
          <a:prstGeom prst="rect">
            <a:avLst/>
          </a:prstGeom>
        </p:spPr>
      </p:pic>
      <p:pic>
        <p:nvPicPr>
          <p:cNvPr id="18" name="Bilde 17">
            <a:extLst>
              <a:ext uri="{FF2B5EF4-FFF2-40B4-BE49-F238E27FC236}">
                <a16:creationId xmlns:a16="http://schemas.microsoft.com/office/drawing/2014/main" id="{1D09A8A4-3197-68F4-4970-20BA66580CE6}"/>
              </a:ext>
            </a:extLst>
          </p:cNvPr>
          <p:cNvPicPr>
            <a:picLocks noChangeAspect="1"/>
          </p:cNvPicPr>
          <p:nvPr/>
        </p:nvPicPr>
        <p:blipFill>
          <a:blip r:embed="rId5"/>
          <a:stretch>
            <a:fillRect/>
          </a:stretch>
        </p:blipFill>
        <p:spPr>
          <a:xfrm>
            <a:off x="2997112" y="3332878"/>
            <a:ext cx="3163928" cy="3538031"/>
          </a:xfrm>
          <a:prstGeom prst="rect">
            <a:avLst/>
          </a:prstGeom>
        </p:spPr>
      </p:pic>
      <p:pic>
        <p:nvPicPr>
          <p:cNvPr id="10" name="Bilde 9">
            <a:extLst>
              <a:ext uri="{FF2B5EF4-FFF2-40B4-BE49-F238E27FC236}">
                <a16:creationId xmlns:a16="http://schemas.microsoft.com/office/drawing/2014/main" id="{8445DDC3-8BEF-A466-4C7A-70A953AA6572}"/>
              </a:ext>
            </a:extLst>
          </p:cNvPr>
          <p:cNvPicPr>
            <a:picLocks noChangeAspect="1"/>
          </p:cNvPicPr>
          <p:nvPr/>
        </p:nvPicPr>
        <p:blipFill>
          <a:blip r:embed="rId6"/>
          <a:stretch>
            <a:fillRect/>
          </a:stretch>
        </p:blipFill>
        <p:spPr>
          <a:xfrm>
            <a:off x="183887" y="173819"/>
            <a:ext cx="1700669" cy="1658919"/>
          </a:xfrm>
          <a:prstGeom prst="rect">
            <a:avLst/>
          </a:prstGeom>
        </p:spPr>
      </p:pic>
      <p:pic>
        <p:nvPicPr>
          <p:cNvPr id="2" name="Bilde 1">
            <a:extLst>
              <a:ext uri="{FF2B5EF4-FFF2-40B4-BE49-F238E27FC236}">
                <a16:creationId xmlns:a16="http://schemas.microsoft.com/office/drawing/2014/main" id="{75E46483-7AF7-6D63-E956-EFD96E825D3E}"/>
              </a:ext>
            </a:extLst>
          </p:cNvPr>
          <p:cNvPicPr>
            <a:picLocks noChangeAspect="1"/>
          </p:cNvPicPr>
          <p:nvPr/>
        </p:nvPicPr>
        <p:blipFill>
          <a:blip r:embed="rId7"/>
          <a:stretch>
            <a:fillRect/>
          </a:stretch>
        </p:blipFill>
        <p:spPr>
          <a:xfrm>
            <a:off x="7007152" y="3742135"/>
            <a:ext cx="2583407" cy="3115865"/>
          </a:xfrm>
          <a:prstGeom prst="rect">
            <a:avLst/>
          </a:prstGeom>
        </p:spPr>
      </p:pic>
    </p:spTree>
    <p:extLst>
      <p:ext uri="{BB962C8B-B14F-4D97-AF65-F5344CB8AC3E}">
        <p14:creationId xmlns:p14="http://schemas.microsoft.com/office/powerpoint/2010/main" val="1592075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8F452CE8-E55C-2F83-2AE3-26DB47954D0C}"/>
              </a:ext>
            </a:extLst>
          </p:cNvPr>
          <p:cNvSpPr txBox="1"/>
          <p:nvPr/>
        </p:nvSpPr>
        <p:spPr>
          <a:xfrm>
            <a:off x="1166858" y="2174742"/>
            <a:ext cx="7301366" cy="3416320"/>
          </a:xfrm>
          <a:prstGeom prst="rect">
            <a:avLst/>
          </a:prstGeom>
          <a:noFill/>
        </p:spPr>
        <p:txBody>
          <a:bodyPr wrap="square">
            <a:spAutoFit/>
          </a:bodyPr>
          <a:lstStyle/>
          <a:p>
            <a:pPr marL="1200150" lvl="2" indent="-285750">
              <a:lnSpc>
                <a:spcPct val="100000"/>
              </a:lnSpc>
              <a:buFont typeface="Arial" panose="020B0604020202020204" pitchFamily="34" charset="0"/>
              <a:buChar char="•"/>
            </a:pPr>
            <a:r>
              <a:rPr lang="nb-NO" sz="2400">
                <a:solidFill>
                  <a:schemeClr val="tx1"/>
                </a:solidFill>
              </a:rPr>
              <a:t>Si ifra når du ser rasisme eller diskriminering! </a:t>
            </a:r>
          </a:p>
          <a:p>
            <a:pPr marL="1200150" lvl="2" indent="-285750">
              <a:buFont typeface="Arial" panose="020B0604020202020204" pitchFamily="34" charset="0"/>
              <a:buChar char="•"/>
            </a:pPr>
            <a:r>
              <a:rPr lang="nb-NO" sz="2400"/>
              <a:t>Lær deg mer om temaet her: </a:t>
            </a:r>
            <a:r>
              <a:rPr lang="nb-NO" sz="2400">
                <a:hlinkClick r:id="rId3"/>
              </a:rPr>
              <a:t>https://amnesty.no/rasisme</a:t>
            </a:r>
            <a:r>
              <a:rPr lang="nb-NO" sz="2400"/>
              <a:t> - eller følg QR-koden</a:t>
            </a:r>
            <a:endParaRPr lang="nb-NO" sz="2400">
              <a:solidFill>
                <a:schemeClr val="tx1"/>
              </a:solidFill>
            </a:endParaRPr>
          </a:p>
          <a:p>
            <a:pPr marL="1200150" lvl="2" indent="-285750">
              <a:lnSpc>
                <a:spcPct val="100000"/>
              </a:lnSpc>
              <a:buFont typeface="Arial" panose="020B0604020202020204" pitchFamily="34" charset="0"/>
              <a:buChar char="•"/>
            </a:pPr>
            <a:r>
              <a:rPr lang="nb-NO" sz="2400">
                <a:solidFill>
                  <a:schemeClr val="tx1"/>
                </a:solidFill>
              </a:rPr>
              <a:t>Bli med i en organisasjon som jobber mot rasisme og diskriminering</a:t>
            </a:r>
          </a:p>
          <a:p>
            <a:pPr marL="1200150" lvl="2" indent="-285750">
              <a:lnSpc>
                <a:spcPct val="100000"/>
              </a:lnSpc>
              <a:buFont typeface="Arial" panose="020B0604020202020204" pitchFamily="34" charset="0"/>
              <a:buChar char="•"/>
            </a:pPr>
            <a:r>
              <a:rPr lang="nb-NO" sz="2400">
                <a:solidFill>
                  <a:schemeClr val="tx1"/>
                </a:solidFill>
              </a:rPr>
              <a:t>Du kan rapportere rasistiske hendelser til </a:t>
            </a:r>
            <a:r>
              <a:rPr lang="nb-NO" sz="2400">
                <a:solidFill>
                  <a:schemeClr val="tx1"/>
                </a:solidFill>
                <a:hlinkClick r:id="rId4"/>
              </a:rPr>
              <a:t>www.antirasistisksenter.no</a:t>
            </a:r>
            <a:endParaRPr lang="nb-NO" sz="2400">
              <a:solidFill>
                <a:schemeClr val="tx1"/>
              </a:solidFill>
            </a:endParaRPr>
          </a:p>
        </p:txBody>
      </p:sp>
      <p:pic>
        <p:nvPicPr>
          <p:cNvPr id="7" name="Bilde 6">
            <a:extLst>
              <a:ext uri="{FF2B5EF4-FFF2-40B4-BE49-F238E27FC236}">
                <a16:creationId xmlns:a16="http://schemas.microsoft.com/office/drawing/2014/main" id="{4FD110DF-9598-6DCB-ED94-1395A2ADA1C9}"/>
              </a:ext>
            </a:extLst>
          </p:cNvPr>
          <p:cNvPicPr>
            <a:picLocks noChangeAspect="1"/>
          </p:cNvPicPr>
          <p:nvPr/>
        </p:nvPicPr>
        <p:blipFill>
          <a:blip r:embed="rId5"/>
          <a:stretch>
            <a:fillRect/>
          </a:stretch>
        </p:blipFill>
        <p:spPr>
          <a:xfrm>
            <a:off x="8894021" y="2421470"/>
            <a:ext cx="2922861" cy="2922861"/>
          </a:xfrm>
          <a:prstGeom prst="rect">
            <a:avLst/>
          </a:prstGeom>
        </p:spPr>
      </p:pic>
      <p:pic>
        <p:nvPicPr>
          <p:cNvPr id="9" name="Bilde 8">
            <a:extLst>
              <a:ext uri="{FF2B5EF4-FFF2-40B4-BE49-F238E27FC236}">
                <a16:creationId xmlns:a16="http://schemas.microsoft.com/office/drawing/2014/main" id="{A67EBEF0-6A7B-4FB9-B68B-6F76DB0F26D4}"/>
              </a:ext>
            </a:extLst>
          </p:cNvPr>
          <p:cNvPicPr>
            <a:picLocks noChangeAspect="1"/>
          </p:cNvPicPr>
          <p:nvPr/>
        </p:nvPicPr>
        <p:blipFill>
          <a:blip r:embed="rId6"/>
          <a:stretch>
            <a:fillRect/>
          </a:stretch>
        </p:blipFill>
        <p:spPr>
          <a:xfrm>
            <a:off x="183887" y="173819"/>
            <a:ext cx="1700669" cy="1658919"/>
          </a:xfrm>
          <a:prstGeom prst="rect">
            <a:avLst/>
          </a:prstGeom>
        </p:spPr>
      </p:pic>
      <p:pic>
        <p:nvPicPr>
          <p:cNvPr id="11" name="Bilde 10">
            <a:extLst>
              <a:ext uri="{FF2B5EF4-FFF2-40B4-BE49-F238E27FC236}">
                <a16:creationId xmlns:a16="http://schemas.microsoft.com/office/drawing/2014/main" id="{2F9789F2-09F4-CD11-CF68-78C9F15D0FAA}"/>
              </a:ext>
            </a:extLst>
          </p:cNvPr>
          <p:cNvPicPr>
            <a:picLocks noChangeAspect="1"/>
          </p:cNvPicPr>
          <p:nvPr/>
        </p:nvPicPr>
        <p:blipFill>
          <a:blip r:embed="rId7"/>
          <a:stretch>
            <a:fillRect/>
          </a:stretch>
        </p:blipFill>
        <p:spPr>
          <a:xfrm>
            <a:off x="8175617" y="3610822"/>
            <a:ext cx="718404" cy="544159"/>
          </a:xfrm>
          <a:prstGeom prst="rect">
            <a:avLst/>
          </a:prstGeom>
        </p:spPr>
      </p:pic>
      <p:pic>
        <p:nvPicPr>
          <p:cNvPr id="12" name="Bilde 11" descr="Et bilde som inneholder tekst, Font, Grafikk, grafisk design&#10;&#10;Automatisk generert beskrivelse">
            <a:extLst>
              <a:ext uri="{FF2B5EF4-FFF2-40B4-BE49-F238E27FC236}">
                <a16:creationId xmlns:a16="http://schemas.microsoft.com/office/drawing/2014/main" id="{175E3875-A90A-7306-6080-49BC8EAB3236}"/>
              </a:ext>
            </a:extLst>
          </p:cNvPr>
          <p:cNvPicPr>
            <a:picLocks noChangeAspect="1"/>
          </p:cNvPicPr>
          <p:nvPr/>
        </p:nvPicPr>
        <p:blipFill>
          <a:blip r:embed="rId8"/>
          <a:stretch>
            <a:fillRect/>
          </a:stretch>
        </p:blipFill>
        <p:spPr>
          <a:xfrm>
            <a:off x="10759338" y="6251086"/>
            <a:ext cx="1432661" cy="606914"/>
          </a:xfrm>
          <a:prstGeom prst="rect">
            <a:avLst/>
          </a:prstGeom>
        </p:spPr>
      </p:pic>
      <p:pic>
        <p:nvPicPr>
          <p:cNvPr id="13" name="Bilde 12">
            <a:extLst>
              <a:ext uri="{FF2B5EF4-FFF2-40B4-BE49-F238E27FC236}">
                <a16:creationId xmlns:a16="http://schemas.microsoft.com/office/drawing/2014/main" id="{8A775557-A27F-2800-D7D1-9C25E1879B24}"/>
              </a:ext>
            </a:extLst>
          </p:cNvPr>
          <p:cNvPicPr>
            <a:picLocks noChangeAspect="1"/>
          </p:cNvPicPr>
          <p:nvPr/>
        </p:nvPicPr>
        <p:blipFill>
          <a:blip r:embed="rId9"/>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73F36B35-6B93-5E97-FF91-3522C98F4019}"/>
              </a:ext>
            </a:extLst>
          </p:cNvPr>
          <p:cNvPicPr>
            <a:picLocks noChangeAspect="1"/>
          </p:cNvPicPr>
          <p:nvPr/>
        </p:nvPicPr>
        <p:blipFill>
          <a:blip r:embed="rId9"/>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2925744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1E716931-62F3-6476-F0B8-8976D3F9A0D8}"/>
              </a:ext>
            </a:extLst>
          </p:cNvPr>
          <p:cNvSpPr txBox="1"/>
          <p:nvPr/>
        </p:nvSpPr>
        <p:spPr>
          <a:xfrm>
            <a:off x="2154111" y="2304375"/>
            <a:ext cx="9500460" cy="1446550"/>
          </a:xfrm>
          <a:prstGeom prst="rect">
            <a:avLst/>
          </a:prstGeom>
          <a:noFill/>
        </p:spPr>
        <p:txBody>
          <a:bodyPr wrap="square">
            <a:spAutoFit/>
          </a:bodyPr>
          <a:lstStyle/>
          <a:p>
            <a:pPr defTabSz="914377">
              <a:defRPr/>
            </a:pPr>
            <a:r>
              <a:rPr lang="nb-NO" sz="4400" b="1">
                <a:solidFill>
                  <a:srgbClr val="000000"/>
                </a:solidFill>
                <a:latin typeface="Arial Narrow" panose="020B0606020202030204" pitchFamily="34" charset="0"/>
              </a:rPr>
              <a:t>TIL LÆRER: </a:t>
            </a:r>
          </a:p>
          <a:p>
            <a:pPr defTabSz="914377">
              <a:defRPr/>
            </a:pPr>
            <a:r>
              <a:rPr lang="nb-NO" sz="4400" b="1">
                <a:solidFill>
                  <a:srgbClr val="000000"/>
                </a:solidFill>
                <a:latin typeface="Arial Narrow" panose="020B0606020202030204" pitchFamily="34" charset="0"/>
              </a:rPr>
              <a:t>NYTTIGE LENKER OG TELEFONNUMRE</a:t>
            </a:r>
          </a:p>
        </p:txBody>
      </p:sp>
      <p:pic>
        <p:nvPicPr>
          <p:cNvPr id="2" name="Bilde 1" descr="Et bilde som inneholder tekst, Font, Grafikk, grafisk design&#10;&#10;Automatisk generert beskrivelse">
            <a:extLst>
              <a:ext uri="{FF2B5EF4-FFF2-40B4-BE49-F238E27FC236}">
                <a16:creationId xmlns:a16="http://schemas.microsoft.com/office/drawing/2014/main" id="{D1AC64DB-F82F-AF33-F229-A22270A196EA}"/>
              </a:ext>
            </a:extLst>
          </p:cNvPr>
          <p:cNvPicPr>
            <a:picLocks noChangeAspect="1"/>
          </p:cNvPicPr>
          <p:nvPr/>
        </p:nvPicPr>
        <p:blipFill>
          <a:blip r:embed="rId3"/>
          <a:stretch>
            <a:fillRect/>
          </a:stretch>
        </p:blipFill>
        <p:spPr>
          <a:xfrm>
            <a:off x="10759338" y="6251086"/>
            <a:ext cx="1432661" cy="606914"/>
          </a:xfrm>
          <a:prstGeom prst="rect">
            <a:avLst/>
          </a:prstGeom>
        </p:spPr>
      </p:pic>
      <p:pic>
        <p:nvPicPr>
          <p:cNvPr id="3" name="Bilde 2">
            <a:extLst>
              <a:ext uri="{FF2B5EF4-FFF2-40B4-BE49-F238E27FC236}">
                <a16:creationId xmlns:a16="http://schemas.microsoft.com/office/drawing/2014/main" id="{6B337A0B-53BD-3D7F-46B8-A0EC3B9B1ADA}"/>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4" name="Bilde 3">
            <a:extLst>
              <a:ext uri="{FF2B5EF4-FFF2-40B4-BE49-F238E27FC236}">
                <a16:creationId xmlns:a16="http://schemas.microsoft.com/office/drawing/2014/main" id="{604FB09E-881A-5185-1A48-E7F9BBF5B0B0}"/>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3054774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7B719478-E03B-A850-1C57-412926AC5343}"/>
              </a:ext>
            </a:extLst>
          </p:cNvPr>
          <p:cNvSpPr txBox="1">
            <a:spLocks/>
          </p:cNvSpPr>
          <p:nvPr/>
        </p:nvSpPr>
        <p:spPr>
          <a:xfrm>
            <a:off x="3360406" y="143472"/>
            <a:ext cx="7315202" cy="10074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b="1" i="0" kern="1200">
                <a:solidFill>
                  <a:schemeClr val="bg1"/>
                </a:solidFill>
                <a:latin typeface="Arial Narrow" panose="020B0604020202020204" pitchFamily="34" charset="0"/>
                <a:ea typeface="+mj-ea"/>
                <a:cs typeface="Arial Narrow" panose="020B0604020202020204" pitchFamily="34" charset="0"/>
              </a:defRPr>
            </a:lvl1pPr>
          </a:lstStyle>
          <a:p>
            <a:r>
              <a:rPr lang="nb-NO">
                <a:solidFill>
                  <a:schemeClr val="tx1"/>
                </a:solidFill>
              </a:rPr>
              <a:t>KILDEHENVISNINGER  </a:t>
            </a:r>
          </a:p>
        </p:txBody>
      </p:sp>
      <p:pic>
        <p:nvPicPr>
          <p:cNvPr id="2" name="Bilde 1">
            <a:extLst>
              <a:ext uri="{FF2B5EF4-FFF2-40B4-BE49-F238E27FC236}">
                <a16:creationId xmlns:a16="http://schemas.microsoft.com/office/drawing/2014/main" id="{44235435-A623-FE6D-017E-609DA7B406B3}"/>
              </a:ext>
            </a:extLst>
          </p:cNvPr>
          <p:cNvPicPr>
            <a:picLocks noChangeAspect="1"/>
          </p:cNvPicPr>
          <p:nvPr/>
        </p:nvPicPr>
        <p:blipFill>
          <a:blip r:embed="rId3"/>
          <a:stretch>
            <a:fillRect/>
          </a:stretch>
        </p:blipFill>
        <p:spPr>
          <a:xfrm rot="16200000">
            <a:off x="10343892" y="-57158"/>
            <a:ext cx="1790950" cy="1905266"/>
          </a:xfrm>
          <a:prstGeom prst="rect">
            <a:avLst/>
          </a:prstGeom>
        </p:spPr>
      </p:pic>
      <p:pic>
        <p:nvPicPr>
          <p:cNvPr id="4" name="Bilde 3">
            <a:extLst>
              <a:ext uri="{FF2B5EF4-FFF2-40B4-BE49-F238E27FC236}">
                <a16:creationId xmlns:a16="http://schemas.microsoft.com/office/drawing/2014/main" id="{35DFCE0B-C6C7-D5A0-36CD-6FA3D585D24B}"/>
              </a:ext>
            </a:extLst>
          </p:cNvPr>
          <p:cNvPicPr>
            <a:picLocks noChangeAspect="1"/>
          </p:cNvPicPr>
          <p:nvPr/>
        </p:nvPicPr>
        <p:blipFill>
          <a:blip r:embed="rId3"/>
          <a:stretch>
            <a:fillRect/>
          </a:stretch>
        </p:blipFill>
        <p:spPr>
          <a:xfrm rot="5400000">
            <a:off x="38232" y="5039297"/>
            <a:ext cx="1790950" cy="1905266"/>
          </a:xfrm>
          <a:prstGeom prst="rect">
            <a:avLst/>
          </a:prstGeom>
        </p:spPr>
      </p:pic>
      <p:sp>
        <p:nvSpPr>
          <p:cNvPr id="8" name="TekstSylinder 7">
            <a:extLst>
              <a:ext uri="{FF2B5EF4-FFF2-40B4-BE49-F238E27FC236}">
                <a16:creationId xmlns:a16="http://schemas.microsoft.com/office/drawing/2014/main" id="{7508E120-5667-5D9F-0693-4DF1C7D5F3A2}"/>
              </a:ext>
            </a:extLst>
          </p:cNvPr>
          <p:cNvSpPr txBox="1"/>
          <p:nvPr/>
        </p:nvSpPr>
        <p:spPr>
          <a:xfrm>
            <a:off x="1886340" y="1158938"/>
            <a:ext cx="9947073" cy="6155531"/>
          </a:xfrm>
          <a:prstGeom prst="rect">
            <a:avLst/>
          </a:prstGeom>
          <a:noFill/>
        </p:spPr>
        <p:txBody>
          <a:bodyPr wrap="square" lIns="91440" tIns="45720" rIns="91440" bIns="45720" anchor="t">
            <a:spAutoFit/>
          </a:bodyPr>
          <a:lstStyle/>
          <a:p>
            <a:pPr indent="-457200"/>
            <a:endParaRPr lang="nb-NO" sz="1600" dirty="0"/>
          </a:p>
          <a:p>
            <a:pPr marL="450215" indent="-457200"/>
            <a:r>
              <a:rPr lang="nb-NO" sz="1600" dirty="0">
                <a:effectLst/>
                <a:ea typeface="Aptos" panose="020B0004020202020204" pitchFamily="34" charset="0"/>
                <a:cs typeface="Arial"/>
              </a:rPr>
              <a:t>Amnesty Norge. (2018, 2. oktober). </a:t>
            </a:r>
            <a:r>
              <a:rPr lang="nb-NO" sz="1600" i="1" dirty="0">
                <a:effectLst/>
                <a:ea typeface="Aptos" panose="020B0004020202020204" pitchFamily="34" charset="0"/>
                <a:cs typeface="Arial"/>
              </a:rPr>
              <a:t>Menneskerettighetene 70 år </a:t>
            </a:r>
            <a:r>
              <a:rPr lang="nb-NO" sz="1600" i="0" dirty="0">
                <a:effectLst/>
              </a:rPr>
              <a:t>[Video]. </a:t>
            </a:r>
            <a:r>
              <a:rPr lang="nb-NO" sz="1600" i="0" dirty="0" err="1">
                <a:effectLst/>
              </a:rPr>
              <a:t>YouTube</a:t>
            </a:r>
            <a:r>
              <a:rPr lang="nb-NO" sz="1600" i="0" dirty="0">
                <a:effectLst/>
              </a:rPr>
              <a:t>.</a:t>
            </a:r>
            <a:r>
              <a:rPr lang="nb-NO" sz="1600" dirty="0">
                <a:effectLst/>
                <a:ea typeface="Aptos" panose="020B0004020202020204" pitchFamily="34" charset="0"/>
                <a:cs typeface="Arial"/>
              </a:rPr>
              <a:t> </a:t>
            </a:r>
            <a:r>
              <a:rPr lang="nb-NO" sz="1600" dirty="0">
                <a:hlinkClick r:id="rId4">
                  <a:extLst>
                    <a:ext uri="{A12FA001-AC4F-418D-AE19-62706E023703}">
                      <ahyp:hlinkClr xmlns:ahyp="http://schemas.microsoft.com/office/drawing/2018/hyperlinkcolor" val="tx"/>
                    </a:ext>
                  </a:extLst>
                </a:hlinkClick>
              </a:rPr>
              <a:t>https://www.youtube.com/watch?v=eEbbqPmqoTk</a:t>
            </a:r>
            <a:endParaRPr lang="nb-NO" sz="1600" dirty="0"/>
          </a:p>
          <a:p>
            <a:pPr marL="450215" indent="-457200"/>
            <a:r>
              <a:rPr lang="nb-NO" sz="1600" dirty="0"/>
              <a:t>Amnesty Norge. (u.å.). </a:t>
            </a:r>
            <a:r>
              <a:rPr lang="nb-NO" sz="1600" i="1" dirty="0"/>
              <a:t>FNs verdenserklæring om menneskerettigheter</a:t>
            </a:r>
            <a:r>
              <a:rPr lang="nb-NO" sz="1600" dirty="0"/>
              <a:t>. </a:t>
            </a:r>
            <a:r>
              <a:rPr lang="nb-NO" sz="1600" dirty="0">
                <a:hlinkClick r:id="rId5"/>
              </a:rPr>
              <a:t>https://amnesty.no/fns-verdenserklaering-om-menneskerettigheter?gad_source=1&amp;gclid=CjwKCAjwqf20BhBwEiwAt7dtdcojDAourO_80zvusIvxLvXlpLTHtzk7Ni_NplZknOrvaxFRmWHXLxoCxh0QAvD_BwE</a:t>
            </a:r>
            <a:endParaRPr lang="nb-NO" sz="1600" dirty="0"/>
          </a:p>
          <a:p>
            <a:pPr marL="450215" indent="-457200"/>
            <a:r>
              <a:rPr lang="nb-NO" sz="1600" dirty="0"/>
              <a:t>Analyse &amp; tall. (2023). </a:t>
            </a:r>
            <a:r>
              <a:rPr lang="nb-NO" sz="1600" i="1" dirty="0"/>
              <a:t>Negative holdninger og stereotypier på Facebook. </a:t>
            </a:r>
            <a:r>
              <a:rPr lang="nb-NO" sz="1600" dirty="0"/>
              <a:t>Amnesty International Norge. </a:t>
            </a:r>
            <a:r>
              <a:rPr lang="nb-NO" sz="1600" dirty="0">
                <a:hlinkClick r:id="rId6">
                  <a:extLst>
                    <a:ext uri="{A12FA001-AC4F-418D-AE19-62706E023703}">
                      <ahyp:hlinkClr xmlns:ahyp="http://schemas.microsoft.com/office/drawing/2018/hyperlinkcolor" val="tx"/>
                    </a:ext>
                  </a:extLst>
                </a:hlinkClick>
              </a:rPr>
              <a:t>https://amnesty.no/sites/default/files/2023-09/2023-09-14_Negative%20holdninger%20og%20stereotypier%20om%20samer%20pa%CC%8A%20Facebook_final.pdf</a:t>
            </a:r>
            <a:endParaRPr lang="nb-NO" sz="1600" dirty="0"/>
          </a:p>
          <a:p>
            <a:pPr marL="450215" indent="-457200"/>
            <a:r>
              <a:rPr lang="nb-NO" sz="1600" dirty="0"/>
              <a:t>Antirasistisk Senter. (2020). </a:t>
            </a:r>
            <a:r>
              <a:rPr lang="nb-NO" sz="1600" i="1" dirty="0"/>
              <a:t>Takk! </a:t>
            </a:r>
            <a:r>
              <a:rPr lang="nb-NO" sz="1600" dirty="0">
                <a:hlinkClick r:id="rId7"/>
              </a:rPr>
              <a:t>https://antirasistisk.no/takk/</a:t>
            </a:r>
            <a:endParaRPr lang="nb-NO" sz="1600" dirty="0">
              <a:solidFill>
                <a:srgbClr val="FF0000"/>
              </a:solidFill>
              <a:ea typeface="Aptos" panose="020B0004020202020204" pitchFamily="34" charset="0"/>
              <a:cs typeface="Arial" panose="020B0604020202020204" pitchFamily="34" charset="0"/>
            </a:endParaRPr>
          </a:p>
          <a:p>
            <a:pPr marL="450215" indent="-457200"/>
            <a:r>
              <a:rPr lang="nb-NO" sz="1600" dirty="0" err="1"/>
              <a:t>Banik</a:t>
            </a:r>
            <a:r>
              <a:rPr lang="nb-NO" sz="1600" dirty="0"/>
              <a:t>, V. K. (2019). Jødenes historie i Norge. I </a:t>
            </a:r>
            <a:r>
              <a:rPr lang="nb-NO" sz="1600" i="1" dirty="0"/>
              <a:t>Store norske leksikon</a:t>
            </a:r>
            <a:r>
              <a:rPr lang="nb-NO" sz="1600" dirty="0"/>
              <a:t>. </a:t>
            </a:r>
            <a:r>
              <a:rPr lang="nb-NO" sz="1600" dirty="0">
                <a:hlinkClick r:id="rId8"/>
              </a:rPr>
              <a:t>https://snl.no/J%C3%B8denes_historie_i_Norge</a:t>
            </a:r>
            <a:endParaRPr lang="nb-NO" sz="1600" dirty="0">
              <a:solidFill>
                <a:srgbClr val="FF0000"/>
              </a:solidFill>
              <a:ea typeface="Aptos" panose="020B0004020202020204" pitchFamily="34" charset="0"/>
              <a:cs typeface="Arial" panose="020B0604020202020204" pitchFamily="34" charset="0"/>
            </a:endParaRPr>
          </a:p>
          <a:p>
            <a:pPr marL="450215" indent="-457200"/>
            <a:r>
              <a:rPr lang="nb-NO" sz="1600" dirty="0"/>
              <a:t>Barne-, ungdoms- og familiedirektoratet. (2020). </a:t>
            </a:r>
            <a:r>
              <a:rPr lang="nb-NO" sz="1600" i="1" dirty="0"/>
              <a:t>Årsrapport 2020</a:t>
            </a:r>
            <a:r>
              <a:rPr lang="nb-NO" sz="1600" dirty="0"/>
              <a:t>. </a:t>
            </a:r>
            <a:r>
              <a:rPr lang="nb-NO" sz="1600" dirty="0">
                <a:hlinkClick r:id="rId9">
                  <a:extLst>
                    <a:ext uri="{A12FA001-AC4F-418D-AE19-62706E023703}">
                      <ahyp:hlinkClr xmlns:ahyp="http://schemas.microsoft.com/office/drawing/2018/hyperlinkcolor" val="tx"/>
                    </a:ext>
                  </a:extLst>
                </a:hlinkClick>
              </a:rPr>
              <a:t>https://cms.bufdir.no/siteassets/rapporter/arsrapport-bufdir-2020.pdf</a:t>
            </a:r>
            <a:endParaRPr lang="nb-NO" sz="1600" dirty="0">
              <a:solidFill>
                <a:srgbClr val="FF0000"/>
              </a:solidFill>
              <a:ea typeface="Aptos" panose="020B0004020202020204" pitchFamily="34" charset="0"/>
              <a:cs typeface="Arial" panose="020B0604020202020204" pitchFamily="34" charset="0"/>
            </a:endParaRPr>
          </a:p>
          <a:p>
            <a:pPr marL="450215" indent="-457200"/>
            <a:r>
              <a:rPr lang="nb-NO" sz="1600" kern="100" dirty="0">
                <a:effectLst/>
                <a:ea typeface="Aptos" panose="020B0004020202020204" pitchFamily="34" charset="0"/>
                <a:cs typeface="Times New Roman"/>
              </a:rPr>
              <a:t>Barne-, ungdoms- og familiedirektoratet. (u.å.). </a:t>
            </a:r>
            <a:r>
              <a:rPr lang="nb-NO" sz="1600" i="1" kern="100" dirty="0">
                <a:effectLst/>
                <a:ea typeface="Aptos" panose="020B0004020202020204" pitchFamily="34" charset="0"/>
                <a:cs typeface="Times New Roman"/>
              </a:rPr>
              <a:t>Samisk kultur, historie og befolkning. </a:t>
            </a:r>
            <a:r>
              <a:rPr lang="nb-NO" sz="1600" u="sng" kern="100" dirty="0">
                <a:solidFill>
                  <a:srgbClr val="0000FF"/>
                </a:solidFill>
                <a:effectLst/>
                <a:ea typeface="Aptos" panose="020B0004020202020204" pitchFamily="34" charset="0"/>
                <a:cs typeface="Times New Roman"/>
                <a:hlinkClick r:id="rId10"/>
              </a:rPr>
              <a:t>https://www.bufdir.no/nasak/samisk-kultur-historie-og-befolkning</a:t>
            </a:r>
            <a:endParaRPr lang="nb-NO" sz="1600" dirty="0">
              <a:cs typeface="Times New Roman"/>
            </a:endParaRPr>
          </a:p>
          <a:p>
            <a:pPr marL="450215" indent="-457200"/>
            <a:r>
              <a:rPr lang="nb-NO" sz="1600" dirty="0"/>
              <a:t>De forente nasjoner (FN). (1948). </a:t>
            </a:r>
            <a:r>
              <a:rPr lang="nb-NO" sz="1600" i="1" dirty="0"/>
              <a:t>Verdenserklæringen om menneskerettighetene</a:t>
            </a:r>
            <a:r>
              <a:rPr lang="nb-NO" sz="1600" dirty="0"/>
              <a:t>. </a:t>
            </a:r>
            <a:r>
              <a:rPr lang="nb-NO" sz="1600" dirty="0">
                <a:hlinkClick r:id="rId11"/>
              </a:rPr>
              <a:t>https://fn.no/avtaler/menneskerettigheter/fns-verdenserklaering-om-menneskerettigheter</a:t>
            </a:r>
            <a:endParaRPr lang="nb-NO" sz="1600" dirty="0"/>
          </a:p>
          <a:p>
            <a:pPr marL="450215" indent="-457200"/>
            <a:r>
              <a:rPr lang="nb-NO" sz="1400" dirty="0" err="1">
                <a:ea typeface="Aptos" panose="020B0004020202020204" pitchFamily="34" charset="0"/>
                <a:cs typeface="Arial"/>
              </a:rPr>
              <a:t>Engebringtsen</a:t>
            </a:r>
            <a:r>
              <a:rPr lang="nb-NO" sz="1400" dirty="0">
                <a:ea typeface="Aptos" panose="020B0004020202020204" pitchFamily="34" charset="0"/>
                <a:cs typeface="Arial"/>
              </a:rPr>
              <a:t>, A., &amp; </a:t>
            </a:r>
            <a:r>
              <a:rPr lang="nb-NO" sz="1400" dirty="0" err="1">
                <a:ea typeface="Aptos" panose="020B0004020202020204" pitchFamily="34" charset="0"/>
                <a:cs typeface="Arial"/>
              </a:rPr>
              <a:t>Liden</a:t>
            </a:r>
            <a:r>
              <a:rPr lang="nb-NO" sz="1400" dirty="0">
                <a:ea typeface="Aptos" panose="020B0004020202020204" pitchFamily="34" charset="0"/>
                <a:cs typeface="Arial"/>
              </a:rPr>
              <a:t>, H. (2023). </a:t>
            </a:r>
            <a:r>
              <a:rPr lang="nb-NO" sz="1400" i="1" dirty="0">
                <a:ea typeface="Aptos" panose="020B0004020202020204" pitchFamily="34" charset="0"/>
                <a:cs typeface="Arial"/>
              </a:rPr>
              <a:t>Norske rom. </a:t>
            </a:r>
            <a:r>
              <a:rPr lang="nb-NO" sz="1400" dirty="0">
                <a:ea typeface="Aptos" panose="020B0004020202020204" pitchFamily="34" charset="0"/>
                <a:cs typeface="Arial"/>
              </a:rPr>
              <a:t>Senter for studier av Holocaust og Livssynsminoriteter. </a:t>
            </a:r>
            <a:r>
              <a:rPr lang="nb-NO" sz="1400" dirty="0">
                <a:hlinkClick r:id="rId12"/>
              </a:rPr>
              <a:t>https://www.hlsenteret.no/undervisning/kunnskapsbasen/livssyn/minoriteter/norske-rom/norske-rom-</a:t>
            </a:r>
            <a:endParaRPr lang="nb-NO" sz="1400" dirty="0"/>
          </a:p>
          <a:p>
            <a:pPr marL="450215" indent="-457200"/>
            <a:endParaRPr lang="nb-NO" sz="1600" dirty="0">
              <a:ea typeface="Aptos" panose="020B0004020202020204" pitchFamily="34" charset="0"/>
              <a:cs typeface="Arial" panose="020B0604020202020204" pitchFamily="34" charset="0"/>
            </a:endParaRPr>
          </a:p>
          <a:p>
            <a:pPr marL="450215" indent="-457200"/>
            <a:endParaRPr lang="nb-NO" sz="1500" dirty="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13501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90CCC12-A728-1EB6-9934-0396D32F3D13}"/>
              </a:ext>
            </a:extLst>
          </p:cNvPr>
          <p:cNvPicPr>
            <a:picLocks noChangeAspect="1"/>
          </p:cNvPicPr>
          <p:nvPr/>
        </p:nvPicPr>
        <p:blipFill>
          <a:blip r:embed="rId3"/>
          <a:stretch>
            <a:fillRect/>
          </a:stretch>
        </p:blipFill>
        <p:spPr>
          <a:xfrm rot="5400000">
            <a:off x="38232" y="5039297"/>
            <a:ext cx="1790950" cy="1905266"/>
          </a:xfrm>
          <a:prstGeom prst="rect">
            <a:avLst/>
          </a:prstGeom>
        </p:spPr>
      </p:pic>
      <p:pic>
        <p:nvPicPr>
          <p:cNvPr id="4" name="Bilde 3">
            <a:extLst>
              <a:ext uri="{FF2B5EF4-FFF2-40B4-BE49-F238E27FC236}">
                <a16:creationId xmlns:a16="http://schemas.microsoft.com/office/drawing/2014/main" id="{986228E4-24AE-A839-E75B-0BD98A21C241}"/>
              </a:ext>
            </a:extLst>
          </p:cNvPr>
          <p:cNvPicPr>
            <a:picLocks noChangeAspect="1"/>
          </p:cNvPicPr>
          <p:nvPr/>
        </p:nvPicPr>
        <p:blipFill>
          <a:blip r:embed="rId3"/>
          <a:stretch>
            <a:fillRect/>
          </a:stretch>
        </p:blipFill>
        <p:spPr>
          <a:xfrm rot="16200000">
            <a:off x="10343892" y="-57158"/>
            <a:ext cx="1790950" cy="1905266"/>
          </a:xfrm>
          <a:prstGeom prst="rect">
            <a:avLst/>
          </a:prstGeom>
        </p:spPr>
      </p:pic>
      <p:sp>
        <p:nvSpPr>
          <p:cNvPr id="6" name="TekstSylinder 5">
            <a:extLst>
              <a:ext uri="{FF2B5EF4-FFF2-40B4-BE49-F238E27FC236}">
                <a16:creationId xmlns:a16="http://schemas.microsoft.com/office/drawing/2014/main" id="{D0AD0A97-A5C7-0DC5-7F62-D230E07DCD63}"/>
              </a:ext>
            </a:extLst>
          </p:cNvPr>
          <p:cNvSpPr txBox="1"/>
          <p:nvPr/>
        </p:nvSpPr>
        <p:spPr>
          <a:xfrm>
            <a:off x="1582458" y="451262"/>
            <a:ext cx="9850530" cy="5955476"/>
          </a:xfrm>
          <a:prstGeom prst="rect">
            <a:avLst/>
          </a:prstGeom>
          <a:noFill/>
        </p:spPr>
        <p:txBody>
          <a:bodyPr wrap="square">
            <a:spAutoFit/>
          </a:bodyPr>
          <a:lstStyle/>
          <a:p>
            <a:pPr marL="450215" indent="-457200"/>
            <a:endParaRPr lang="nb-NO" sz="1600" dirty="0">
              <a:solidFill>
                <a:schemeClr val="tx1"/>
              </a:solidFill>
              <a:latin typeface="+mn-lt"/>
              <a:ea typeface="Calibri" panose="020F0502020204030204" pitchFamily="34" charset="0"/>
              <a:cs typeface="Calibri" panose="020F0502020204030204" pitchFamily="34" charset="0"/>
            </a:endParaRPr>
          </a:p>
          <a:p>
            <a:pPr marL="450215" indent="-457200"/>
            <a:r>
              <a:rPr kumimoji="0" lang="nb-NO" altLang="nb-NO" sz="1600" b="0" i="0" u="none" strike="noStrike" cap="none" normalizeH="0" baseline="0" dirty="0">
                <a:ln>
                  <a:noFill/>
                </a:ln>
                <a:solidFill>
                  <a:schemeClr val="tx1"/>
                </a:solidFill>
                <a:effectLst/>
                <a:ea typeface="Aptos" panose="020B0004020202020204" pitchFamily="34" charset="0"/>
                <a:cs typeface="Calibri" panose="020F0502020204030204" pitchFamily="34" charset="0"/>
              </a:rPr>
              <a:t>Kleva, A. E., </a:t>
            </a:r>
            <a:r>
              <a:rPr kumimoji="0" lang="nb-NO" altLang="nb-NO" sz="1600" b="0" i="0" u="none" strike="noStrike" cap="none" normalizeH="0" baseline="0" dirty="0" err="1">
                <a:ln>
                  <a:noFill/>
                </a:ln>
                <a:solidFill>
                  <a:schemeClr val="tx1"/>
                </a:solidFill>
                <a:effectLst/>
                <a:ea typeface="Aptos" panose="020B0004020202020204" pitchFamily="34" charset="0"/>
                <a:cs typeface="Calibri" panose="020F0502020204030204" pitchFamily="34" charset="0"/>
              </a:rPr>
              <a:t>Rackwitz</a:t>
            </a:r>
            <a:r>
              <a:rPr kumimoji="0" lang="nb-NO" altLang="nb-NO" sz="1600" b="0" i="0" u="none" strike="noStrike" cap="none" normalizeH="0" baseline="0" dirty="0">
                <a:ln>
                  <a:noFill/>
                </a:ln>
                <a:solidFill>
                  <a:schemeClr val="tx1"/>
                </a:solidFill>
                <a:effectLst/>
                <a:ea typeface="Aptos" panose="020B0004020202020204" pitchFamily="34" charset="0"/>
                <a:cs typeface="Calibri" panose="020F0502020204030204" pitchFamily="34" charset="0"/>
              </a:rPr>
              <a:t>, C., Steinfjell, R.B. (2024). </a:t>
            </a:r>
            <a:r>
              <a:rPr kumimoji="0" lang="nb-NO" altLang="nb-NO" sz="1600" b="0" i="1" u="none" strike="noStrike" cap="none" normalizeH="0" baseline="0" dirty="0">
                <a:ln>
                  <a:noFill/>
                </a:ln>
                <a:solidFill>
                  <a:schemeClr val="tx1"/>
                </a:solidFill>
                <a:effectLst/>
                <a:ea typeface="Aptos" panose="020B0004020202020204" pitchFamily="34" charset="0"/>
                <a:cs typeface="Calibri" panose="020F0502020204030204" pitchFamily="34" charset="0"/>
              </a:rPr>
              <a:t>Rasisme er overalt</a:t>
            </a:r>
            <a:r>
              <a:rPr kumimoji="0" lang="nb-NO" altLang="nb-NO" sz="1600" b="0" i="0" u="none" strike="noStrike" cap="none" normalizeH="0" baseline="0" dirty="0">
                <a:ln>
                  <a:noFill/>
                </a:ln>
                <a:solidFill>
                  <a:schemeClr val="tx1"/>
                </a:solidFill>
                <a:effectLst/>
                <a:ea typeface="Aptos" panose="020B0004020202020204" pitchFamily="34" charset="0"/>
                <a:cs typeface="Calibri" panose="020F0502020204030204" pitchFamily="34" charset="0"/>
              </a:rPr>
              <a:t>. Barn og unges stemmer om fordommer og rasisme. Redd Barna.</a:t>
            </a:r>
            <a:r>
              <a:rPr kumimoji="0" lang="nb-NO" altLang="nb-NO" sz="1600" b="0" i="0" u="sng" strike="noStrike" cap="none" normalizeH="0" baseline="0" dirty="0">
                <a:ln>
                  <a:noFill/>
                </a:ln>
                <a:solidFill>
                  <a:srgbClr val="008080"/>
                </a:solidFill>
                <a:effectLst/>
                <a:ea typeface="Aptos" panose="020B0004020202020204" pitchFamily="34" charset="0"/>
                <a:cs typeface="Calibri" panose="020F0502020204030204" pitchFamily="34" charset="0"/>
              </a:rPr>
              <a:t>  </a:t>
            </a:r>
            <a:r>
              <a:rPr kumimoji="0" lang="nb-NO" altLang="nb-NO" sz="1600" b="0" i="0" u="none" strike="noStrike" cap="none" normalizeH="0" baseline="0" dirty="0">
                <a:ln>
                  <a:noFill/>
                </a:ln>
                <a:solidFill>
                  <a:schemeClr val="tx1"/>
                </a:solidFill>
                <a:effectLst/>
                <a:ea typeface="Aptos" panose="020B0004020202020204" pitchFamily="34" charset="0"/>
                <a:cs typeface="Calibri" panose="020F0502020204030204" pitchFamily="34" charset="0"/>
                <a:hlinkClick r:id="rId4"/>
              </a:rPr>
              <a:t>https://www.reddbarna.no/content/uploads/2021/01/ReddBarna_RasismeErOveralt_rapport-2024.pdf</a:t>
            </a:r>
            <a:endParaRPr lang="nb-NO" sz="1600" dirty="0"/>
          </a:p>
          <a:p>
            <a:pPr marL="450215" indent="-457200"/>
            <a:r>
              <a:rPr lang="nb-NO" sz="1600" dirty="0">
                <a:solidFill>
                  <a:schemeClr val="tx1"/>
                </a:solidFill>
                <a:latin typeface="+mn-lt"/>
                <a:ea typeface="Calibri" panose="020F0502020204030204" pitchFamily="34" charset="0"/>
                <a:cs typeface="Calibri" panose="020F0502020204030204" pitchFamily="34" charset="0"/>
              </a:rPr>
              <a:t>Minde, H. (2005). Fornorskning av samene – hvorfor, hvordan og hvilke følger</a:t>
            </a:r>
            <a:r>
              <a:rPr lang="nb-NO" sz="1600" i="1" dirty="0">
                <a:solidFill>
                  <a:schemeClr val="tx1"/>
                </a:solidFill>
                <a:latin typeface="+mn-lt"/>
                <a:ea typeface="Calibri" panose="020F0502020204030204" pitchFamily="34" charset="0"/>
                <a:cs typeface="Calibri" panose="020F0502020204030204" pitchFamily="34" charset="0"/>
              </a:rPr>
              <a:t>?</a:t>
            </a:r>
            <a:r>
              <a:rPr lang="nb-NO" sz="1600" dirty="0">
                <a:solidFill>
                  <a:schemeClr val="tx1"/>
                </a:solidFill>
                <a:latin typeface="+mn-lt"/>
                <a:ea typeface="Calibri" panose="020F0502020204030204" pitchFamily="34" charset="0"/>
                <a:cs typeface="Calibri" panose="020F0502020204030204" pitchFamily="34" charset="0"/>
              </a:rPr>
              <a:t> </a:t>
            </a:r>
            <a:r>
              <a:rPr lang="nb-NO" sz="1600" i="1" dirty="0">
                <a:solidFill>
                  <a:schemeClr val="tx1"/>
                </a:solidFill>
                <a:latin typeface="+mn-lt"/>
                <a:ea typeface="Calibri" panose="020F0502020204030204" pitchFamily="34" charset="0"/>
                <a:cs typeface="Calibri" panose="020F0502020204030204" pitchFamily="34" charset="0"/>
              </a:rPr>
              <a:t>Samiske veivisere</a:t>
            </a:r>
            <a:r>
              <a:rPr lang="nb-NO" sz="1600" dirty="0">
                <a:solidFill>
                  <a:schemeClr val="tx1"/>
                </a:solidFill>
                <a:latin typeface="+mn-lt"/>
                <a:ea typeface="Calibri" panose="020F0502020204030204" pitchFamily="34" charset="0"/>
                <a:cs typeface="Calibri" panose="020F0502020204030204" pitchFamily="34" charset="0"/>
              </a:rPr>
              <a:t>. </a:t>
            </a:r>
            <a:r>
              <a:rPr lang="nb-NO" sz="1600" dirty="0">
                <a:solidFill>
                  <a:schemeClr val="tx1"/>
                </a:solidFill>
                <a:latin typeface="+mn-l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https://samiskeveivisere.no/wp-content/uploads/2019/05/3-2005-fornorskning-av-samene-henry-minde.pdf</a:t>
            </a:r>
            <a:endParaRPr lang="nb-NO" sz="1600" dirty="0">
              <a:ea typeface="Calibri" panose="020F0502020204030204" pitchFamily="34" charset="0"/>
              <a:cs typeface="Calibri" panose="020F0502020204030204" pitchFamily="34" charset="0"/>
            </a:endParaRPr>
          </a:p>
          <a:p>
            <a:pPr marL="450215" indent="-457200"/>
            <a:r>
              <a:rPr lang="en-US" sz="1600" dirty="0">
                <a:effectLst/>
                <a:ea typeface="Aptos" panose="020B0004020202020204" pitchFamily="34" charset="0"/>
                <a:cs typeface="Times New Roman" panose="02020603050405020304" pitchFamily="18" charset="0"/>
              </a:rPr>
              <a:t>Nair, R. D &amp; Sand, K. (2024). </a:t>
            </a:r>
            <a:r>
              <a:rPr lang="nb-NO" sz="1600" i="1" dirty="0">
                <a:effectLst/>
                <a:ea typeface="Aptos" panose="020B0004020202020204" pitchFamily="34" charset="0"/>
                <a:cs typeface="Times New Roman" panose="02020603050405020304" pitchFamily="18" charset="0"/>
              </a:rPr>
              <a:t>Erfaringer med minoritetsstress </a:t>
            </a:r>
            <a:r>
              <a:rPr lang="nb-NO" sz="1600" dirty="0">
                <a:effectLst/>
                <a:ea typeface="Aptos" panose="020B0004020202020204" pitchFamily="34" charset="0"/>
                <a:cs typeface="Times New Roman" panose="02020603050405020304" pitchFamily="18" charset="0"/>
              </a:rPr>
              <a:t>(2024:00465). Barne-, ungdoms- og familiedirektoratet. </a:t>
            </a:r>
            <a:r>
              <a:rPr lang="nb-NO" sz="1600" u="sng" dirty="0">
                <a:solidFill>
                  <a:srgbClr val="467886"/>
                </a:solidFill>
                <a:effectLst/>
                <a:ea typeface="Aptos" panose="020B0004020202020204" pitchFamily="34" charset="0"/>
                <a:cs typeface="Times New Roman" panose="02020603050405020304" pitchFamily="18" charset="0"/>
                <a:hlinkClick r:id="rId6"/>
              </a:rPr>
              <a:t>https://cms.bufdir.no/siteassets/rapporter/erfaringer_med_minoritetsstress.pdf</a:t>
            </a:r>
            <a:endParaRPr lang="nb-NO" sz="1600" dirty="0">
              <a:ea typeface="Calibri" panose="020F0502020204030204" pitchFamily="34" charset="0"/>
              <a:cs typeface="Calibri" panose="020F0502020204030204" pitchFamily="34" charset="0"/>
            </a:endParaRPr>
          </a:p>
          <a:p>
            <a:pPr marL="450215" indent="-457200"/>
            <a:r>
              <a:rPr lang="nb-NO" sz="1600" dirty="0">
                <a:solidFill>
                  <a:schemeClr val="tx1"/>
                </a:solidFill>
                <a:effectLst/>
                <a:latin typeface="+mn-lt"/>
                <a:ea typeface="Calibri" panose="020F0502020204030204" pitchFamily="34" charset="0"/>
                <a:cs typeface="Calibri" panose="020F0502020204030204" pitchFamily="34" charset="0"/>
              </a:rPr>
              <a:t>Norges institusjon for menneskerettigheter (NIM).(2023). </a:t>
            </a:r>
            <a:r>
              <a:rPr lang="nb-NO" sz="1600" i="1" dirty="0">
                <a:solidFill>
                  <a:schemeClr val="tx1"/>
                </a:solidFill>
                <a:effectLst/>
                <a:latin typeface="+mn-lt"/>
                <a:ea typeface="Calibri" panose="020F0502020204030204" pitchFamily="34" charset="0"/>
                <a:cs typeface="Calibri" panose="020F0502020204030204" pitchFamily="34" charset="0"/>
              </a:rPr>
              <a:t>Stille i møte med hets. En rapport om tilskuerintervensjon i Norge. </a:t>
            </a:r>
            <a:r>
              <a:rPr lang="en-US" sz="1600" u="sng" dirty="0">
                <a:solidFill>
                  <a:schemeClr val="tx1"/>
                </a:solidFill>
                <a:latin typeface="+mn-lt"/>
                <a:ea typeface="Calibri" panose="020F0502020204030204" pitchFamily="34" charset="0"/>
                <a:cs typeface="Calibri" panose="020F0502020204030204" pitchFamily="34" charset="0"/>
                <a:hlinkClick r:id="rId7"/>
              </a:rPr>
              <a:t>https://www.stillhetsarer.no/rapport</a:t>
            </a:r>
            <a:endParaRPr lang="nn-NO" sz="1600" u="sng" dirty="0">
              <a:latin typeface="+mn-lt"/>
              <a:ea typeface="Calibri" panose="020F0502020204030204" pitchFamily="34" charset="0"/>
              <a:cs typeface="Calibri" panose="020F0502020204030204" pitchFamily="34" charset="0"/>
            </a:endParaRPr>
          </a:p>
          <a:p>
            <a:pPr marL="450215" indent="-457200"/>
            <a:r>
              <a:rPr lang="nb-NO" sz="1600" kern="1200" dirty="0">
                <a:solidFill>
                  <a:srgbClr val="000000"/>
                </a:solidFill>
                <a:effectLst/>
                <a:ea typeface="Times New Roman" panose="02020603050405020304" pitchFamily="18" charset="0"/>
                <a:cs typeface="Times New Roman" panose="02020603050405020304" pitchFamily="18" charset="0"/>
              </a:rPr>
              <a:t>Regjeringen. (2020, 1. april). </a:t>
            </a:r>
            <a:r>
              <a:rPr lang="nb-NO" sz="1600" i="1" kern="1200" dirty="0">
                <a:solidFill>
                  <a:srgbClr val="000000"/>
                </a:solidFill>
                <a:effectLst/>
                <a:ea typeface="Times New Roman" panose="02020603050405020304" pitchFamily="18" charset="0"/>
                <a:cs typeface="Times New Roman" panose="02020603050405020304" pitchFamily="18" charset="0"/>
              </a:rPr>
              <a:t>Europarådets rammekonvensjon.  </a:t>
            </a:r>
            <a:r>
              <a:rPr lang="nb-NO" sz="1600" u="sng" kern="1200" dirty="0">
                <a:solidFill>
                  <a:srgbClr val="000000"/>
                </a:solidFill>
                <a:effectLst/>
                <a:ea typeface="Times New Roman" panose="02020603050405020304" pitchFamily="18" charset="0"/>
                <a:cs typeface="Times New Roman" panose="02020603050405020304" pitchFamily="18" charset="0"/>
                <a:hlinkClick r:id="rId8"/>
              </a:rPr>
              <a:t>https://www.regjeringen.no/no/tema/urfolk-og-minoriteter/nasjonale-minoriteter/midtspalte/europaradets-rammekonvensjon/id86935/</a:t>
            </a:r>
            <a:r>
              <a:rPr lang="nb-NO" sz="1600" kern="1200" dirty="0">
                <a:solidFill>
                  <a:srgbClr val="000000"/>
                </a:solidFill>
                <a:effectLst/>
                <a:ea typeface="Times New Roman" panose="02020603050405020304" pitchFamily="18" charset="0"/>
                <a:cs typeface="Times New Roman" panose="02020603050405020304" pitchFamily="18" charset="0"/>
              </a:rPr>
              <a:t>) </a:t>
            </a:r>
            <a:endParaRPr lang="nn-NO" sz="1600" dirty="0">
              <a:solidFill>
                <a:schemeClr val="tx1"/>
              </a:solidFill>
              <a:latin typeface="+mn-lt"/>
              <a:ea typeface="Calibri" panose="020F0502020204030204" pitchFamily="34" charset="0"/>
              <a:cs typeface="Calibri" panose="020F0502020204030204" pitchFamily="34" charset="0"/>
            </a:endParaRPr>
          </a:p>
          <a:p>
            <a:pPr marL="450215" indent="-457200"/>
            <a:r>
              <a:rPr lang="nb-NO" sz="1600" dirty="0" err="1">
                <a:solidFill>
                  <a:schemeClr val="tx1"/>
                </a:solidFill>
                <a:effectLst/>
                <a:latin typeface="+mn-lt"/>
                <a:ea typeface="Calibri" panose="020F0502020204030204" pitchFamily="34" charset="0"/>
                <a:cs typeface="Calibri" panose="020F0502020204030204" pitchFamily="34" charset="0"/>
              </a:rPr>
              <a:t>Skorgen</a:t>
            </a:r>
            <a:r>
              <a:rPr lang="nb-NO" sz="1600" dirty="0">
                <a:solidFill>
                  <a:schemeClr val="tx1"/>
                </a:solidFill>
                <a:effectLst/>
                <a:latin typeface="+mn-lt"/>
                <a:ea typeface="Calibri" panose="020F0502020204030204" pitchFamily="34" charset="0"/>
                <a:cs typeface="Calibri" panose="020F0502020204030204" pitchFamily="34" charset="0"/>
              </a:rPr>
              <a:t>, T., </a:t>
            </a:r>
            <a:r>
              <a:rPr lang="nb-NO" sz="1600" dirty="0" err="1">
                <a:solidFill>
                  <a:schemeClr val="tx1"/>
                </a:solidFill>
                <a:effectLst/>
                <a:latin typeface="+mn-lt"/>
                <a:ea typeface="Calibri" panose="020F0502020204030204" pitchFamily="34" charset="0"/>
                <a:cs typeface="Calibri" panose="020F0502020204030204" pitchFamily="34" charset="0"/>
              </a:rPr>
              <a:t>Ikdahl</a:t>
            </a:r>
            <a:r>
              <a:rPr lang="nb-NO" sz="1600" dirty="0">
                <a:solidFill>
                  <a:schemeClr val="tx1"/>
                </a:solidFill>
                <a:effectLst/>
                <a:latin typeface="+mn-lt"/>
                <a:ea typeface="Calibri" panose="020F0502020204030204" pitchFamily="34" charset="0"/>
                <a:cs typeface="Calibri" panose="020F0502020204030204" pitchFamily="34" charset="0"/>
              </a:rPr>
              <a:t>, I &amp; Berg-Nordlie, M. (2023). Rasisme. I</a:t>
            </a:r>
            <a:r>
              <a:rPr lang="nb-NO" sz="1600" i="1" dirty="0">
                <a:solidFill>
                  <a:schemeClr val="tx1"/>
                </a:solidFill>
                <a:effectLst/>
                <a:latin typeface="+mn-lt"/>
                <a:ea typeface="Calibri" panose="020F0502020204030204" pitchFamily="34" charset="0"/>
                <a:cs typeface="Calibri" panose="020F0502020204030204" pitchFamily="34" charset="0"/>
              </a:rPr>
              <a:t> Store norske leksikon</a:t>
            </a:r>
            <a:r>
              <a:rPr lang="nb-NO" sz="1600" dirty="0">
                <a:solidFill>
                  <a:schemeClr val="tx1"/>
                </a:solidFill>
                <a:effectLst/>
                <a:latin typeface="+mn-lt"/>
                <a:ea typeface="Calibri" panose="020F0502020204030204" pitchFamily="34" charset="0"/>
                <a:cs typeface="Calibri" panose="020F0502020204030204" pitchFamily="34" charset="0"/>
              </a:rPr>
              <a:t>.  </a:t>
            </a:r>
            <a:r>
              <a:rPr lang="nb-NO" sz="1600" u="sng" dirty="0">
                <a:solidFill>
                  <a:schemeClr val="tx1"/>
                </a:solidFill>
                <a:effectLst/>
                <a:latin typeface="+mn-lt"/>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https://snl.no/rasism</a:t>
            </a:r>
            <a:endParaRPr lang="nb-NO" sz="1600" u="sng" dirty="0">
              <a:ea typeface="Calibri" panose="020F0502020204030204" pitchFamily="34" charset="0"/>
              <a:cs typeface="Calibri" panose="020F0502020204030204" pitchFamily="34" charset="0"/>
            </a:endParaRPr>
          </a:p>
          <a:p>
            <a:pPr marL="450215" indent="-457200"/>
            <a:r>
              <a:rPr lang="nb-NO" sz="1600" dirty="0">
                <a:solidFill>
                  <a:schemeClr val="tx1"/>
                </a:solidFill>
                <a:latin typeface="+mn-lt"/>
                <a:ea typeface="Calibri" panose="020F0502020204030204" pitchFamily="34" charset="0"/>
                <a:cs typeface="Calibri" panose="020F0502020204030204" pitchFamily="34" charset="0"/>
              </a:rPr>
              <a:t>Sørensen, V. B. (u.å.). </a:t>
            </a:r>
            <a:r>
              <a:rPr lang="nb-NO" sz="1600" i="1" dirty="0">
                <a:solidFill>
                  <a:schemeClr val="tx1"/>
                </a:solidFill>
                <a:latin typeface="+mn-lt"/>
                <a:ea typeface="Calibri" panose="020F0502020204030204" pitchFamily="34" charset="0"/>
                <a:cs typeface="Calibri" panose="020F0502020204030204" pitchFamily="34" charset="0"/>
              </a:rPr>
              <a:t>Hva er greia med n-ordet?</a:t>
            </a:r>
            <a:r>
              <a:rPr lang="nb-NO" sz="1600" dirty="0">
                <a:solidFill>
                  <a:schemeClr val="tx1"/>
                </a:solidFill>
                <a:latin typeface="+mn-lt"/>
                <a:ea typeface="Calibri" panose="020F0502020204030204" pitchFamily="34" charset="0"/>
                <a:cs typeface="Calibri" panose="020F0502020204030204" pitchFamily="34" charset="0"/>
              </a:rPr>
              <a:t> Antirasistisk Senter. </a:t>
            </a:r>
            <a:r>
              <a:rPr lang="nb-NO" sz="1600" dirty="0">
                <a:solidFill>
                  <a:schemeClr val="tx1"/>
                </a:solidFill>
                <a:latin typeface="+mn-lt"/>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https://antirasistisk.no/hva-er-greia-med-n-ordet/</a:t>
            </a:r>
            <a:endParaRPr lang="nb-NO" sz="1600" dirty="0">
              <a:ea typeface="Calibri" panose="020F0502020204030204" pitchFamily="34" charset="0"/>
              <a:cs typeface="Calibri" panose="020F0502020204030204" pitchFamily="34" charset="0"/>
            </a:endParaRPr>
          </a:p>
          <a:p>
            <a:pPr marL="450215" indent="-457200"/>
            <a:r>
              <a:rPr lang="nb-NO" sz="1600" dirty="0">
                <a:solidFill>
                  <a:schemeClr val="tx1"/>
                </a:solidFill>
                <a:effectLst/>
                <a:latin typeface="+mn-lt"/>
                <a:ea typeface="Calibri" panose="020F0502020204030204" pitchFamily="34" charset="0"/>
                <a:cs typeface="Calibri" panose="020F0502020204030204" pitchFamily="34" charset="0"/>
              </a:rPr>
              <a:t>UNICEF. (2022). </a:t>
            </a:r>
            <a:r>
              <a:rPr lang="nb-NO" sz="1600" i="1" dirty="0">
                <a:solidFill>
                  <a:schemeClr val="tx1"/>
                </a:solidFill>
                <a:effectLst/>
                <a:latin typeface="+mn-lt"/>
                <a:ea typeface="Calibri" panose="020F0502020204030204" pitchFamily="34" charset="0"/>
                <a:cs typeface="Calibri" panose="020F0502020204030204" pitchFamily="34" charset="0"/>
              </a:rPr>
              <a:t>Hva mener barn og unge om rasisme? </a:t>
            </a:r>
            <a:r>
              <a:rPr lang="en-US" sz="1600" u="sng" dirty="0">
                <a:solidFill>
                  <a:schemeClr val="tx1"/>
                </a:solidFill>
                <a:effectLst/>
                <a:latin typeface="+mn-lt"/>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https://www.unicef.no/sites/default/files/inline-images/daCZWFxQ9vRhloYsE4Z7E1ogIr9cybeHeLpo1sQXNXo2SnFJIq.pdf</a:t>
            </a:r>
            <a:endParaRPr lang="nb-NO" sz="1600" u="sng" dirty="0">
              <a:ea typeface="Calibri" panose="020F0502020204030204" pitchFamily="34" charset="0"/>
              <a:cs typeface="Calibri" panose="020F0502020204030204" pitchFamily="34" charset="0"/>
            </a:endParaRPr>
          </a:p>
          <a:p>
            <a:pPr marL="450215" indent="-457200"/>
            <a:r>
              <a:rPr lang="en-US" sz="1600" dirty="0">
                <a:solidFill>
                  <a:schemeClr val="tx1"/>
                </a:solidFill>
                <a:latin typeface="+mn-lt"/>
                <a:ea typeface="Calibri" panose="020F0502020204030204" pitchFamily="34" charset="0"/>
                <a:cs typeface="Calibri" panose="020F0502020204030204" pitchFamily="34" charset="0"/>
              </a:rPr>
              <a:t>United Nations. (1999, March 16). </a:t>
            </a:r>
            <a:r>
              <a:rPr lang="en-US" sz="1600" i="1" dirty="0">
                <a:solidFill>
                  <a:schemeClr val="tx1"/>
                </a:solidFill>
                <a:latin typeface="+mn-lt"/>
                <a:ea typeface="Calibri" panose="020F0502020204030204" pitchFamily="34" charset="0"/>
                <a:cs typeface="Calibri" panose="020F0502020204030204" pitchFamily="34" charset="0"/>
              </a:rPr>
              <a:t>Secretary-General says "Education is key to development" in message on international education conference</a:t>
            </a:r>
            <a:r>
              <a:rPr lang="en-US" sz="1600" dirty="0">
                <a:solidFill>
                  <a:schemeClr val="tx1"/>
                </a:solidFill>
                <a:latin typeface="+mn-lt"/>
                <a:ea typeface="Calibri" panose="020F0502020204030204" pitchFamily="34" charset="0"/>
                <a:cs typeface="Calibri" panose="020F0502020204030204" pitchFamily="34" charset="0"/>
              </a:rPr>
              <a:t>.</a:t>
            </a:r>
            <a:r>
              <a:rPr lang="nb-NO" sz="1600" dirty="0">
                <a:solidFill>
                  <a:schemeClr val="tx1"/>
                </a:solidFill>
                <a:latin typeface="+mn-lt"/>
                <a:ea typeface="Calibri" panose="020F0502020204030204" pitchFamily="34" charset="0"/>
                <a:cs typeface="Calibri" panose="020F0502020204030204" pitchFamily="34" charset="0"/>
              </a:rPr>
              <a:t> </a:t>
            </a:r>
            <a:r>
              <a:rPr lang="nb-NO" sz="1600" dirty="0">
                <a:solidFill>
                  <a:schemeClr val="tx1"/>
                </a:solidFill>
                <a:latin typeface="+mn-lt"/>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[Pres</a:t>
            </a:r>
            <a:r>
              <a:rPr lang="nb-NO" sz="1600" dirty="0">
                <a:solidFill>
                  <a:schemeClr val="tx1"/>
                </a:solidFill>
                <a:latin typeface="+mn-lt"/>
                <a:ea typeface="Calibri" panose="020F0502020204030204" pitchFamily="34" charset="0"/>
                <a:cs typeface="Calibri" panose="020F0502020204030204" pitchFamily="34" charset="0"/>
              </a:rPr>
              <a:t> </a:t>
            </a:r>
            <a:r>
              <a:rPr lang="nb-NO" sz="1600" dirty="0" err="1">
                <a:solidFill>
                  <a:schemeClr val="tx1"/>
                </a:solidFill>
                <a:latin typeface="+mn-lt"/>
                <a:ea typeface="Calibri" panose="020F0502020204030204" pitchFamily="34" charset="0"/>
                <a:cs typeface="Calibri" panose="020F0502020204030204" pitchFamily="34" charset="0"/>
              </a:rPr>
              <a:t>Release</a:t>
            </a:r>
            <a:r>
              <a:rPr lang="nb-NO" sz="1600" dirty="0">
                <a:solidFill>
                  <a:schemeClr val="tx1"/>
                </a:solidFill>
                <a:latin typeface="+mn-lt"/>
                <a:ea typeface="Calibri" panose="020F0502020204030204" pitchFamily="34" charset="0"/>
                <a:cs typeface="Calibri" panose="020F0502020204030204" pitchFamily="34" charset="0"/>
              </a:rPr>
              <a:t>]</a:t>
            </a:r>
            <a:r>
              <a:rPr lang="en-US" sz="1600" dirty="0">
                <a:solidFill>
                  <a:schemeClr val="tx1"/>
                </a:solidFill>
                <a:latin typeface="+mn-lt"/>
                <a:ea typeface="Calibri" panose="020F0502020204030204" pitchFamily="34" charset="0"/>
                <a:cs typeface="Calibri" panose="020F0502020204030204" pitchFamily="34" charset="0"/>
              </a:rPr>
              <a:t> </a:t>
            </a:r>
            <a:r>
              <a:rPr lang="en-US" sz="1600" dirty="0">
                <a:solidFill>
                  <a:schemeClr val="tx1"/>
                </a:solidFill>
                <a:latin typeface="+mn-lt"/>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https://press.un.org/en/1999/19990316.sgsm6927.html</a:t>
            </a:r>
            <a:endParaRPr lang="en-US" sz="1600" dirty="0">
              <a:solidFill>
                <a:schemeClr val="tx1"/>
              </a:solidFill>
              <a:latin typeface="+mn-lt"/>
              <a:ea typeface="Calibri" panose="020F0502020204030204" pitchFamily="34" charset="0"/>
              <a:cs typeface="Calibri" panose="020F0502020204030204" pitchFamily="34" charset="0"/>
            </a:endParaRPr>
          </a:p>
          <a:p>
            <a:pPr marL="0" indent="-457200">
              <a:lnSpc>
                <a:spcPct val="150000"/>
              </a:lnSpc>
              <a:buNone/>
            </a:pPr>
            <a:endParaRPr lang="en-US" sz="1800" dirty="0">
              <a:solidFill>
                <a:schemeClr val="tx1"/>
              </a:solidFill>
              <a:latin typeface="+mn-lt"/>
              <a:ea typeface="Calibri" panose="020F0502020204030204" pitchFamily="34" charset="0"/>
              <a:cs typeface="Calibri" panose="020F0502020204030204" pitchFamily="34" charset="0"/>
            </a:endParaRPr>
          </a:p>
          <a:p>
            <a:pPr marL="450215" indent="-457200"/>
            <a:endParaRPr lang="nb-NO" sz="1800" dirty="0"/>
          </a:p>
        </p:txBody>
      </p:sp>
    </p:spTree>
    <p:extLst>
      <p:ext uri="{BB962C8B-B14F-4D97-AF65-F5344CB8AC3E}">
        <p14:creationId xmlns:p14="http://schemas.microsoft.com/office/powerpoint/2010/main" val="679960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022656D8-0EA7-449A-B7AF-7DB6520342BF}"/>
              </a:ext>
            </a:extLst>
          </p:cNvPr>
          <p:cNvSpPr txBox="1"/>
          <p:nvPr/>
        </p:nvSpPr>
        <p:spPr>
          <a:xfrm>
            <a:off x="2521523" y="4594657"/>
            <a:ext cx="7805817" cy="369332"/>
          </a:xfrm>
          <a:prstGeom prst="rect">
            <a:avLst/>
          </a:prstGeom>
          <a:noFill/>
        </p:spPr>
        <p:txBody>
          <a:bodyPr wrap="square">
            <a:spAutoFit/>
          </a:bodyPr>
          <a:lstStyle/>
          <a:p>
            <a:r>
              <a:rPr lang="nb-NO" b="1" err="1">
                <a:latin typeface="+mj-lt"/>
              </a:rPr>
              <a:t>Bufdir</a:t>
            </a:r>
            <a:r>
              <a:rPr lang="nb-NO" b="1">
                <a:latin typeface="+mj-lt"/>
              </a:rPr>
              <a:t> har siden 2022 støttet arbeidet med Human Rights Dialogue.</a:t>
            </a:r>
            <a:endParaRPr lang="nb-NO" b="1"/>
          </a:p>
        </p:txBody>
      </p:sp>
      <p:pic>
        <p:nvPicPr>
          <p:cNvPr id="12" name="Bilde 11" descr="Et bilde som inneholder Font, logo, Grafikk, tekst&#10;&#10;Automatisk generert beskrivelse">
            <a:extLst>
              <a:ext uri="{FF2B5EF4-FFF2-40B4-BE49-F238E27FC236}">
                <a16:creationId xmlns:a16="http://schemas.microsoft.com/office/drawing/2014/main" id="{910393CF-FAD6-8697-C076-5B873B9BDAD3}"/>
              </a:ext>
            </a:extLst>
          </p:cNvPr>
          <p:cNvPicPr>
            <a:picLocks noChangeAspect="1"/>
          </p:cNvPicPr>
          <p:nvPr/>
        </p:nvPicPr>
        <p:blipFill>
          <a:blip r:embed="rId3"/>
          <a:stretch>
            <a:fillRect/>
          </a:stretch>
        </p:blipFill>
        <p:spPr>
          <a:xfrm>
            <a:off x="4047744" y="3159070"/>
            <a:ext cx="4096512" cy="1108195"/>
          </a:xfrm>
          <a:prstGeom prst="rect">
            <a:avLst/>
          </a:prstGeom>
        </p:spPr>
      </p:pic>
    </p:spTree>
    <p:extLst>
      <p:ext uri="{BB962C8B-B14F-4D97-AF65-F5344CB8AC3E}">
        <p14:creationId xmlns:p14="http://schemas.microsoft.com/office/powerpoint/2010/main" val="167295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D01C07AF-3793-AFE9-136F-BF0DF0B2B932}"/>
              </a:ext>
            </a:extLst>
          </p:cNvPr>
          <p:cNvSpPr txBox="1"/>
          <p:nvPr/>
        </p:nvSpPr>
        <p:spPr>
          <a:xfrm>
            <a:off x="3013165" y="1415321"/>
            <a:ext cx="7315201" cy="1446550"/>
          </a:xfrm>
          <a:prstGeom prst="rect">
            <a:avLst/>
          </a:prstGeom>
          <a:noFill/>
        </p:spPr>
        <p:txBody>
          <a:bodyPr wrap="square">
            <a:spAutoFit/>
          </a:bodyPr>
          <a:lstStyle/>
          <a:p>
            <a:r>
              <a:rPr lang="nb-NO" sz="4400" b="1">
                <a:solidFill>
                  <a:schemeClr val="tx1"/>
                </a:solidFill>
                <a:latin typeface="Arial Narrow" panose="020B0606020202030204" pitchFamily="34" charset="0"/>
              </a:rPr>
              <a:t>MENNESKERETTIGHETENE </a:t>
            </a:r>
            <a:endParaRPr lang="nb-NO" sz="4400" b="1">
              <a:latin typeface="Arial Narrow" panose="020B0606020202030204" pitchFamily="34" charset="0"/>
            </a:endParaRPr>
          </a:p>
          <a:p>
            <a:endParaRPr lang="nb-NO" sz="4400" b="1"/>
          </a:p>
        </p:txBody>
      </p:sp>
      <p:sp>
        <p:nvSpPr>
          <p:cNvPr id="9" name="TekstSylinder 8">
            <a:extLst>
              <a:ext uri="{FF2B5EF4-FFF2-40B4-BE49-F238E27FC236}">
                <a16:creationId xmlns:a16="http://schemas.microsoft.com/office/drawing/2014/main" id="{D3B4E8E6-8F6D-6217-C844-E1EE0240E295}"/>
              </a:ext>
            </a:extLst>
          </p:cNvPr>
          <p:cNvSpPr txBox="1"/>
          <p:nvPr/>
        </p:nvSpPr>
        <p:spPr>
          <a:xfrm>
            <a:off x="3139607" y="5247444"/>
            <a:ext cx="6613993" cy="461665"/>
          </a:xfrm>
          <a:prstGeom prst="rect">
            <a:avLst/>
          </a:prstGeom>
          <a:noFill/>
          <a:effectLst>
            <a:softEdge rad="863600"/>
          </a:effectLst>
        </p:spPr>
        <p:txBody>
          <a:bodyPr wrap="square" rtlCol="0">
            <a:spAutoFit/>
          </a:bodyPr>
          <a:lstStyle/>
          <a:p>
            <a:r>
              <a:rPr lang="nb-NO" sz="2400"/>
              <a:t>Hva vet dere om menneskerettighetene?</a:t>
            </a:r>
          </a:p>
        </p:txBody>
      </p:sp>
      <p:pic>
        <p:nvPicPr>
          <p:cNvPr id="16" name="Bilde 15">
            <a:extLst>
              <a:ext uri="{FF2B5EF4-FFF2-40B4-BE49-F238E27FC236}">
                <a16:creationId xmlns:a16="http://schemas.microsoft.com/office/drawing/2014/main" id="{F80E5187-8825-E720-C82D-1D2D4FA02048}"/>
              </a:ext>
            </a:extLst>
          </p:cNvPr>
          <p:cNvPicPr>
            <a:picLocks noChangeAspect="1"/>
          </p:cNvPicPr>
          <p:nvPr/>
        </p:nvPicPr>
        <p:blipFill>
          <a:blip r:embed="rId3"/>
          <a:stretch>
            <a:fillRect/>
          </a:stretch>
        </p:blipFill>
        <p:spPr>
          <a:xfrm>
            <a:off x="4393176" y="2326942"/>
            <a:ext cx="3222765" cy="2724256"/>
          </a:xfrm>
          <a:prstGeom prst="rect">
            <a:avLst/>
          </a:prstGeom>
        </p:spPr>
      </p:pic>
      <p:pic>
        <p:nvPicPr>
          <p:cNvPr id="15" name="Bilde 14">
            <a:extLst>
              <a:ext uri="{FF2B5EF4-FFF2-40B4-BE49-F238E27FC236}">
                <a16:creationId xmlns:a16="http://schemas.microsoft.com/office/drawing/2014/main" id="{C239BE87-4066-ED1E-F5C5-598EBD1013C3}"/>
              </a:ext>
            </a:extLst>
          </p:cNvPr>
          <p:cNvPicPr>
            <a:picLocks noChangeAspect="1"/>
          </p:cNvPicPr>
          <p:nvPr/>
        </p:nvPicPr>
        <p:blipFill>
          <a:blip r:embed="rId4"/>
          <a:stretch>
            <a:fillRect/>
          </a:stretch>
        </p:blipFill>
        <p:spPr>
          <a:xfrm rot="16200000">
            <a:off x="10343891" y="-57158"/>
            <a:ext cx="1790950" cy="1905266"/>
          </a:xfrm>
          <a:prstGeom prst="rect">
            <a:avLst/>
          </a:prstGeom>
        </p:spPr>
      </p:pic>
      <p:pic>
        <p:nvPicPr>
          <p:cNvPr id="5" name="Bilde 4" descr="Et bilde som inneholder tekst, Font, Grafikk, grafisk design&#10;&#10;Automatisk generert beskrivelse">
            <a:extLst>
              <a:ext uri="{FF2B5EF4-FFF2-40B4-BE49-F238E27FC236}">
                <a16:creationId xmlns:a16="http://schemas.microsoft.com/office/drawing/2014/main" id="{11066C8A-BF4A-65AB-37CA-E0F8BDFBACB0}"/>
              </a:ext>
            </a:extLst>
          </p:cNvPr>
          <p:cNvPicPr>
            <a:picLocks noChangeAspect="1"/>
          </p:cNvPicPr>
          <p:nvPr/>
        </p:nvPicPr>
        <p:blipFill>
          <a:blip r:embed="rId5"/>
          <a:stretch>
            <a:fillRect/>
          </a:stretch>
        </p:blipFill>
        <p:spPr>
          <a:xfrm>
            <a:off x="10759338" y="6251086"/>
            <a:ext cx="1432661" cy="606914"/>
          </a:xfrm>
          <a:prstGeom prst="rect">
            <a:avLst/>
          </a:prstGeom>
        </p:spPr>
      </p:pic>
      <p:pic>
        <p:nvPicPr>
          <p:cNvPr id="2" name="Bilde 1">
            <a:extLst>
              <a:ext uri="{FF2B5EF4-FFF2-40B4-BE49-F238E27FC236}">
                <a16:creationId xmlns:a16="http://schemas.microsoft.com/office/drawing/2014/main" id="{6F536FDA-A3DD-BC1C-D1D9-2335249ED2E0}"/>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1549914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A0752B-E5E0-1FB0-F299-49495726B0FD}"/>
              </a:ext>
            </a:extLst>
          </p:cNvPr>
          <p:cNvSpPr>
            <a:spLocks noGrp="1"/>
          </p:cNvSpPr>
          <p:nvPr>
            <p:ph type="title"/>
          </p:nvPr>
        </p:nvSpPr>
        <p:spPr/>
        <p:txBody>
          <a:bodyPr/>
          <a:lstStyle/>
          <a:p>
            <a:endParaRPr lang="nb-NO"/>
          </a:p>
        </p:txBody>
      </p:sp>
      <p:pic>
        <p:nvPicPr>
          <p:cNvPr id="8" name="Media på Internett 7" title="Menneskerettighetene 70 år">
            <a:hlinkClick r:id="" action="ppaction://media"/>
            <a:extLst>
              <a:ext uri="{FF2B5EF4-FFF2-40B4-BE49-F238E27FC236}">
                <a16:creationId xmlns:a16="http://schemas.microsoft.com/office/drawing/2014/main" id="{F5E2D2DE-2937-D236-735A-3DA7453A1986}"/>
              </a:ext>
            </a:extLst>
          </p:cNvPr>
          <p:cNvPicPr>
            <a:picLocks noGrp="1" noRot="1" noChangeAspect="1"/>
          </p:cNvPicPr>
          <p:nvPr>
            <p:ph idx="1"/>
            <a:videoFile r:link="rId1"/>
          </p:nvPr>
        </p:nvPicPr>
        <p:blipFill>
          <a:blip r:embed="rId4"/>
          <a:stretch>
            <a:fillRect/>
          </a:stretch>
        </p:blipFill>
        <p:spPr>
          <a:xfrm>
            <a:off x="4478078" y="1758791"/>
            <a:ext cx="5745163" cy="3246437"/>
          </a:xfrm>
          <a:prstGeom prst="rect">
            <a:avLst/>
          </a:prstGeom>
        </p:spPr>
      </p:pic>
      <p:pic>
        <p:nvPicPr>
          <p:cNvPr id="12" name="Bilde 11">
            <a:extLst>
              <a:ext uri="{FF2B5EF4-FFF2-40B4-BE49-F238E27FC236}">
                <a16:creationId xmlns:a16="http://schemas.microsoft.com/office/drawing/2014/main" id="{9034FF44-6166-842C-843B-9F121CCD8569}"/>
              </a:ext>
            </a:extLst>
          </p:cNvPr>
          <p:cNvPicPr>
            <a:picLocks noChangeAspect="1"/>
          </p:cNvPicPr>
          <p:nvPr/>
        </p:nvPicPr>
        <p:blipFill>
          <a:blip r:embed="rId5"/>
          <a:stretch>
            <a:fillRect/>
          </a:stretch>
        </p:blipFill>
        <p:spPr>
          <a:xfrm rot="5400000">
            <a:off x="40577" y="5009892"/>
            <a:ext cx="1790950" cy="1905266"/>
          </a:xfrm>
          <a:prstGeom prst="rect">
            <a:avLst/>
          </a:prstGeom>
        </p:spPr>
      </p:pic>
      <p:pic>
        <p:nvPicPr>
          <p:cNvPr id="13" name="Bilde 12">
            <a:extLst>
              <a:ext uri="{FF2B5EF4-FFF2-40B4-BE49-F238E27FC236}">
                <a16:creationId xmlns:a16="http://schemas.microsoft.com/office/drawing/2014/main" id="{7EA7594A-7515-021F-5ED4-F07E3CCB735C}"/>
              </a:ext>
            </a:extLst>
          </p:cNvPr>
          <p:cNvPicPr>
            <a:picLocks noChangeAspect="1"/>
          </p:cNvPicPr>
          <p:nvPr/>
        </p:nvPicPr>
        <p:blipFill>
          <a:blip r:embed="rId5"/>
          <a:stretch>
            <a:fillRect/>
          </a:stretch>
        </p:blipFill>
        <p:spPr>
          <a:xfrm rot="16200000">
            <a:off x="10360473" y="-63285"/>
            <a:ext cx="1790950" cy="1905266"/>
          </a:xfrm>
          <a:prstGeom prst="rect">
            <a:avLst/>
          </a:prstGeom>
        </p:spPr>
      </p:pic>
      <p:pic>
        <p:nvPicPr>
          <p:cNvPr id="9" name="Media på Internett 8" title="Menneskerettighetene 70 år">
            <a:hlinkClick r:id="" action="ppaction://media"/>
            <a:extLst>
              <a:ext uri="{FF2B5EF4-FFF2-40B4-BE49-F238E27FC236}">
                <a16:creationId xmlns:a16="http://schemas.microsoft.com/office/drawing/2014/main" id="{132BB82B-BDA5-FF82-FAA4-B5760524BC6A}"/>
              </a:ext>
            </a:extLst>
          </p:cNvPr>
          <p:cNvPicPr>
            <a:picLocks noRot="1" noChangeAspect="1"/>
          </p:cNvPicPr>
          <p:nvPr>
            <a:videoFile r:link="rId1"/>
          </p:nvPr>
        </p:nvPicPr>
        <p:blipFill>
          <a:blip r:embed="rId4"/>
          <a:stretch>
            <a:fillRect/>
          </a:stretch>
        </p:blipFill>
        <p:spPr>
          <a:xfrm>
            <a:off x="960909" y="527666"/>
            <a:ext cx="10270181" cy="5802667"/>
          </a:xfrm>
          <a:prstGeom prst="rect">
            <a:avLst/>
          </a:prstGeom>
        </p:spPr>
      </p:pic>
    </p:spTree>
    <p:extLst>
      <p:ext uri="{BB962C8B-B14F-4D97-AF65-F5344CB8AC3E}">
        <p14:creationId xmlns:p14="http://schemas.microsoft.com/office/powerpoint/2010/main" val="377400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Grafikk 50">
            <a:extLst>
              <a:ext uri="{FF2B5EF4-FFF2-40B4-BE49-F238E27FC236}">
                <a16:creationId xmlns:a16="http://schemas.microsoft.com/office/drawing/2014/main" id="{101368A6-5979-C54D-93AF-BDE51293E2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1943" y="527837"/>
            <a:ext cx="262107" cy="369333"/>
          </a:xfrm>
          <a:prstGeom prst="rect">
            <a:avLst/>
          </a:prstGeom>
        </p:spPr>
      </p:pic>
      <p:pic>
        <p:nvPicPr>
          <p:cNvPr id="52" name="Grafikk 51">
            <a:extLst>
              <a:ext uri="{FF2B5EF4-FFF2-40B4-BE49-F238E27FC236}">
                <a16:creationId xmlns:a16="http://schemas.microsoft.com/office/drawing/2014/main" id="{13AB2FD6-94DD-A841-AB53-36639E9EE1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1436" y="521880"/>
            <a:ext cx="381247" cy="381247"/>
          </a:xfrm>
          <a:prstGeom prst="rect">
            <a:avLst/>
          </a:prstGeom>
        </p:spPr>
      </p:pic>
      <p:pic>
        <p:nvPicPr>
          <p:cNvPr id="53" name="Grafikk 52">
            <a:extLst>
              <a:ext uri="{FF2B5EF4-FFF2-40B4-BE49-F238E27FC236}">
                <a16:creationId xmlns:a16="http://schemas.microsoft.com/office/drawing/2014/main" id="{723511D1-7D8D-2541-8769-AF59343F31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01989" y="527837"/>
            <a:ext cx="178709" cy="369333"/>
          </a:xfrm>
          <a:prstGeom prst="rect">
            <a:avLst/>
          </a:prstGeom>
        </p:spPr>
      </p:pic>
      <p:pic>
        <p:nvPicPr>
          <p:cNvPr id="54" name="Grafikk 53">
            <a:extLst>
              <a:ext uri="{FF2B5EF4-FFF2-40B4-BE49-F238E27FC236}">
                <a16:creationId xmlns:a16="http://schemas.microsoft.com/office/drawing/2014/main" id="{6CA7619A-E1E9-AB48-B715-4E79361D16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71138" y="529823"/>
            <a:ext cx="385218" cy="365361"/>
          </a:xfrm>
          <a:prstGeom prst="rect">
            <a:avLst/>
          </a:prstGeom>
        </p:spPr>
      </p:pic>
      <p:pic>
        <p:nvPicPr>
          <p:cNvPr id="55" name="Grafikk 54">
            <a:extLst>
              <a:ext uri="{FF2B5EF4-FFF2-40B4-BE49-F238E27FC236}">
                <a16:creationId xmlns:a16="http://schemas.microsoft.com/office/drawing/2014/main" id="{B3D0E2B4-6839-FA4B-BC51-27B1317E6B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10562" y="527837"/>
            <a:ext cx="488472" cy="369332"/>
          </a:xfrm>
          <a:prstGeom prst="rect">
            <a:avLst/>
          </a:prstGeom>
        </p:spPr>
      </p:pic>
      <p:pic>
        <p:nvPicPr>
          <p:cNvPr id="56" name="Grafikk 55">
            <a:extLst>
              <a:ext uri="{FF2B5EF4-FFF2-40B4-BE49-F238E27FC236}">
                <a16:creationId xmlns:a16="http://schemas.microsoft.com/office/drawing/2014/main" id="{64571C61-D373-1E49-AF8C-42884DB7F7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67847" y="529823"/>
            <a:ext cx="242250" cy="365361"/>
          </a:xfrm>
          <a:prstGeom prst="rect">
            <a:avLst/>
          </a:prstGeom>
        </p:spPr>
      </p:pic>
      <p:pic>
        <p:nvPicPr>
          <p:cNvPr id="57" name="Grafikk 56">
            <a:extLst>
              <a:ext uri="{FF2B5EF4-FFF2-40B4-BE49-F238E27FC236}">
                <a16:creationId xmlns:a16="http://schemas.microsoft.com/office/drawing/2014/main" id="{A1DBFB8F-C187-0445-A1D7-A0F27E5E8FC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2588" y="1792000"/>
            <a:ext cx="440817" cy="369333"/>
          </a:xfrm>
          <a:prstGeom prst="rect">
            <a:avLst/>
          </a:prstGeom>
        </p:spPr>
      </p:pic>
      <p:pic>
        <p:nvPicPr>
          <p:cNvPr id="58" name="Grafikk 57">
            <a:extLst>
              <a:ext uri="{FF2B5EF4-FFF2-40B4-BE49-F238E27FC236}">
                <a16:creationId xmlns:a16="http://schemas.microsoft.com/office/drawing/2014/main" id="{BED4CB93-7EE2-7D40-B5DE-40FC5DF3D86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91293" y="1788029"/>
            <a:ext cx="341533" cy="377275"/>
          </a:xfrm>
          <a:prstGeom prst="rect">
            <a:avLst/>
          </a:prstGeom>
        </p:spPr>
      </p:pic>
      <p:pic>
        <p:nvPicPr>
          <p:cNvPr id="59" name="Grafikk 58">
            <a:extLst>
              <a:ext uri="{FF2B5EF4-FFF2-40B4-BE49-F238E27FC236}">
                <a16:creationId xmlns:a16="http://schemas.microsoft.com/office/drawing/2014/main" id="{215F0C6C-D07C-E74C-8906-9EF16DB6833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914620" y="1792000"/>
            <a:ext cx="353447" cy="369332"/>
          </a:xfrm>
          <a:prstGeom prst="rect">
            <a:avLst/>
          </a:prstGeom>
        </p:spPr>
      </p:pic>
      <p:pic>
        <p:nvPicPr>
          <p:cNvPr id="60" name="Grafikk 59">
            <a:extLst>
              <a:ext uri="{FF2B5EF4-FFF2-40B4-BE49-F238E27FC236}">
                <a16:creationId xmlns:a16="http://schemas.microsoft.com/office/drawing/2014/main" id="{B9EBBF51-2E80-3F40-B18F-0C48E6FAE11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879636" y="1793986"/>
            <a:ext cx="440816" cy="365361"/>
          </a:xfrm>
          <a:prstGeom prst="rect">
            <a:avLst/>
          </a:prstGeom>
        </p:spPr>
      </p:pic>
      <p:pic>
        <p:nvPicPr>
          <p:cNvPr id="61" name="Grafikk 60">
            <a:extLst>
              <a:ext uri="{FF2B5EF4-FFF2-40B4-BE49-F238E27FC236}">
                <a16:creationId xmlns:a16="http://schemas.microsoft.com/office/drawing/2014/main" id="{876335FD-7748-824D-9489-779169EC4B0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081314" y="1790014"/>
            <a:ext cx="158853" cy="373304"/>
          </a:xfrm>
          <a:prstGeom prst="rect">
            <a:avLst/>
          </a:prstGeom>
        </p:spPr>
      </p:pic>
      <p:pic>
        <p:nvPicPr>
          <p:cNvPr id="62" name="Grafikk 61">
            <a:extLst>
              <a:ext uri="{FF2B5EF4-FFF2-40B4-BE49-F238E27FC236}">
                <a16:creationId xmlns:a16="http://schemas.microsoft.com/office/drawing/2014/main" id="{F5505237-AA94-6B4F-9BFB-90B707F706F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944697" y="1801929"/>
            <a:ext cx="476557" cy="349475"/>
          </a:xfrm>
          <a:prstGeom prst="rect">
            <a:avLst/>
          </a:prstGeom>
        </p:spPr>
      </p:pic>
      <p:pic>
        <p:nvPicPr>
          <p:cNvPr id="63" name="Grafikk 62">
            <a:extLst>
              <a:ext uri="{FF2B5EF4-FFF2-40B4-BE49-F238E27FC236}">
                <a16:creationId xmlns:a16="http://schemas.microsoft.com/office/drawing/2014/main" id="{03181935-335E-584E-A259-A7A1AC9DF6B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26976" y="3167824"/>
            <a:ext cx="520243" cy="222394"/>
          </a:xfrm>
          <a:prstGeom prst="rect">
            <a:avLst/>
          </a:prstGeom>
        </p:spPr>
      </p:pic>
      <p:pic>
        <p:nvPicPr>
          <p:cNvPr id="64" name="Grafikk 63">
            <a:extLst>
              <a:ext uri="{FF2B5EF4-FFF2-40B4-BE49-F238E27FC236}">
                <a16:creationId xmlns:a16="http://schemas.microsoft.com/office/drawing/2014/main" id="{69784B63-ECD9-AE4B-9AA3-7EECBA7DC8FB}"/>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762593" y="3122154"/>
            <a:ext cx="544070" cy="313734"/>
          </a:xfrm>
          <a:prstGeom prst="rect">
            <a:avLst/>
          </a:prstGeom>
        </p:spPr>
      </p:pic>
      <p:pic>
        <p:nvPicPr>
          <p:cNvPr id="65" name="Grafikk 64">
            <a:extLst>
              <a:ext uri="{FF2B5EF4-FFF2-40B4-BE49-F238E27FC236}">
                <a16:creationId xmlns:a16="http://schemas.microsoft.com/office/drawing/2014/main" id="{DF23821C-CB7E-2741-9DF1-D4E573121AD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947874" y="3094355"/>
            <a:ext cx="345505" cy="369333"/>
          </a:xfrm>
          <a:prstGeom prst="rect">
            <a:avLst/>
          </a:prstGeom>
        </p:spPr>
      </p:pic>
      <p:pic>
        <p:nvPicPr>
          <p:cNvPr id="66" name="Grafikk 65">
            <a:extLst>
              <a:ext uri="{FF2B5EF4-FFF2-40B4-BE49-F238E27FC236}">
                <a16:creationId xmlns:a16="http://schemas.microsoft.com/office/drawing/2014/main" id="{772922D9-EA08-6A43-9E9D-DEA8D832BDD9}"/>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021760" y="3092369"/>
            <a:ext cx="266078" cy="373304"/>
          </a:xfrm>
          <a:prstGeom prst="rect">
            <a:avLst/>
          </a:prstGeom>
        </p:spPr>
      </p:pic>
      <p:pic>
        <p:nvPicPr>
          <p:cNvPr id="67" name="Grafikk 66">
            <a:extLst>
              <a:ext uri="{FF2B5EF4-FFF2-40B4-BE49-F238E27FC236}">
                <a16:creationId xmlns:a16="http://schemas.microsoft.com/office/drawing/2014/main" id="{0C5352BB-4F7E-C54B-8314-357224A1B261}"/>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910908" y="3100312"/>
            <a:ext cx="528185" cy="357418"/>
          </a:xfrm>
          <a:prstGeom prst="rect">
            <a:avLst/>
          </a:prstGeom>
        </p:spPr>
      </p:pic>
      <p:pic>
        <p:nvPicPr>
          <p:cNvPr id="68" name="Grafikk 67">
            <a:extLst>
              <a:ext uri="{FF2B5EF4-FFF2-40B4-BE49-F238E27FC236}">
                <a16:creationId xmlns:a16="http://schemas.microsoft.com/office/drawing/2014/main" id="{89CE43A2-99DD-0E45-811C-8036CFCCFED2}"/>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840275" y="4355215"/>
            <a:ext cx="353447" cy="369332"/>
          </a:xfrm>
          <a:prstGeom prst="rect">
            <a:avLst/>
          </a:prstGeom>
        </p:spPr>
      </p:pic>
      <p:pic>
        <p:nvPicPr>
          <p:cNvPr id="69" name="Grafikk 68">
            <a:extLst>
              <a:ext uri="{FF2B5EF4-FFF2-40B4-BE49-F238E27FC236}">
                <a16:creationId xmlns:a16="http://schemas.microsoft.com/office/drawing/2014/main" id="{3D0F5C18-7587-0248-B34F-8F5B99BE33A3}"/>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725035" y="4367129"/>
            <a:ext cx="635411" cy="345505"/>
          </a:xfrm>
          <a:prstGeom prst="rect">
            <a:avLst/>
          </a:prstGeom>
        </p:spPr>
      </p:pic>
      <p:pic>
        <p:nvPicPr>
          <p:cNvPr id="70" name="Grafikk 69">
            <a:extLst>
              <a:ext uri="{FF2B5EF4-FFF2-40B4-BE49-F238E27FC236}">
                <a16:creationId xmlns:a16="http://schemas.microsoft.com/office/drawing/2014/main" id="{7B9CC6F4-4043-4A4F-A241-A332C0DF3718}"/>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905183" y="4365143"/>
            <a:ext cx="305791" cy="349476"/>
          </a:xfrm>
          <a:prstGeom prst="rect">
            <a:avLst/>
          </a:prstGeom>
        </p:spPr>
      </p:pic>
      <p:pic>
        <p:nvPicPr>
          <p:cNvPr id="71" name="Grafikk 70">
            <a:extLst>
              <a:ext uri="{FF2B5EF4-FFF2-40B4-BE49-F238E27FC236}">
                <a16:creationId xmlns:a16="http://schemas.microsoft.com/office/drawing/2014/main" id="{4C42A748-01F4-9F43-8E3C-46F54CE39795}"/>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944101" y="4355215"/>
            <a:ext cx="357419" cy="369333"/>
          </a:xfrm>
          <a:prstGeom prst="rect">
            <a:avLst/>
          </a:prstGeom>
        </p:spPr>
      </p:pic>
      <p:pic>
        <p:nvPicPr>
          <p:cNvPr id="72" name="Grafikk 71">
            <a:extLst>
              <a:ext uri="{FF2B5EF4-FFF2-40B4-BE49-F238E27FC236}">
                <a16:creationId xmlns:a16="http://schemas.microsoft.com/office/drawing/2014/main" id="{054409D9-9A65-5A42-B197-FEEF4618A9D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8830588" y="4353229"/>
            <a:ext cx="583784" cy="373304"/>
          </a:xfrm>
          <a:prstGeom prst="rect">
            <a:avLst/>
          </a:prstGeom>
        </p:spPr>
      </p:pic>
      <p:pic>
        <p:nvPicPr>
          <p:cNvPr id="73" name="Grafikk 72">
            <a:extLst>
              <a:ext uri="{FF2B5EF4-FFF2-40B4-BE49-F238E27FC236}">
                <a16:creationId xmlns:a16="http://schemas.microsoft.com/office/drawing/2014/main" id="{7D56F3B0-A8C3-7F43-A05E-4BABF17980E6}"/>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1035834" y="4355215"/>
            <a:ext cx="313734" cy="369333"/>
          </a:xfrm>
          <a:prstGeom prst="rect">
            <a:avLst/>
          </a:prstGeom>
        </p:spPr>
      </p:pic>
      <p:pic>
        <p:nvPicPr>
          <p:cNvPr id="74" name="Grafikk 73">
            <a:extLst>
              <a:ext uri="{FF2B5EF4-FFF2-40B4-BE49-F238E27FC236}">
                <a16:creationId xmlns:a16="http://schemas.microsoft.com/office/drawing/2014/main" id="{686D75AD-68B4-BB42-9CE0-B25E7425977B}"/>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760848" y="5668775"/>
            <a:ext cx="512300" cy="341533"/>
          </a:xfrm>
          <a:prstGeom prst="rect">
            <a:avLst/>
          </a:prstGeom>
        </p:spPr>
      </p:pic>
      <p:pic>
        <p:nvPicPr>
          <p:cNvPr id="75" name="Grafikk 74">
            <a:extLst>
              <a:ext uri="{FF2B5EF4-FFF2-40B4-BE49-F238E27FC236}">
                <a16:creationId xmlns:a16="http://schemas.microsoft.com/office/drawing/2014/main" id="{BD55DC76-5F40-844F-B8A3-F66912335E8E}"/>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2800805" y="5752172"/>
            <a:ext cx="500387" cy="174738"/>
          </a:xfrm>
          <a:prstGeom prst="rect">
            <a:avLst/>
          </a:prstGeom>
        </p:spPr>
      </p:pic>
      <p:pic>
        <p:nvPicPr>
          <p:cNvPr id="76" name="Grafikk 75">
            <a:extLst>
              <a:ext uri="{FF2B5EF4-FFF2-40B4-BE49-F238E27FC236}">
                <a16:creationId xmlns:a16="http://schemas.microsoft.com/office/drawing/2014/main" id="{8204C97C-B196-9048-814A-844E1608428E}"/>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4880317" y="5660832"/>
            <a:ext cx="416989" cy="357419"/>
          </a:xfrm>
          <a:prstGeom prst="rect">
            <a:avLst/>
          </a:prstGeom>
        </p:spPr>
      </p:pic>
      <p:pic>
        <p:nvPicPr>
          <p:cNvPr id="77" name="Grafikk 76">
            <a:extLst>
              <a:ext uri="{FF2B5EF4-FFF2-40B4-BE49-F238E27FC236}">
                <a16:creationId xmlns:a16="http://schemas.microsoft.com/office/drawing/2014/main" id="{3CDCFBA4-3305-894C-8809-75327FDABA13}"/>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6980904" y="5666789"/>
            <a:ext cx="238279" cy="345505"/>
          </a:xfrm>
          <a:prstGeom prst="rect">
            <a:avLst/>
          </a:prstGeom>
        </p:spPr>
      </p:pic>
      <p:pic>
        <p:nvPicPr>
          <p:cNvPr id="78" name="Grafikk 77">
            <a:extLst>
              <a:ext uri="{FF2B5EF4-FFF2-40B4-BE49-F238E27FC236}">
                <a16:creationId xmlns:a16="http://schemas.microsoft.com/office/drawing/2014/main" id="{8D7752CB-120E-7D42-BBCD-EFA55D242148}"/>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9064299" y="5654875"/>
            <a:ext cx="186652" cy="369332"/>
          </a:xfrm>
          <a:prstGeom prst="rect">
            <a:avLst/>
          </a:prstGeom>
        </p:spPr>
      </p:pic>
      <p:pic>
        <p:nvPicPr>
          <p:cNvPr id="79" name="Grafikk 78">
            <a:extLst>
              <a:ext uri="{FF2B5EF4-FFF2-40B4-BE49-F238E27FC236}">
                <a16:creationId xmlns:a16="http://schemas.microsoft.com/office/drawing/2014/main" id="{2309ADE4-ED29-9249-8C7B-A26F54A3B299}"/>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0908954" y="5662818"/>
            <a:ext cx="512300" cy="353447"/>
          </a:xfrm>
          <a:prstGeom prst="rect">
            <a:avLst/>
          </a:prstGeom>
        </p:spPr>
      </p:pic>
      <p:pic>
        <p:nvPicPr>
          <p:cNvPr id="80" name="Grafikk 79">
            <a:extLst>
              <a:ext uri="{FF2B5EF4-FFF2-40B4-BE49-F238E27FC236}">
                <a16:creationId xmlns:a16="http://schemas.microsoft.com/office/drawing/2014/main" id="{00CBAD49-8163-2845-AE3D-6C926C1A4A5A}"/>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4958035" y="3094355"/>
            <a:ext cx="325648" cy="369333"/>
          </a:xfrm>
          <a:prstGeom prst="rect">
            <a:avLst/>
          </a:prstGeom>
        </p:spPr>
      </p:pic>
      <p:sp>
        <p:nvSpPr>
          <p:cNvPr id="81" name="TekstSylinder 80">
            <a:extLst>
              <a:ext uri="{FF2B5EF4-FFF2-40B4-BE49-F238E27FC236}">
                <a16:creationId xmlns:a16="http://schemas.microsoft.com/office/drawing/2014/main" id="{C32FAAC5-4A35-B847-8F38-2C70522F5939}"/>
              </a:ext>
            </a:extLst>
          </p:cNvPr>
          <p:cNvSpPr txBox="1"/>
          <p:nvPr/>
        </p:nvSpPr>
        <p:spPr>
          <a:xfrm>
            <a:off x="-1" y="293836"/>
            <a:ext cx="2045995" cy="215444"/>
          </a:xfrm>
          <a:prstGeom prst="rect">
            <a:avLst/>
          </a:prstGeom>
          <a:noFill/>
          <a:ln>
            <a:noFill/>
          </a:ln>
        </p:spPr>
        <p:txBody>
          <a:bodyPr wrap="square" rtlCol="0" anchor="t">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a:t>
            </a:r>
            <a:endParaRPr lang="nb-NO" sz="800" b="1">
              <a:latin typeface="Arial" panose="020B0604020202020204" pitchFamily="34" charset="0"/>
              <a:cs typeface="Arial" panose="020B0604020202020204" pitchFamily="34" charset="0"/>
            </a:endParaRPr>
          </a:p>
        </p:txBody>
      </p:sp>
      <p:sp>
        <p:nvSpPr>
          <p:cNvPr id="82" name="TekstSylinder 81">
            <a:extLst>
              <a:ext uri="{FF2B5EF4-FFF2-40B4-BE49-F238E27FC236}">
                <a16:creationId xmlns:a16="http://schemas.microsoft.com/office/drawing/2014/main" id="{BD530799-FF57-7942-8D8A-AEEFFE24B570}"/>
              </a:ext>
            </a:extLst>
          </p:cNvPr>
          <p:cNvSpPr txBox="1"/>
          <p:nvPr/>
        </p:nvSpPr>
        <p:spPr>
          <a:xfrm>
            <a:off x="5997" y="956241"/>
            <a:ext cx="2033998" cy="338554"/>
          </a:xfrm>
          <a:prstGeom prst="rect">
            <a:avLst/>
          </a:prstGeom>
          <a:noFill/>
          <a:ln>
            <a:noFill/>
          </a:ln>
        </p:spPr>
        <p:txBody>
          <a:bodyPr wrap="square" rtlCol="0">
            <a:spAutoFit/>
          </a:bodyPr>
          <a:lstStyle/>
          <a:p>
            <a:pPr algn="ctr"/>
            <a:r>
              <a:rPr lang="nb-NO" sz="800" u="none" strike="noStrike" dirty="0">
                <a:solidFill>
                  <a:srgbClr val="000000"/>
                </a:solidFill>
                <a:effectLst/>
                <a:latin typeface="Arial" panose="020B0604020202020204" pitchFamily="34" charset="0"/>
                <a:cs typeface="Arial" panose="020B0604020202020204" pitchFamily="34" charset="0"/>
              </a:rPr>
              <a:t>Alle mennesker er født frie og </a:t>
            </a:r>
            <a:br>
              <a:rPr lang="nb-NO" sz="800" u="none" strike="noStrike" dirty="0">
                <a:solidFill>
                  <a:srgbClr val="000000"/>
                </a:solidFill>
                <a:effectLst/>
                <a:latin typeface="Arial" panose="020B0604020202020204" pitchFamily="34" charset="0"/>
                <a:cs typeface="Arial" panose="020B0604020202020204" pitchFamily="34" charset="0"/>
              </a:rPr>
            </a:br>
            <a:r>
              <a:rPr lang="nb-NO" sz="800" u="none" strike="noStrike" dirty="0">
                <a:solidFill>
                  <a:srgbClr val="000000"/>
                </a:solidFill>
                <a:effectLst/>
                <a:latin typeface="Arial" panose="020B0604020202020204" pitchFamily="34" charset="0"/>
                <a:cs typeface="Arial" panose="020B0604020202020204" pitchFamily="34" charset="0"/>
              </a:rPr>
              <a:t>like i verdighet og rettigheter</a:t>
            </a:r>
            <a:endParaRPr lang="nb-NO" sz="800" dirty="0">
              <a:latin typeface="Arial" panose="020B0604020202020204" pitchFamily="34" charset="0"/>
              <a:cs typeface="Arial" panose="020B0604020202020204" pitchFamily="34" charset="0"/>
            </a:endParaRPr>
          </a:p>
        </p:txBody>
      </p:sp>
      <p:sp>
        <p:nvSpPr>
          <p:cNvPr id="89" name="TekstSylinder 88">
            <a:extLst>
              <a:ext uri="{FF2B5EF4-FFF2-40B4-BE49-F238E27FC236}">
                <a16:creationId xmlns:a16="http://schemas.microsoft.com/office/drawing/2014/main" id="{CA77127A-5E5E-1147-B6AD-72761B25CD9B}"/>
              </a:ext>
            </a:extLst>
          </p:cNvPr>
          <p:cNvSpPr txBox="1"/>
          <p:nvPr/>
        </p:nvSpPr>
        <p:spPr>
          <a:xfrm>
            <a:off x="2039062"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a:t>
            </a:r>
            <a:endParaRPr lang="nb-NO" sz="800" b="1">
              <a:latin typeface="Arial" panose="020B0604020202020204" pitchFamily="34" charset="0"/>
              <a:cs typeface="Arial" panose="020B0604020202020204" pitchFamily="34" charset="0"/>
            </a:endParaRPr>
          </a:p>
        </p:txBody>
      </p:sp>
      <p:sp>
        <p:nvSpPr>
          <p:cNvPr id="90" name="TekstSylinder 89">
            <a:extLst>
              <a:ext uri="{FF2B5EF4-FFF2-40B4-BE49-F238E27FC236}">
                <a16:creationId xmlns:a16="http://schemas.microsoft.com/office/drawing/2014/main" id="{226426B0-582F-9A48-837D-F4BBEE16B198}"/>
              </a:ext>
            </a:extLst>
          </p:cNvPr>
          <p:cNvSpPr txBox="1"/>
          <p:nvPr/>
        </p:nvSpPr>
        <p:spPr>
          <a:xfrm>
            <a:off x="2045060"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Menneskerettighetene</a:t>
            </a:r>
          </a:p>
          <a:p>
            <a:pPr algn="ctr"/>
            <a:r>
              <a:rPr lang="nb-NO" sz="800">
                <a:solidFill>
                  <a:srgbClr val="000000"/>
                </a:solidFill>
                <a:latin typeface="Arial" panose="020B0604020202020204" pitchFamily="34" charset="0"/>
                <a:cs typeface="Arial" panose="020B0604020202020204" pitchFamily="34" charset="0"/>
              </a:rPr>
              <a:t>g</a:t>
            </a:r>
            <a:r>
              <a:rPr lang="nb-NO" sz="800" u="none" strike="noStrike">
                <a:solidFill>
                  <a:srgbClr val="000000"/>
                </a:solidFill>
                <a:effectLst/>
                <a:latin typeface="Arial" panose="020B0604020202020204" pitchFamily="34" charset="0"/>
                <a:cs typeface="Arial" panose="020B0604020202020204" pitchFamily="34" charset="0"/>
              </a:rPr>
              <a:t>jelder for alle</a:t>
            </a:r>
            <a:endParaRPr lang="nb-NO" sz="800">
              <a:latin typeface="Arial" panose="020B0604020202020204" pitchFamily="34" charset="0"/>
              <a:cs typeface="Arial" panose="020B0604020202020204" pitchFamily="34" charset="0"/>
            </a:endParaRPr>
          </a:p>
        </p:txBody>
      </p:sp>
      <p:sp>
        <p:nvSpPr>
          <p:cNvPr id="91" name="TekstSylinder 90">
            <a:extLst>
              <a:ext uri="{FF2B5EF4-FFF2-40B4-BE49-F238E27FC236}">
                <a16:creationId xmlns:a16="http://schemas.microsoft.com/office/drawing/2014/main" id="{B1CCE06B-CAB4-124D-82E6-C260215D72F7}"/>
              </a:ext>
            </a:extLst>
          </p:cNvPr>
          <p:cNvSpPr txBox="1"/>
          <p:nvPr/>
        </p:nvSpPr>
        <p:spPr>
          <a:xfrm>
            <a:off x="4068346"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3</a:t>
            </a:r>
            <a:endParaRPr lang="nb-NO" sz="800" b="1">
              <a:latin typeface="Arial" panose="020B0604020202020204" pitchFamily="34" charset="0"/>
              <a:cs typeface="Arial" panose="020B0604020202020204" pitchFamily="34" charset="0"/>
            </a:endParaRPr>
          </a:p>
        </p:txBody>
      </p:sp>
      <p:sp>
        <p:nvSpPr>
          <p:cNvPr id="92" name="TekstSylinder 91">
            <a:extLst>
              <a:ext uri="{FF2B5EF4-FFF2-40B4-BE49-F238E27FC236}">
                <a16:creationId xmlns:a16="http://schemas.microsoft.com/office/drawing/2014/main" id="{3FB0CA54-DB45-5F46-88FB-6A8DE5F64D43}"/>
              </a:ext>
            </a:extLst>
          </p:cNvPr>
          <p:cNvSpPr txBox="1"/>
          <p:nvPr/>
        </p:nvSpPr>
        <p:spPr>
          <a:xfrm>
            <a:off x="4074344"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liv, frihet</a:t>
            </a:r>
          </a:p>
          <a:p>
            <a:pPr algn="ctr"/>
            <a:r>
              <a:rPr lang="nb-NO" sz="800">
                <a:solidFill>
                  <a:srgbClr val="000000"/>
                </a:solidFill>
                <a:latin typeface="Arial" panose="020B0604020202020204" pitchFamily="34" charset="0"/>
                <a:cs typeface="Arial" panose="020B0604020202020204" pitchFamily="34" charset="0"/>
              </a:rPr>
              <a:t>o</a:t>
            </a:r>
            <a:r>
              <a:rPr lang="nb-NO" sz="800" u="none" strike="noStrike">
                <a:solidFill>
                  <a:srgbClr val="000000"/>
                </a:solidFill>
                <a:effectLst/>
                <a:latin typeface="Arial" panose="020B0604020202020204" pitchFamily="34" charset="0"/>
                <a:cs typeface="Arial" panose="020B0604020202020204" pitchFamily="34" charset="0"/>
              </a:rPr>
              <a:t>g personlig sikkerhet</a:t>
            </a:r>
            <a:endParaRPr lang="nb-NO" sz="800">
              <a:latin typeface="Arial" panose="020B0604020202020204" pitchFamily="34" charset="0"/>
              <a:cs typeface="Arial" panose="020B0604020202020204" pitchFamily="34" charset="0"/>
            </a:endParaRPr>
          </a:p>
        </p:txBody>
      </p:sp>
      <p:sp>
        <p:nvSpPr>
          <p:cNvPr id="93" name="TekstSylinder 92">
            <a:extLst>
              <a:ext uri="{FF2B5EF4-FFF2-40B4-BE49-F238E27FC236}">
                <a16:creationId xmlns:a16="http://schemas.microsoft.com/office/drawing/2014/main" id="{270C36EE-3562-CC43-8533-283983917BDD}"/>
              </a:ext>
            </a:extLst>
          </p:cNvPr>
          <p:cNvSpPr txBox="1"/>
          <p:nvPr/>
        </p:nvSpPr>
        <p:spPr>
          <a:xfrm>
            <a:off x="6097629"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4</a:t>
            </a:r>
            <a:endParaRPr lang="nb-NO" sz="800" b="1">
              <a:latin typeface="Arial" panose="020B0604020202020204" pitchFamily="34" charset="0"/>
              <a:cs typeface="Arial" panose="020B0604020202020204" pitchFamily="34" charset="0"/>
            </a:endParaRPr>
          </a:p>
        </p:txBody>
      </p:sp>
      <p:sp>
        <p:nvSpPr>
          <p:cNvPr id="94" name="TekstSylinder 93">
            <a:extLst>
              <a:ext uri="{FF2B5EF4-FFF2-40B4-BE49-F238E27FC236}">
                <a16:creationId xmlns:a16="http://schemas.microsoft.com/office/drawing/2014/main" id="{FB3D7093-54EC-154B-99B5-380C067BDF12}"/>
              </a:ext>
            </a:extLst>
          </p:cNvPr>
          <p:cNvSpPr txBox="1"/>
          <p:nvPr/>
        </p:nvSpPr>
        <p:spPr>
          <a:xfrm>
            <a:off x="6103627"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Slaveri og slavehandel er</a:t>
            </a:r>
          </a:p>
          <a:p>
            <a:pPr algn="ctr"/>
            <a:r>
              <a:rPr lang="nb-NO" sz="800">
                <a:solidFill>
                  <a:srgbClr val="000000"/>
                </a:solidFill>
                <a:latin typeface="Arial" panose="020B0604020202020204" pitchFamily="34" charset="0"/>
                <a:cs typeface="Arial" panose="020B0604020202020204" pitchFamily="34" charset="0"/>
              </a:rPr>
              <a:t>i</a:t>
            </a:r>
            <a:r>
              <a:rPr lang="nb-NO" sz="800" u="none" strike="noStrike">
                <a:solidFill>
                  <a:srgbClr val="000000"/>
                </a:solidFill>
                <a:effectLst/>
                <a:latin typeface="Arial" panose="020B0604020202020204" pitchFamily="34" charset="0"/>
                <a:cs typeface="Arial" panose="020B0604020202020204" pitchFamily="34" charset="0"/>
              </a:rPr>
              <a:t> alle former forbudt</a:t>
            </a:r>
            <a:endParaRPr lang="nb-NO" sz="800">
              <a:latin typeface="Arial" panose="020B0604020202020204" pitchFamily="34" charset="0"/>
              <a:cs typeface="Arial" panose="020B0604020202020204" pitchFamily="34" charset="0"/>
            </a:endParaRPr>
          </a:p>
        </p:txBody>
      </p:sp>
      <p:sp>
        <p:nvSpPr>
          <p:cNvPr id="95" name="TekstSylinder 94">
            <a:extLst>
              <a:ext uri="{FF2B5EF4-FFF2-40B4-BE49-F238E27FC236}">
                <a16:creationId xmlns:a16="http://schemas.microsoft.com/office/drawing/2014/main" id="{28B50EB0-A7BF-E542-91C2-61AEDE753A34}"/>
              </a:ext>
            </a:extLst>
          </p:cNvPr>
          <p:cNvSpPr txBox="1"/>
          <p:nvPr/>
        </p:nvSpPr>
        <p:spPr>
          <a:xfrm>
            <a:off x="8131801"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5</a:t>
            </a:r>
            <a:endParaRPr lang="nb-NO" sz="800" b="1">
              <a:latin typeface="Arial" panose="020B0604020202020204" pitchFamily="34" charset="0"/>
              <a:cs typeface="Arial" panose="020B0604020202020204" pitchFamily="34" charset="0"/>
            </a:endParaRPr>
          </a:p>
        </p:txBody>
      </p:sp>
      <p:sp>
        <p:nvSpPr>
          <p:cNvPr id="96" name="TekstSylinder 95">
            <a:extLst>
              <a:ext uri="{FF2B5EF4-FFF2-40B4-BE49-F238E27FC236}">
                <a16:creationId xmlns:a16="http://schemas.microsoft.com/office/drawing/2014/main" id="{B3E9BEE9-5B28-1446-AE8A-2374208F6CE3}"/>
              </a:ext>
            </a:extLst>
          </p:cNvPr>
          <p:cNvSpPr txBox="1"/>
          <p:nvPr/>
        </p:nvSpPr>
        <p:spPr>
          <a:xfrm>
            <a:off x="8091488" y="956241"/>
            <a:ext cx="2126621"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Ingen må utsettes for tortur</a:t>
            </a:r>
          </a:p>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ller grusom, umenneskelig eller</a:t>
            </a:r>
          </a:p>
          <a:p>
            <a:pPr algn="ctr"/>
            <a:r>
              <a:rPr lang="nb-NO" sz="800">
                <a:solidFill>
                  <a:srgbClr val="000000"/>
                </a:solidFill>
                <a:latin typeface="Arial" panose="020B0604020202020204" pitchFamily="34" charset="0"/>
                <a:cs typeface="Arial" panose="020B0604020202020204" pitchFamily="34" charset="0"/>
              </a:rPr>
              <a:t>n</a:t>
            </a:r>
            <a:r>
              <a:rPr lang="nb-NO" sz="800" u="none" strike="noStrike">
                <a:solidFill>
                  <a:srgbClr val="000000"/>
                </a:solidFill>
                <a:effectLst/>
                <a:latin typeface="Arial" panose="020B0604020202020204" pitchFamily="34" charset="0"/>
                <a:cs typeface="Arial" panose="020B0604020202020204" pitchFamily="34" charset="0"/>
              </a:rPr>
              <a:t>edverdigende behandling eller straff</a:t>
            </a:r>
            <a:endParaRPr lang="nb-NO" sz="800">
              <a:latin typeface="Arial" panose="020B0604020202020204" pitchFamily="34" charset="0"/>
              <a:cs typeface="Arial" panose="020B0604020202020204" pitchFamily="34" charset="0"/>
            </a:endParaRPr>
          </a:p>
        </p:txBody>
      </p:sp>
      <p:sp>
        <p:nvSpPr>
          <p:cNvPr id="97" name="TekstSylinder 96">
            <a:extLst>
              <a:ext uri="{FF2B5EF4-FFF2-40B4-BE49-F238E27FC236}">
                <a16:creationId xmlns:a16="http://schemas.microsoft.com/office/drawing/2014/main" id="{11402890-DE2E-1646-B255-364EF9F08AFF}"/>
              </a:ext>
            </a:extLst>
          </p:cNvPr>
          <p:cNvSpPr txBox="1"/>
          <p:nvPr/>
        </p:nvSpPr>
        <p:spPr>
          <a:xfrm>
            <a:off x="10165975"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6</a:t>
            </a:r>
            <a:endParaRPr lang="nb-NO" sz="800" b="1">
              <a:latin typeface="Arial" panose="020B0604020202020204" pitchFamily="34" charset="0"/>
              <a:cs typeface="Arial" panose="020B0604020202020204" pitchFamily="34" charset="0"/>
            </a:endParaRPr>
          </a:p>
        </p:txBody>
      </p:sp>
      <p:sp>
        <p:nvSpPr>
          <p:cNvPr id="98" name="TekstSylinder 97">
            <a:extLst>
              <a:ext uri="{FF2B5EF4-FFF2-40B4-BE49-F238E27FC236}">
                <a16:creationId xmlns:a16="http://schemas.microsoft.com/office/drawing/2014/main" id="{459F9CBF-EE98-7B49-8BDC-894E6B4241F6}"/>
              </a:ext>
            </a:extLst>
          </p:cNvPr>
          <p:cNvSpPr txBox="1"/>
          <p:nvPr/>
        </p:nvSpPr>
        <p:spPr>
          <a:xfrm>
            <a:off x="10171973"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Ethvert menneske har krav på å bli</a:t>
            </a:r>
          </a:p>
          <a:p>
            <a:pPr algn="ctr"/>
            <a:r>
              <a:rPr lang="nb-NO" sz="800">
                <a:solidFill>
                  <a:srgbClr val="000000"/>
                </a:solidFill>
                <a:latin typeface="Arial" panose="020B0604020202020204" pitchFamily="34" charset="0"/>
                <a:cs typeface="Arial" panose="020B0604020202020204" pitchFamily="34" charset="0"/>
              </a:rPr>
              <a:t>a</a:t>
            </a:r>
            <a:r>
              <a:rPr lang="nb-NO" sz="800" u="none" strike="noStrike">
                <a:solidFill>
                  <a:srgbClr val="000000"/>
                </a:solidFill>
                <a:effectLst/>
                <a:latin typeface="Arial" panose="020B0604020202020204" pitchFamily="34" charset="0"/>
                <a:cs typeface="Arial" panose="020B0604020202020204" pitchFamily="34" charset="0"/>
              </a:rPr>
              <a:t>nerkjent som en person av loven</a:t>
            </a:r>
            <a:endParaRPr lang="nb-NO" sz="800">
              <a:latin typeface="Arial" panose="020B0604020202020204" pitchFamily="34" charset="0"/>
              <a:cs typeface="Arial" panose="020B0604020202020204" pitchFamily="34" charset="0"/>
            </a:endParaRPr>
          </a:p>
        </p:txBody>
      </p:sp>
      <p:sp>
        <p:nvSpPr>
          <p:cNvPr id="99" name="TekstSylinder 98">
            <a:extLst>
              <a:ext uri="{FF2B5EF4-FFF2-40B4-BE49-F238E27FC236}">
                <a16:creationId xmlns:a16="http://schemas.microsoft.com/office/drawing/2014/main" id="{0A2D492D-97E2-BB46-9D5C-2B552A5C8E05}"/>
              </a:ext>
            </a:extLst>
          </p:cNvPr>
          <p:cNvSpPr txBox="1"/>
          <p:nvPr/>
        </p:nvSpPr>
        <p:spPr>
          <a:xfrm>
            <a:off x="-1"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7</a:t>
            </a:r>
            <a:endParaRPr lang="nb-NO" sz="800" b="1">
              <a:latin typeface="Arial" panose="020B0604020202020204" pitchFamily="34" charset="0"/>
              <a:cs typeface="Arial" panose="020B0604020202020204" pitchFamily="34" charset="0"/>
            </a:endParaRPr>
          </a:p>
        </p:txBody>
      </p:sp>
      <p:sp>
        <p:nvSpPr>
          <p:cNvPr id="100" name="TekstSylinder 99">
            <a:extLst>
              <a:ext uri="{FF2B5EF4-FFF2-40B4-BE49-F238E27FC236}">
                <a16:creationId xmlns:a16="http://schemas.microsoft.com/office/drawing/2014/main" id="{1B1F9EDF-2B28-1B41-911B-3F6CA7A4E465}"/>
              </a:ext>
            </a:extLst>
          </p:cNvPr>
          <p:cNvSpPr txBox="1"/>
          <p:nvPr/>
        </p:nvSpPr>
        <p:spPr>
          <a:xfrm>
            <a:off x="5997" y="2173665"/>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er like for loven og har rett</a:t>
            </a:r>
          </a:p>
          <a:p>
            <a:pPr algn="ctr"/>
            <a:r>
              <a:rPr lang="nb-NO" sz="800">
                <a:solidFill>
                  <a:srgbClr val="000000"/>
                </a:solidFill>
                <a:latin typeface="Arial" panose="020B0604020202020204" pitchFamily="34" charset="0"/>
                <a:cs typeface="Arial" panose="020B0604020202020204" pitchFamily="34" charset="0"/>
              </a:rPr>
              <a:t>t</a:t>
            </a:r>
            <a:r>
              <a:rPr lang="nb-NO" sz="800" u="none" strike="noStrike">
                <a:solidFill>
                  <a:srgbClr val="000000"/>
                </a:solidFill>
                <a:effectLst/>
                <a:latin typeface="Arial" panose="020B0604020202020204" pitchFamily="34" charset="0"/>
                <a:cs typeface="Arial" panose="020B0604020202020204" pitchFamily="34" charset="0"/>
              </a:rPr>
              <a:t>il samme beskyttelse av loven</a:t>
            </a:r>
            <a:endParaRPr lang="nb-NO" sz="800">
              <a:latin typeface="Arial" panose="020B0604020202020204" pitchFamily="34" charset="0"/>
              <a:cs typeface="Arial" panose="020B0604020202020204" pitchFamily="34" charset="0"/>
            </a:endParaRPr>
          </a:p>
        </p:txBody>
      </p:sp>
      <p:sp>
        <p:nvSpPr>
          <p:cNvPr id="101" name="TekstSylinder 100">
            <a:extLst>
              <a:ext uri="{FF2B5EF4-FFF2-40B4-BE49-F238E27FC236}">
                <a16:creationId xmlns:a16="http://schemas.microsoft.com/office/drawing/2014/main" id="{E1F501BA-D0D8-1343-BEEC-2B9EE1C4E564}"/>
              </a:ext>
            </a:extLst>
          </p:cNvPr>
          <p:cNvSpPr txBox="1"/>
          <p:nvPr/>
        </p:nvSpPr>
        <p:spPr>
          <a:xfrm>
            <a:off x="2039062"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8</a:t>
            </a:r>
            <a:endParaRPr lang="nb-NO" sz="800" b="1">
              <a:latin typeface="Arial" panose="020B0604020202020204" pitchFamily="34" charset="0"/>
              <a:cs typeface="Arial" panose="020B0604020202020204" pitchFamily="34" charset="0"/>
            </a:endParaRPr>
          </a:p>
        </p:txBody>
      </p:sp>
      <p:sp>
        <p:nvSpPr>
          <p:cNvPr id="102" name="TekstSylinder 101">
            <a:extLst>
              <a:ext uri="{FF2B5EF4-FFF2-40B4-BE49-F238E27FC236}">
                <a16:creationId xmlns:a16="http://schemas.microsoft.com/office/drawing/2014/main" id="{D622696B-8659-B94F-9F56-60B6124670BF}"/>
              </a:ext>
            </a:extLst>
          </p:cNvPr>
          <p:cNvSpPr txBox="1"/>
          <p:nvPr/>
        </p:nvSpPr>
        <p:spPr>
          <a:xfrm>
            <a:off x="2045060" y="217366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må kunne få beskyttelse av</a:t>
            </a:r>
          </a:p>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n domstol når deres rettigheter</a:t>
            </a:r>
          </a:p>
          <a:p>
            <a:pPr algn="ctr"/>
            <a:r>
              <a:rPr lang="nb-NO" sz="800" u="none" strike="noStrike">
                <a:solidFill>
                  <a:srgbClr val="000000"/>
                </a:solidFill>
                <a:effectLst/>
                <a:latin typeface="Arial" panose="020B0604020202020204" pitchFamily="34" charset="0"/>
                <a:cs typeface="Arial" panose="020B0604020202020204" pitchFamily="34" charset="0"/>
              </a:rPr>
              <a:t>blir krenket.</a:t>
            </a:r>
            <a:endParaRPr lang="nb-NO" sz="800">
              <a:latin typeface="Arial" panose="020B0604020202020204" pitchFamily="34" charset="0"/>
              <a:cs typeface="Arial" panose="020B0604020202020204" pitchFamily="34" charset="0"/>
            </a:endParaRPr>
          </a:p>
        </p:txBody>
      </p:sp>
      <p:sp>
        <p:nvSpPr>
          <p:cNvPr id="103" name="TekstSylinder 102">
            <a:extLst>
              <a:ext uri="{FF2B5EF4-FFF2-40B4-BE49-F238E27FC236}">
                <a16:creationId xmlns:a16="http://schemas.microsoft.com/office/drawing/2014/main" id="{8CA33905-7746-624F-9143-5ECABFE1B816}"/>
              </a:ext>
            </a:extLst>
          </p:cNvPr>
          <p:cNvSpPr txBox="1"/>
          <p:nvPr/>
        </p:nvSpPr>
        <p:spPr>
          <a:xfrm>
            <a:off x="4068346"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9</a:t>
            </a:r>
            <a:endParaRPr lang="nb-NO" sz="800" b="1">
              <a:latin typeface="Arial" panose="020B0604020202020204" pitchFamily="34" charset="0"/>
              <a:cs typeface="Arial" panose="020B0604020202020204" pitchFamily="34" charset="0"/>
            </a:endParaRPr>
          </a:p>
        </p:txBody>
      </p:sp>
      <p:sp>
        <p:nvSpPr>
          <p:cNvPr id="104" name="TekstSylinder 103">
            <a:extLst>
              <a:ext uri="{FF2B5EF4-FFF2-40B4-BE49-F238E27FC236}">
                <a16:creationId xmlns:a16="http://schemas.microsoft.com/office/drawing/2014/main" id="{69BB0EDC-D5FC-8A48-B1CF-31B110F3FBCF}"/>
              </a:ext>
            </a:extLst>
          </p:cNvPr>
          <p:cNvSpPr txBox="1"/>
          <p:nvPr/>
        </p:nvSpPr>
        <p:spPr>
          <a:xfrm>
            <a:off x="4074344" y="217366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Ingen skal utsettes for</a:t>
            </a:r>
          </a:p>
          <a:p>
            <a:pPr algn="ctr"/>
            <a:r>
              <a:rPr lang="nb-NO" sz="800" u="none" strike="noStrike">
                <a:solidFill>
                  <a:srgbClr val="000000"/>
                </a:solidFill>
                <a:effectLst/>
                <a:latin typeface="Arial" panose="020B0604020202020204" pitchFamily="34" charset="0"/>
                <a:cs typeface="Arial" panose="020B0604020202020204" pitchFamily="34" charset="0"/>
              </a:rPr>
              <a:t>vilkårlig arrest, fengsling</a:t>
            </a:r>
          </a:p>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ller landsforvisning</a:t>
            </a:r>
            <a:endParaRPr lang="nb-NO" sz="800">
              <a:latin typeface="Arial" panose="020B0604020202020204" pitchFamily="34" charset="0"/>
              <a:cs typeface="Arial" panose="020B0604020202020204" pitchFamily="34" charset="0"/>
            </a:endParaRPr>
          </a:p>
        </p:txBody>
      </p:sp>
      <p:sp>
        <p:nvSpPr>
          <p:cNvPr id="105" name="TekstSylinder 104">
            <a:extLst>
              <a:ext uri="{FF2B5EF4-FFF2-40B4-BE49-F238E27FC236}">
                <a16:creationId xmlns:a16="http://schemas.microsoft.com/office/drawing/2014/main" id="{5C2472FF-5621-BF4B-9DA0-609F1EEBBB77}"/>
              </a:ext>
            </a:extLst>
          </p:cNvPr>
          <p:cNvSpPr txBox="1"/>
          <p:nvPr/>
        </p:nvSpPr>
        <p:spPr>
          <a:xfrm>
            <a:off x="6097629"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10</a:t>
            </a:r>
            <a:endParaRPr lang="nb-NO" sz="800" b="1">
              <a:latin typeface="Arial" panose="020B0604020202020204" pitchFamily="34" charset="0"/>
              <a:cs typeface="Arial" panose="020B0604020202020204" pitchFamily="34" charset="0"/>
            </a:endParaRPr>
          </a:p>
        </p:txBody>
      </p:sp>
      <p:sp>
        <p:nvSpPr>
          <p:cNvPr id="106" name="TekstSylinder 105">
            <a:extLst>
              <a:ext uri="{FF2B5EF4-FFF2-40B4-BE49-F238E27FC236}">
                <a16:creationId xmlns:a16="http://schemas.microsoft.com/office/drawing/2014/main" id="{5FDFAFFA-D497-0845-A370-476258B4068F}"/>
              </a:ext>
            </a:extLst>
          </p:cNvPr>
          <p:cNvSpPr txBox="1"/>
          <p:nvPr/>
        </p:nvSpPr>
        <p:spPr>
          <a:xfrm>
            <a:off x="5982721" y="2173665"/>
            <a:ext cx="226055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Hvis du er anklaget for en </a:t>
            </a:r>
            <a:r>
              <a:rPr lang="nb-NO" sz="800">
                <a:solidFill>
                  <a:srgbClr val="000000"/>
                </a:solidFill>
                <a:latin typeface="Arial" panose="020B0604020202020204" pitchFamily="34" charset="0"/>
                <a:cs typeface="Arial" panose="020B0604020202020204" pitchFamily="34" charset="0"/>
              </a:rPr>
              <a:t>f</a:t>
            </a:r>
            <a:r>
              <a:rPr lang="nb-NO" sz="800" u="none" strike="noStrike">
                <a:solidFill>
                  <a:srgbClr val="000000"/>
                </a:solidFill>
                <a:effectLst/>
                <a:latin typeface="Arial" panose="020B0604020202020204" pitchFamily="34" charset="0"/>
                <a:cs typeface="Arial" panose="020B0604020202020204" pitchFamily="34" charset="0"/>
              </a:rPr>
              <a:t>orbrytelse må saken mot deg </a:t>
            </a:r>
            <a:r>
              <a:rPr lang="nb-NO" sz="800">
                <a:solidFill>
                  <a:srgbClr val="000000"/>
                </a:solidFill>
                <a:latin typeface="Arial" panose="020B0604020202020204" pitchFamily="34" charset="0"/>
                <a:cs typeface="Arial" panose="020B0604020202020204" pitchFamily="34" charset="0"/>
              </a:rPr>
              <a:t>b</a:t>
            </a:r>
            <a:r>
              <a:rPr lang="nb-NO" sz="800" u="none" strike="noStrike">
                <a:solidFill>
                  <a:srgbClr val="000000"/>
                </a:solidFill>
                <a:effectLst/>
                <a:latin typeface="Arial" panose="020B0604020202020204" pitchFamily="34" charset="0"/>
                <a:cs typeface="Arial" panose="020B0604020202020204" pitchFamily="34" charset="0"/>
              </a:rPr>
              <a:t>ehandles av en offentlig domstol </a:t>
            </a:r>
            <a:r>
              <a:rPr lang="nb-NO" sz="800">
                <a:solidFill>
                  <a:srgbClr val="000000"/>
                </a:solidFill>
                <a:latin typeface="Arial" panose="020B0604020202020204" pitchFamily="34" charset="0"/>
                <a:cs typeface="Arial" panose="020B0604020202020204" pitchFamily="34" charset="0"/>
              </a:rPr>
              <a:t>o</a:t>
            </a:r>
            <a:r>
              <a:rPr lang="nb-NO" sz="800" u="none" strike="noStrike">
                <a:solidFill>
                  <a:srgbClr val="000000"/>
                </a:solidFill>
                <a:effectLst/>
                <a:latin typeface="Arial" panose="020B0604020202020204" pitchFamily="34" charset="0"/>
                <a:cs typeface="Arial" panose="020B0604020202020204" pitchFamily="34" charset="0"/>
              </a:rPr>
              <a:t>g på en rettferdig måte</a:t>
            </a:r>
            <a:endParaRPr lang="nb-NO" sz="800">
              <a:latin typeface="Arial" panose="020B0604020202020204" pitchFamily="34" charset="0"/>
              <a:cs typeface="Arial" panose="020B0604020202020204" pitchFamily="34" charset="0"/>
            </a:endParaRPr>
          </a:p>
        </p:txBody>
      </p:sp>
      <p:sp>
        <p:nvSpPr>
          <p:cNvPr id="107" name="TekstSylinder 106">
            <a:extLst>
              <a:ext uri="{FF2B5EF4-FFF2-40B4-BE49-F238E27FC236}">
                <a16:creationId xmlns:a16="http://schemas.microsoft.com/office/drawing/2014/main" id="{5EC29A3D-59E2-1044-A1E9-2D0821A8E2E7}"/>
              </a:ext>
            </a:extLst>
          </p:cNvPr>
          <p:cNvSpPr txBox="1"/>
          <p:nvPr/>
        </p:nvSpPr>
        <p:spPr>
          <a:xfrm>
            <a:off x="8131802"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11</a:t>
            </a:r>
            <a:endParaRPr lang="nb-NO" sz="800" b="1">
              <a:latin typeface="Arial" panose="020B0604020202020204" pitchFamily="34" charset="0"/>
              <a:cs typeface="Arial" panose="020B0604020202020204" pitchFamily="34" charset="0"/>
            </a:endParaRPr>
          </a:p>
        </p:txBody>
      </p:sp>
      <p:sp>
        <p:nvSpPr>
          <p:cNvPr id="108" name="TekstSylinder 107">
            <a:extLst>
              <a:ext uri="{FF2B5EF4-FFF2-40B4-BE49-F238E27FC236}">
                <a16:creationId xmlns:a16="http://schemas.microsoft.com/office/drawing/2014/main" id="{306DFDFE-724A-FC48-ABD6-BC287D6057E5}"/>
              </a:ext>
            </a:extLst>
          </p:cNvPr>
          <p:cNvSpPr txBox="1"/>
          <p:nvPr/>
        </p:nvSpPr>
        <p:spPr>
          <a:xfrm>
            <a:off x="8137800" y="217366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å bli ansett</a:t>
            </a:r>
          </a:p>
          <a:p>
            <a:pPr algn="ctr"/>
            <a:r>
              <a:rPr lang="nb-NO" sz="800">
                <a:solidFill>
                  <a:srgbClr val="000000"/>
                </a:solidFill>
                <a:latin typeface="Arial" panose="020B0604020202020204" pitchFamily="34" charset="0"/>
                <a:cs typeface="Arial" panose="020B0604020202020204" pitchFamily="34" charset="0"/>
              </a:rPr>
              <a:t>u</a:t>
            </a:r>
            <a:r>
              <a:rPr lang="nb-NO" sz="800" u="none" strike="noStrike">
                <a:solidFill>
                  <a:srgbClr val="000000"/>
                </a:solidFill>
                <a:effectLst/>
                <a:latin typeface="Arial" panose="020B0604020202020204" pitchFamily="34" charset="0"/>
                <a:cs typeface="Arial" panose="020B0604020202020204" pitchFamily="34" charset="0"/>
              </a:rPr>
              <a:t>skyldig inntil det motsatte</a:t>
            </a:r>
          </a:p>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r bevist</a:t>
            </a:r>
            <a:endParaRPr lang="nb-NO" sz="800">
              <a:latin typeface="Arial" panose="020B0604020202020204" pitchFamily="34" charset="0"/>
              <a:cs typeface="Arial" panose="020B0604020202020204" pitchFamily="34" charset="0"/>
            </a:endParaRPr>
          </a:p>
        </p:txBody>
      </p:sp>
      <p:sp>
        <p:nvSpPr>
          <p:cNvPr id="109" name="TekstSylinder 108">
            <a:extLst>
              <a:ext uri="{FF2B5EF4-FFF2-40B4-BE49-F238E27FC236}">
                <a16:creationId xmlns:a16="http://schemas.microsoft.com/office/drawing/2014/main" id="{B389FC6B-36A7-7F46-B3EC-291A573CA7EF}"/>
              </a:ext>
            </a:extLst>
          </p:cNvPr>
          <p:cNvSpPr txBox="1"/>
          <p:nvPr/>
        </p:nvSpPr>
        <p:spPr>
          <a:xfrm>
            <a:off x="10167784"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12</a:t>
            </a:r>
            <a:endParaRPr lang="nb-NO" sz="800" b="1">
              <a:latin typeface="Arial" panose="020B0604020202020204" pitchFamily="34" charset="0"/>
              <a:cs typeface="Arial" panose="020B0604020202020204" pitchFamily="34" charset="0"/>
            </a:endParaRPr>
          </a:p>
        </p:txBody>
      </p:sp>
      <p:sp>
        <p:nvSpPr>
          <p:cNvPr id="110" name="TekstSylinder 109">
            <a:extLst>
              <a:ext uri="{FF2B5EF4-FFF2-40B4-BE49-F238E27FC236}">
                <a16:creationId xmlns:a16="http://schemas.microsoft.com/office/drawing/2014/main" id="{8115F714-1317-EF40-955F-5FB7D3C0B111}"/>
              </a:ext>
            </a:extLst>
          </p:cNvPr>
          <p:cNvSpPr txBox="1"/>
          <p:nvPr/>
        </p:nvSpPr>
        <p:spPr>
          <a:xfrm>
            <a:off x="10108713" y="2173665"/>
            <a:ext cx="2164136"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privatliv og</a:t>
            </a:r>
          </a:p>
          <a:p>
            <a:pPr algn="ctr"/>
            <a:r>
              <a:rPr lang="nb-NO" sz="800">
                <a:solidFill>
                  <a:srgbClr val="000000"/>
                </a:solidFill>
                <a:latin typeface="Arial" panose="020B0604020202020204" pitchFamily="34" charset="0"/>
                <a:cs typeface="Arial" panose="020B0604020202020204" pitchFamily="34" charset="0"/>
              </a:rPr>
              <a:t>b</a:t>
            </a:r>
            <a:r>
              <a:rPr lang="nb-NO" sz="800" u="none" strike="noStrike">
                <a:solidFill>
                  <a:srgbClr val="000000"/>
                </a:solidFill>
                <a:effectLst/>
                <a:latin typeface="Arial" panose="020B0604020202020204" pitchFamily="34" charset="0"/>
                <a:cs typeface="Arial" panose="020B0604020202020204" pitchFamily="34" charset="0"/>
              </a:rPr>
              <a:t>eskyttelse av sitt gode navn og rykte</a:t>
            </a:r>
            <a:endParaRPr lang="nb-NO" sz="800">
              <a:latin typeface="Arial" panose="020B0604020202020204" pitchFamily="34" charset="0"/>
              <a:cs typeface="Arial" panose="020B0604020202020204" pitchFamily="34" charset="0"/>
            </a:endParaRPr>
          </a:p>
        </p:txBody>
      </p:sp>
      <p:sp>
        <p:nvSpPr>
          <p:cNvPr id="111" name="TekstSylinder 110">
            <a:extLst>
              <a:ext uri="{FF2B5EF4-FFF2-40B4-BE49-F238E27FC236}">
                <a16:creationId xmlns:a16="http://schemas.microsoft.com/office/drawing/2014/main" id="{3213E56E-6F5D-1748-B48C-B3434A8526F7}"/>
              </a:ext>
            </a:extLst>
          </p:cNvPr>
          <p:cNvSpPr txBox="1"/>
          <p:nvPr/>
        </p:nvSpPr>
        <p:spPr>
          <a:xfrm>
            <a:off x="-1"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13</a:t>
            </a:r>
            <a:endParaRPr lang="nb-NO" sz="800" b="1">
              <a:latin typeface="Arial" panose="020B0604020202020204" pitchFamily="34" charset="0"/>
              <a:cs typeface="Arial" panose="020B0604020202020204" pitchFamily="34" charset="0"/>
            </a:endParaRPr>
          </a:p>
        </p:txBody>
      </p:sp>
      <p:sp>
        <p:nvSpPr>
          <p:cNvPr id="112" name="TekstSylinder 111">
            <a:extLst>
              <a:ext uri="{FF2B5EF4-FFF2-40B4-BE49-F238E27FC236}">
                <a16:creationId xmlns:a16="http://schemas.microsoft.com/office/drawing/2014/main" id="{9EA9E57F-6DF3-C64B-9357-1D4FB856F9CB}"/>
              </a:ext>
            </a:extLst>
          </p:cNvPr>
          <p:cNvSpPr txBox="1"/>
          <p:nvPr/>
        </p:nvSpPr>
        <p:spPr>
          <a:xfrm>
            <a:off x="5997" y="3516472"/>
            <a:ext cx="2033998" cy="461665"/>
          </a:xfrm>
          <a:prstGeom prst="rect">
            <a:avLst/>
          </a:prstGeom>
          <a:noFill/>
          <a:ln>
            <a:noFill/>
          </a:ln>
        </p:spPr>
        <p:txBody>
          <a:bodyPr wrap="square" rtlCol="0">
            <a:spAutoFit/>
          </a:bodyPr>
          <a:lstStyle/>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nhver har rett til å bevege</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eg fritt og frihet til å velge</a:t>
            </a:r>
          </a:p>
          <a:p>
            <a:pPr algn="ctr"/>
            <a:r>
              <a:rPr lang="nb-NO" sz="800">
                <a:solidFill>
                  <a:srgbClr val="000000"/>
                </a:solidFill>
                <a:latin typeface="Arial" panose="020B0604020202020204" pitchFamily="34" charset="0"/>
                <a:cs typeface="Arial" panose="020B0604020202020204" pitchFamily="34" charset="0"/>
              </a:rPr>
              <a:t>o</a:t>
            </a:r>
            <a:r>
              <a:rPr lang="nb-NO" sz="800" u="none" strike="noStrike">
                <a:solidFill>
                  <a:srgbClr val="000000"/>
                </a:solidFill>
                <a:effectLst/>
                <a:latin typeface="Arial" panose="020B0604020202020204" pitchFamily="34" charset="0"/>
                <a:cs typeface="Arial" panose="020B0604020202020204" pitchFamily="34" charset="0"/>
              </a:rPr>
              <a:t>ppholdssted innenfor landet sitt</a:t>
            </a:r>
            <a:endParaRPr lang="nb-NO" sz="800">
              <a:latin typeface="Arial" panose="020B0604020202020204" pitchFamily="34" charset="0"/>
              <a:cs typeface="Arial" panose="020B0604020202020204" pitchFamily="34" charset="0"/>
            </a:endParaRPr>
          </a:p>
        </p:txBody>
      </p:sp>
      <p:sp>
        <p:nvSpPr>
          <p:cNvPr id="113" name="TekstSylinder 112">
            <a:extLst>
              <a:ext uri="{FF2B5EF4-FFF2-40B4-BE49-F238E27FC236}">
                <a16:creationId xmlns:a16="http://schemas.microsoft.com/office/drawing/2014/main" id="{3C864C76-C155-0747-A6B3-0EACF2886E38}"/>
              </a:ext>
            </a:extLst>
          </p:cNvPr>
          <p:cNvSpPr txBox="1"/>
          <p:nvPr/>
        </p:nvSpPr>
        <p:spPr>
          <a:xfrm>
            <a:off x="2039062"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14</a:t>
            </a:r>
            <a:endParaRPr lang="nb-NO" sz="800" b="1">
              <a:latin typeface="Arial" panose="020B0604020202020204" pitchFamily="34" charset="0"/>
              <a:cs typeface="Arial" panose="020B0604020202020204" pitchFamily="34" charset="0"/>
            </a:endParaRPr>
          </a:p>
        </p:txBody>
      </p:sp>
      <p:sp>
        <p:nvSpPr>
          <p:cNvPr id="114" name="TekstSylinder 113">
            <a:extLst>
              <a:ext uri="{FF2B5EF4-FFF2-40B4-BE49-F238E27FC236}">
                <a16:creationId xmlns:a16="http://schemas.microsoft.com/office/drawing/2014/main" id="{B6910521-0875-0942-8A8B-861FA57378C2}"/>
              </a:ext>
            </a:extLst>
          </p:cNvPr>
          <p:cNvSpPr txBox="1"/>
          <p:nvPr/>
        </p:nvSpPr>
        <p:spPr>
          <a:xfrm>
            <a:off x="2045060" y="3516472"/>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å søke og få asyl</a:t>
            </a:r>
          </a:p>
          <a:p>
            <a:pPr algn="ctr"/>
            <a:r>
              <a:rPr lang="nb-NO" sz="800">
                <a:solidFill>
                  <a:srgbClr val="000000"/>
                </a:solidFill>
                <a:latin typeface="Arial" panose="020B0604020202020204" pitchFamily="34" charset="0"/>
                <a:cs typeface="Arial" panose="020B0604020202020204" pitchFamily="34" charset="0"/>
              </a:rPr>
              <a:t>i</a:t>
            </a:r>
            <a:r>
              <a:rPr lang="nb-NO" sz="800" u="none" strike="noStrike">
                <a:solidFill>
                  <a:srgbClr val="000000"/>
                </a:solidFill>
                <a:effectLst/>
                <a:latin typeface="Arial" panose="020B0604020202020204" pitchFamily="34" charset="0"/>
                <a:cs typeface="Arial" panose="020B0604020202020204" pitchFamily="34" charset="0"/>
              </a:rPr>
              <a:t> et annet land når de er forfulgt</a:t>
            </a:r>
            <a:endParaRPr lang="nb-NO" sz="800">
              <a:latin typeface="Arial" panose="020B0604020202020204" pitchFamily="34" charset="0"/>
              <a:cs typeface="Arial" panose="020B0604020202020204" pitchFamily="34" charset="0"/>
            </a:endParaRPr>
          </a:p>
        </p:txBody>
      </p:sp>
      <p:sp>
        <p:nvSpPr>
          <p:cNvPr id="115" name="TekstSylinder 114">
            <a:extLst>
              <a:ext uri="{FF2B5EF4-FFF2-40B4-BE49-F238E27FC236}">
                <a16:creationId xmlns:a16="http://schemas.microsoft.com/office/drawing/2014/main" id="{EE1D009F-A04F-1F45-9DC8-781306E6CEB8}"/>
              </a:ext>
            </a:extLst>
          </p:cNvPr>
          <p:cNvSpPr txBox="1"/>
          <p:nvPr/>
        </p:nvSpPr>
        <p:spPr>
          <a:xfrm>
            <a:off x="4068346"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15</a:t>
            </a:r>
            <a:endParaRPr lang="nb-NO" sz="800" b="1">
              <a:latin typeface="Arial" panose="020B0604020202020204" pitchFamily="34" charset="0"/>
              <a:cs typeface="Arial" panose="020B0604020202020204" pitchFamily="34" charset="0"/>
            </a:endParaRPr>
          </a:p>
        </p:txBody>
      </p:sp>
      <p:sp>
        <p:nvSpPr>
          <p:cNvPr id="116" name="TekstSylinder 115">
            <a:extLst>
              <a:ext uri="{FF2B5EF4-FFF2-40B4-BE49-F238E27FC236}">
                <a16:creationId xmlns:a16="http://schemas.microsoft.com/office/drawing/2014/main" id="{56FF980F-6FC1-6A45-BF99-DC40DDF9D9C7}"/>
              </a:ext>
            </a:extLst>
          </p:cNvPr>
          <p:cNvSpPr txBox="1"/>
          <p:nvPr/>
        </p:nvSpPr>
        <p:spPr>
          <a:xfrm>
            <a:off x="4251266" y="3516472"/>
            <a:ext cx="1680155" cy="58477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et </a:t>
            </a: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tatsborgerskap. Ingen må hindres </a:t>
            </a:r>
            <a:r>
              <a:rPr lang="nb-NO" sz="800">
                <a:solidFill>
                  <a:srgbClr val="000000"/>
                </a:solidFill>
                <a:latin typeface="Arial" panose="020B0604020202020204" pitchFamily="34" charset="0"/>
                <a:cs typeface="Arial" panose="020B0604020202020204" pitchFamily="34" charset="0"/>
              </a:rPr>
              <a:t>i </a:t>
            </a:r>
            <a:r>
              <a:rPr lang="nb-NO" sz="800" u="none" strike="noStrike">
                <a:solidFill>
                  <a:srgbClr val="000000"/>
                </a:solidFill>
                <a:effectLst/>
                <a:latin typeface="Arial" panose="020B0604020202020204" pitchFamily="34" charset="0"/>
                <a:cs typeface="Arial" panose="020B0604020202020204" pitchFamily="34" charset="0"/>
              </a:rPr>
              <a:t>å skifte statsborgerskap hvis de </a:t>
            </a: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elv ønsker det.</a:t>
            </a:r>
            <a:endParaRPr lang="nb-NO" sz="800">
              <a:latin typeface="Arial" panose="020B0604020202020204" pitchFamily="34" charset="0"/>
              <a:cs typeface="Arial" panose="020B0604020202020204" pitchFamily="34" charset="0"/>
            </a:endParaRPr>
          </a:p>
        </p:txBody>
      </p:sp>
      <p:sp>
        <p:nvSpPr>
          <p:cNvPr id="117" name="TekstSylinder 116">
            <a:extLst>
              <a:ext uri="{FF2B5EF4-FFF2-40B4-BE49-F238E27FC236}">
                <a16:creationId xmlns:a16="http://schemas.microsoft.com/office/drawing/2014/main" id="{0CEBB010-44CF-CF4D-B576-EAE0257E8D03}"/>
              </a:ext>
            </a:extLst>
          </p:cNvPr>
          <p:cNvSpPr txBox="1"/>
          <p:nvPr/>
        </p:nvSpPr>
        <p:spPr>
          <a:xfrm>
            <a:off x="6097629"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16</a:t>
            </a:r>
            <a:endParaRPr lang="nb-NO" sz="800" b="1">
              <a:latin typeface="Arial" panose="020B0604020202020204" pitchFamily="34" charset="0"/>
              <a:cs typeface="Arial" panose="020B0604020202020204" pitchFamily="34" charset="0"/>
            </a:endParaRPr>
          </a:p>
        </p:txBody>
      </p:sp>
      <p:sp>
        <p:nvSpPr>
          <p:cNvPr id="118" name="TekstSylinder 117">
            <a:extLst>
              <a:ext uri="{FF2B5EF4-FFF2-40B4-BE49-F238E27FC236}">
                <a16:creationId xmlns:a16="http://schemas.microsoft.com/office/drawing/2014/main" id="{14FA811C-B652-484A-99EF-5CC642F841D0}"/>
              </a:ext>
            </a:extLst>
          </p:cNvPr>
          <p:cNvSpPr txBox="1"/>
          <p:nvPr/>
        </p:nvSpPr>
        <p:spPr>
          <a:xfrm>
            <a:off x="6280549" y="3516472"/>
            <a:ext cx="1680155"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voksne har rett til å gifte </a:t>
            </a: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eg med hvem de vil og stifte </a:t>
            </a:r>
            <a:r>
              <a:rPr lang="nb-NO" sz="800">
                <a:solidFill>
                  <a:srgbClr val="000000"/>
                </a:solidFill>
                <a:latin typeface="Arial" panose="020B0604020202020204" pitchFamily="34" charset="0"/>
                <a:cs typeface="Arial" panose="020B0604020202020204" pitchFamily="34" charset="0"/>
              </a:rPr>
              <a:t>f</a:t>
            </a:r>
            <a:r>
              <a:rPr lang="nb-NO" sz="800" u="none" strike="noStrike">
                <a:solidFill>
                  <a:srgbClr val="000000"/>
                </a:solidFill>
                <a:effectLst/>
                <a:latin typeface="Arial" panose="020B0604020202020204" pitchFamily="34" charset="0"/>
                <a:cs typeface="Arial" panose="020B0604020202020204" pitchFamily="34" charset="0"/>
              </a:rPr>
              <a:t>amilie uten noen begrensninger</a:t>
            </a:r>
            <a:endParaRPr lang="nb-NO" sz="800">
              <a:latin typeface="Arial" panose="020B0604020202020204" pitchFamily="34" charset="0"/>
              <a:cs typeface="Arial" panose="020B0604020202020204" pitchFamily="34" charset="0"/>
            </a:endParaRPr>
          </a:p>
        </p:txBody>
      </p:sp>
      <p:sp>
        <p:nvSpPr>
          <p:cNvPr id="119" name="TekstSylinder 118">
            <a:extLst>
              <a:ext uri="{FF2B5EF4-FFF2-40B4-BE49-F238E27FC236}">
                <a16:creationId xmlns:a16="http://schemas.microsoft.com/office/drawing/2014/main" id="{63A31E7A-01F2-F74B-9DDE-5F5DCF3FB560}"/>
              </a:ext>
            </a:extLst>
          </p:cNvPr>
          <p:cNvSpPr txBox="1"/>
          <p:nvPr/>
        </p:nvSpPr>
        <p:spPr>
          <a:xfrm>
            <a:off x="8131802"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17</a:t>
            </a:r>
            <a:endParaRPr lang="nb-NO" sz="800" b="1">
              <a:latin typeface="Arial" panose="020B0604020202020204" pitchFamily="34" charset="0"/>
              <a:cs typeface="Arial" panose="020B0604020202020204" pitchFamily="34" charset="0"/>
            </a:endParaRPr>
          </a:p>
        </p:txBody>
      </p:sp>
      <p:sp>
        <p:nvSpPr>
          <p:cNvPr id="120" name="TekstSylinder 119">
            <a:extLst>
              <a:ext uri="{FF2B5EF4-FFF2-40B4-BE49-F238E27FC236}">
                <a16:creationId xmlns:a16="http://schemas.microsoft.com/office/drawing/2014/main" id="{343B43BC-0143-C045-986A-D972C56A7221}"/>
              </a:ext>
            </a:extLst>
          </p:cNvPr>
          <p:cNvSpPr txBox="1"/>
          <p:nvPr/>
        </p:nvSpPr>
        <p:spPr>
          <a:xfrm>
            <a:off x="8137800" y="3516472"/>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å eie eiendom som</a:t>
            </a:r>
          </a:p>
          <a:p>
            <a:pPr algn="ctr"/>
            <a:r>
              <a:rPr lang="nb-NO" sz="800">
                <a:solidFill>
                  <a:srgbClr val="000000"/>
                </a:solidFill>
                <a:latin typeface="Arial" panose="020B0604020202020204" pitchFamily="34" charset="0"/>
                <a:cs typeface="Arial" panose="020B0604020202020204" pitchFamily="34" charset="0"/>
              </a:rPr>
              <a:t>i</a:t>
            </a:r>
            <a:r>
              <a:rPr lang="nb-NO" sz="800" u="none" strike="noStrike">
                <a:solidFill>
                  <a:srgbClr val="000000"/>
                </a:solidFill>
                <a:effectLst/>
                <a:latin typeface="Arial" panose="020B0604020202020204" pitchFamily="34" charset="0"/>
                <a:cs typeface="Arial" panose="020B0604020202020204" pitchFamily="34" charset="0"/>
              </a:rPr>
              <a:t>ngen kan ta fra dem uten grunn</a:t>
            </a:r>
            <a:endParaRPr lang="nb-NO" sz="800">
              <a:latin typeface="Arial" panose="020B0604020202020204" pitchFamily="34" charset="0"/>
              <a:cs typeface="Arial" panose="020B0604020202020204" pitchFamily="34" charset="0"/>
            </a:endParaRPr>
          </a:p>
        </p:txBody>
      </p:sp>
      <p:sp>
        <p:nvSpPr>
          <p:cNvPr id="121" name="TekstSylinder 120">
            <a:extLst>
              <a:ext uri="{FF2B5EF4-FFF2-40B4-BE49-F238E27FC236}">
                <a16:creationId xmlns:a16="http://schemas.microsoft.com/office/drawing/2014/main" id="{4A688817-E495-3747-A459-0C3F2F739407}"/>
              </a:ext>
            </a:extLst>
          </p:cNvPr>
          <p:cNvSpPr txBox="1"/>
          <p:nvPr/>
        </p:nvSpPr>
        <p:spPr>
          <a:xfrm>
            <a:off x="10165975"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18</a:t>
            </a:r>
            <a:endParaRPr lang="nb-NO" sz="800" b="1">
              <a:latin typeface="Arial" panose="020B0604020202020204" pitchFamily="34" charset="0"/>
              <a:cs typeface="Arial" panose="020B0604020202020204" pitchFamily="34" charset="0"/>
            </a:endParaRPr>
          </a:p>
        </p:txBody>
      </p:sp>
      <p:sp>
        <p:nvSpPr>
          <p:cNvPr id="122" name="TekstSylinder 121">
            <a:extLst>
              <a:ext uri="{FF2B5EF4-FFF2-40B4-BE49-F238E27FC236}">
                <a16:creationId xmlns:a16="http://schemas.microsoft.com/office/drawing/2014/main" id="{912610E6-BFD2-7F47-AA01-6A0D51F9AC62}"/>
              </a:ext>
            </a:extLst>
          </p:cNvPr>
          <p:cNvSpPr txBox="1"/>
          <p:nvPr/>
        </p:nvSpPr>
        <p:spPr>
          <a:xfrm>
            <a:off x="10171973" y="3516472"/>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tanke-,</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amvittighets- og religionsfrihet</a:t>
            </a:r>
            <a:endParaRPr lang="nb-NO" sz="800">
              <a:latin typeface="Arial" panose="020B0604020202020204" pitchFamily="34" charset="0"/>
              <a:cs typeface="Arial" panose="020B0604020202020204" pitchFamily="34" charset="0"/>
            </a:endParaRPr>
          </a:p>
        </p:txBody>
      </p:sp>
      <p:sp>
        <p:nvSpPr>
          <p:cNvPr id="123" name="TekstSylinder 122">
            <a:extLst>
              <a:ext uri="{FF2B5EF4-FFF2-40B4-BE49-F238E27FC236}">
                <a16:creationId xmlns:a16="http://schemas.microsoft.com/office/drawing/2014/main" id="{6D98A24D-FB17-AD4D-B4CE-2CB03D54F94A}"/>
              </a:ext>
            </a:extLst>
          </p:cNvPr>
          <p:cNvSpPr txBox="1"/>
          <p:nvPr/>
        </p:nvSpPr>
        <p:spPr>
          <a:xfrm>
            <a:off x="-1"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19</a:t>
            </a:r>
            <a:endParaRPr lang="nb-NO" sz="800" b="1">
              <a:latin typeface="Arial" panose="020B0604020202020204" pitchFamily="34" charset="0"/>
              <a:cs typeface="Arial" panose="020B0604020202020204" pitchFamily="34" charset="0"/>
            </a:endParaRPr>
          </a:p>
        </p:txBody>
      </p:sp>
      <p:sp>
        <p:nvSpPr>
          <p:cNvPr id="124" name="TekstSylinder 123">
            <a:extLst>
              <a:ext uri="{FF2B5EF4-FFF2-40B4-BE49-F238E27FC236}">
                <a16:creationId xmlns:a16="http://schemas.microsoft.com/office/drawing/2014/main" id="{7AFDB65E-4122-634E-B016-F9E50BB0A674}"/>
              </a:ext>
            </a:extLst>
          </p:cNvPr>
          <p:cNvSpPr txBox="1"/>
          <p:nvPr/>
        </p:nvSpPr>
        <p:spPr>
          <a:xfrm>
            <a:off x="5997" y="4796479"/>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a:t>
            </a:r>
          </a:p>
          <a:p>
            <a:pPr algn="ctr"/>
            <a:r>
              <a:rPr lang="nb-NO" sz="800">
                <a:solidFill>
                  <a:srgbClr val="000000"/>
                </a:solidFill>
                <a:latin typeface="Arial" panose="020B0604020202020204" pitchFamily="34" charset="0"/>
                <a:cs typeface="Arial" panose="020B0604020202020204" pitchFamily="34" charset="0"/>
              </a:rPr>
              <a:t>m</a:t>
            </a:r>
            <a:r>
              <a:rPr lang="nb-NO" sz="800" u="none" strike="noStrike">
                <a:solidFill>
                  <a:srgbClr val="000000"/>
                </a:solidFill>
                <a:effectLst/>
                <a:latin typeface="Arial" panose="020B0604020202020204" pitchFamily="34" charset="0"/>
                <a:cs typeface="Arial" panose="020B0604020202020204" pitchFamily="34" charset="0"/>
              </a:rPr>
              <a:t>enings- og ytringsfrihet</a:t>
            </a:r>
            <a:endParaRPr lang="nb-NO" sz="800">
              <a:latin typeface="Arial" panose="020B0604020202020204" pitchFamily="34" charset="0"/>
              <a:cs typeface="Arial" panose="020B0604020202020204" pitchFamily="34" charset="0"/>
            </a:endParaRPr>
          </a:p>
        </p:txBody>
      </p:sp>
      <p:sp>
        <p:nvSpPr>
          <p:cNvPr id="125" name="TekstSylinder 124">
            <a:extLst>
              <a:ext uri="{FF2B5EF4-FFF2-40B4-BE49-F238E27FC236}">
                <a16:creationId xmlns:a16="http://schemas.microsoft.com/office/drawing/2014/main" id="{53BFA60A-09F4-E14C-ACE3-83EE9FC4761A}"/>
              </a:ext>
            </a:extLst>
          </p:cNvPr>
          <p:cNvSpPr txBox="1"/>
          <p:nvPr/>
        </p:nvSpPr>
        <p:spPr>
          <a:xfrm>
            <a:off x="2039062"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20</a:t>
            </a:r>
            <a:endParaRPr lang="nb-NO" sz="800" b="1">
              <a:latin typeface="Arial" panose="020B0604020202020204" pitchFamily="34" charset="0"/>
              <a:cs typeface="Arial" panose="020B0604020202020204" pitchFamily="34" charset="0"/>
            </a:endParaRPr>
          </a:p>
        </p:txBody>
      </p:sp>
      <p:sp>
        <p:nvSpPr>
          <p:cNvPr id="126" name="TekstSylinder 125">
            <a:extLst>
              <a:ext uri="{FF2B5EF4-FFF2-40B4-BE49-F238E27FC236}">
                <a16:creationId xmlns:a16="http://schemas.microsoft.com/office/drawing/2014/main" id="{4316C73E-415B-B243-A813-F24DC7DF6B1A}"/>
              </a:ext>
            </a:extLst>
          </p:cNvPr>
          <p:cNvSpPr txBox="1"/>
          <p:nvPr/>
        </p:nvSpPr>
        <p:spPr>
          <a:xfrm>
            <a:off x="2045060" y="4796479"/>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fritt å delta i</a:t>
            </a:r>
          </a:p>
          <a:p>
            <a:pPr algn="ctr"/>
            <a:r>
              <a:rPr lang="nb-NO" sz="800">
                <a:solidFill>
                  <a:srgbClr val="000000"/>
                </a:solidFill>
                <a:latin typeface="Arial" panose="020B0604020202020204" pitchFamily="34" charset="0"/>
                <a:cs typeface="Arial" panose="020B0604020202020204" pitchFamily="34" charset="0"/>
              </a:rPr>
              <a:t>f</a:t>
            </a:r>
            <a:r>
              <a:rPr lang="nb-NO" sz="800" u="none" strike="noStrike">
                <a:solidFill>
                  <a:srgbClr val="000000"/>
                </a:solidFill>
                <a:effectLst/>
                <a:latin typeface="Arial" panose="020B0604020202020204" pitchFamily="34" charset="0"/>
                <a:cs typeface="Arial" panose="020B0604020202020204" pitchFamily="34" charset="0"/>
              </a:rPr>
              <a:t>redelige møter og organisasjoner</a:t>
            </a:r>
            <a:endParaRPr lang="nb-NO" sz="800">
              <a:latin typeface="Arial" panose="020B0604020202020204" pitchFamily="34" charset="0"/>
              <a:cs typeface="Arial" panose="020B0604020202020204" pitchFamily="34" charset="0"/>
            </a:endParaRPr>
          </a:p>
        </p:txBody>
      </p:sp>
      <p:sp>
        <p:nvSpPr>
          <p:cNvPr id="127" name="TekstSylinder 126">
            <a:extLst>
              <a:ext uri="{FF2B5EF4-FFF2-40B4-BE49-F238E27FC236}">
                <a16:creationId xmlns:a16="http://schemas.microsoft.com/office/drawing/2014/main" id="{90852027-9E5F-1B41-9FD5-A2A82C42C476}"/>
              </a:ext>
            </a:extLst>
          </p:cNvPr>
          <p:cNvSpPr txBox="1"/>
          <p:nvPr/>
        </p:nvSpPr>
        <p:spPr>
          <a:xfrm>
            <a:off x="4068346"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21</a:t>
            </a:r>
            <a:endParaRPr lang="nb-NO" sz="800" b="1">
              <a:latin typeface="Arial" panose="020B0604020202020204" pitchFamily="34" charset="0"/>
              <a:cs typeface="Arial" panose="020B0604020202020204" pitchFamily="34" charset="0"/>
            </a:endParaRPr>
          </a:p>
        </p:txBody>
      </p:sp>
      <p:sp>
        <p:nvSpPr>
          <p:cNvPr id="128" name="TekstSylinder 127">
            <a:extLst>
              <a:ext uri="{FF2B5EF4-FFF2-40B4-BE49-F238E27FC236}">
                <a16:creationId xmlns:a16="http://schemas.microsoft.com/office/drawing/2014/main" id="{BC6367D9-7AFF-1E42-AA03-3420E5B092A6}"/>
              </a:ext>
            </a:extLst>
          </p:cNvPr>
          <p:cNvSpPr txBox="1"/>
          <p:nvPr/>
        </p:nvSpPr>
        <p:spPr>
          <a:xfrm>
            <a:off x="4269052" y="4796479"/>
            <a:ext cx="1644582" cy="58477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å delta i styringen av landet og lokalsamfunnet sitt. Alle må ha </a:t>
            </a:r>
            <a:r>
              <a:rPr lang="nb-NO" sz="800">
                <a:solidFill>
                  <a:srgbClr val="000000"/>
                </a:solidFill>
                <a:latin typeface="Arial" panose="020B0604020202020204" pitchFamily="34" charset="0"/>
                <a:cs typeface="Arial" panose="020B0604020202020204" pitchFamily="34" charset="0"/>
              </a:rPr>
              <a:t>l</a:t>
            </a:r>
            <a:r>
              <a:rPr lang="nb-NO" sz="800" u="none" strike="noStrike">
                <a:solidFill>
                  <a:srgbClr val="000000"/>
                </a:solidFill>
                <a:effectLst/>
                <a:latin typeface="Arial" panose="020B0604020202020204" pitchFamily="34" charset="0"/>
                <a:cs typeface="Arial" panose="020B0604020202020204" pitchFamily="34" charset="0"/>
              </a:rPr>
              <a:t>ik mulighet til å få et offentlig verv</a:t>
            </a:r>
            <a:endParaRPr lang="nb-NO" sz="800">
              <a:latin typeface="Arial" panose="020B0604020202020204" pitchFamily="34" charset="0"/>
              <a:cs typeface="Arial" panose="020B0604020202020204" pitchFamily="34" charset="0"/>
            </a:endParaRPr>
          </a:p>
        </p:txBody>
      </p:sp>
      <p:sp>
        <p:nvSpPr>
          <p:cNvPr id="129" name="TekstSylinder 128">
            <a:extLst>
              <a:ext uri="{FF2B5EF4-FFF2-40B4-BE49-F238E27FC236}">
                <a16:creationId xmlns:a16="http://schemas.microsoft.com/office/drawing/2014/main" id="{E1F09CE6-13B8-AC4C-AEF0-9D65A3CE774C}"/>
              </a:ext>
            </a:extLst>
          </p:cNvPr>
          <p:cNvSpPr txBox="1"/>
          <p:nvPr/>
        </p:nvSpPr>
        <p:spPr>
          <a:xfrm>
            <a:off x="6097629"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22</a:t>
            </a:r>
            <a:endParaRPr lang="nb-NO" sz="800" b="1">
              <a:latin typeface="Arial" panose="020B0604020202020204" pitchFamily="34" charset="0"/>
              <a:cs typeface="Arial" panose="020B0604020202020204" pitchFamily="34" charset="0"/>
            </a:endParaRPr>
          </a:p>
        </p:txBody>
      </p:sp>
      <p:sp>
        <p:nvSpPr>
          <p:cNvPr id="130" name="TekstSylinder 129">
            <a:extLst>
              <a:ext uri="{FF2B5EF4-FFF2-40B4-BE49-F238E27FC236}">
                <a16:creationId xmlns:a16="http://schemas.microsoft.com/office/drawing/2014/main" id="{05FF8450-DE98-404C-873A-652D92275561}"/>
              </a:ext>
            </a:extLst>
          </p:cNvPr>
          <p:cNvSpPr txBox="1"/>
          <p:nvPr/>
        </p:nvSpPr>
        <p:spPr>
          <a:xfrm>
            <a:off x="6103627" y="4796479"/>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at deres</a:t>
            </a:r>
          </a:p>
          <a:p>
            <a:pPr algn="ctr"/>
            <a:r>
              <a:rPr lang="nb-NO" sz="800">
                <a:solidFill>
                  <a:srgbClr val="000000"/>
                </a:solidFill>
                <a:latin typeface="Arial" panose="020B0604020202020204" pitchFamily="34" charset="0"/>
                <a:cs typeface="Arial" panose="020B0604020202020204" pitchFamily="34" charset="0"/>
              </a:rPr>
              <a:t>g</a:t>
            </a:r>
            <a:r>
              <a:rPr lang="nb-NO" sz="800" u="none" strike="noStrike">
                <a:solidFill>
                  <a:srgbClr val="000000"/>
                </a:solidFill>
                <a:effectLst/>
                <a:latin typeface="Arial" panose="020B0604020202020204" pitchFamily="34" charset="0"/>
                <a:cs typeface="Arial" panose="020B0604020202020204" pitchFamily="34" charset="0"/>
              </a:rPr>
              <a:t>runnleggende behov er ivaretatt</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lik at de kan leve et verdig liv.</a:t>
            </a:r>
            <a:endParaRPr lang="nb-NO" sz="800">
              <a:latin typeface="Arial" panose="020B0604020202020204" pitchFamily="34" charset="0"/>
              <a:cs typeface="Arial" panose="020B0604020202020204" pitchFamily="34" charset="0"/>
            </a:endParaRPr>
          </a:p>
        </p:txBody>
      </p:sp>
      <p:sp>
        <p:nvSpPr>
          <p:cNvPr id="131" name="TekstSylinder 130">
            <a:extLst>
              <a:ext uri="{FF2B5EF4-FFF2-40B4-BE49-F238E27FC236}">
                <a16:creationId xmlns:a16="http://schemas.microsoft.com/office/drawing/2014/main" id="{E99E1D34-9188-B244-B04D-F9E9BAB8714B}"/>
              </a:ext>
            </a:extLst>
          </p:cNvPr>
          <p:cNvSpPr txBox="1"/>
          <p:nvPr/>
        </p:nvSpPr>
        <p:spPr>
          <a:xfrm>
            <a:off x="8131802"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23</a:t>
            </a:r>
            <a:endParaRPr lang="nb-NO" sz="800" b="1">
              <a:latin typeface="Arial" panose="020B0604020202020204" pitchFamily="34" charset="0"/>
              <a:cs typeface="Arial" panose="020B0604020202020204" pitchFamily="34" charset="0"/>
            </a:endParaRPr>
          </a:p>
        </p:txBody>
      </p:sp>
      <p:sp>
        <p:nvSpPr>
          <p:cNvPr id="132" name="TekstSylinder 131">
            <a:extLst>
              <a:ext uri="{FF2B5EF4-FFF2-40B4-BE49-F238E27FC236}">
                <a16:creationId xmlns:a16="http://schemas.microsoft.com/office/drawing/2014/main" id="{3A334D1A-2362-CB44-A184-8D38A71E8A74}"/>
              </a:ext>
            </a:extLst>
          </p:cNvPr>
          <p:cNvSpPr txBox="1"/>
          <p:nvPr/>
        </p:nvSpPr>
        <p:spPr>
          <a:xfrm>
            <a:off x="8137800" y="4796479"/>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arbeid, til å velge</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itt eget yrke, og til rettferdig lønn.</a:t>
            </a:r>
            <a:endParaRPr lang="nb-NO" sz="800">
              <a:latin typeface="Arial" panose="020B0604020202020204" pitchFamily="34" charset="0"/>
              <a:cs typeface="Arial" panose="020B0604020202020204" pitchFamily="34" charset="0"/>
            </a:endParaRPr>
          </a:p>
        </p:txBody>
      </p:sp>
      <p:sp>
        <p:nvSpPr>
          <p:cNvPr id="133" name="TekstSylinder 132">
            <a:extLst>
              <a:ext uri="{FF2B5EF4-FFF2-40B4-BE49-F238E27FC236}">
                <a16:creationId xmlns:a16="http://schemas.microsoft.com/office/drawing/2014/main" id="{8CC2545F-66C3-2A4C-8D27-58132AC94061}"/>
              </a:ext>
            </a:extLst>
          </p:cNvPr>
          <p:cNvSpPr txBox="1"/>
          <p:nvPr/>
        </p:nvSpPr>
        <p:spPr>
          <a:xfrm>
            <a:off x="10165975"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24</a:t>
            </a:r>
            <a:endParaRPr lang="nb-NO" sz="800" b="1">
              <a:latin typeface="Arial" panose="020B0604020202020204" pitchFamily="34" charset="0"/>
              <a:cs typeface="Arial" panose="020B0604020202020204" pitchFamily="34" charset="0"/>
            </a:endParaRPr>
          </a:p>
        </p:txBody>
      </p:sp>
      <p:sp>
        <p:nvSpPr>
          <p:cNvPr id="134" name="TekstSylinder 133">
            <a:extLst>
              <a:ext uri="{FF2B5EF4-FFF2-40B4-BE49-F238E27FC236}">
                <a16:creationId xmlns:a16="http://schemas.microsoft.com/office/drawing/2014/main" id="{DB6B2113-2600-C44A-B683-1BF0B7B6F029}"/>
              </a:ext>
            </a:extLst>
          </p:cNvPr>
          <p:cNvSpPr txBox="1"/>
          <p:nvPr/>
        </p:nvSpPr>
        <p:spPr>
          <a:xfrm>
            <a:off x="10171973" y="4796479"/>
            <a:ext cx="2033998" cy="21544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hvile og fritid</a:t>
            </a:r>
            <a:endParaRPr lang="nb-NO" sz="800">
              <a:latin typeface="Arial" panose="020B0604020202020204" pitchFamily="34" charset="0"/>
              <a:cs typeface="Arial" panose="020B0604020202020204" pitchFamily="34" charset="0"/>
            </a:endParaRPr>
          </a:p>
        </p:txBody>
      </p:sp>
      <p:sp>
        <p:nvSpPr>
          <p:cNvPr id="135" name="TekstSylinder 134">
            <a:extLst>
              <a:ext uri="{FF2B5EF4-FFF2-40B4-BE49-F238E27FC236}">
                <a16:creationId xmlns:a16="http://schemas.microsoft.com/office/drawing/2014/main" id="{D00697BC-CA72-194A-A7EB-BBE4644E6C18}"/>
              </a:ext>
            </a:extLst>
          </p:cNvPr>
          <p:cNvSpPr txBox="1"/>
          <p:nvPr/>
        </p:nvSpPr>
        <p:spPr>
          <a:xfrm>
            <a:off x="-1"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25</a:t>
            </a:r>
            <a:endParaRPr lang="nb-NO" sz="800" b="1">
              <a:latin typeface="Arial" panose="020B0604020202020204" pitchFamily="34" charset="0"/>
              <a:cs typeface="Arial" panose="020B0604020202020204" pitchFamily="34" charset="0"/>
            </a:endParaRPr>
          </a:p>
        </p:txBody>
      </p:sp>
      <p:sp>
        <p:nvSpPr>
          <p:cNvPr id="136" name="TekstSylinder 135">
            <a:extLst>
              <a:ext uri="{FF2B5EF4-FFF2-40B4-BE49-F238E27FC236}">
                <a16:creationId xmlns:a16="http://schemas.microsoft.com/office/drawing/2014/main" id="{CFAB69B9-28FE-6942-8B77-382EBD809C28}"/>
              </a:ext>
            </a:extLst>
          </p:cNvPr>
          <p:cNvSpPr txBox="1"/>
          <p:nvPr/>
        </p:nvSpPr>
        <p:spPr>
          <a:xfrm>
            <a:off x="5997" y="607418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en levestandard</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om sikrer deres helse og andre</a:t>
            </a:r>
          </a:p>
          <a:p>
            <a:pPr algn="ctr"/>
            <a:r>
              <a:rPr lang="nb-NO" sz="800">
                <a:solidFill>
                  <a:srgbClr val="000000"/>
                </a:solidFill>
                <a:latin typeface="Arial" panose="020B0604020202020204" pitchFamily="34" charset="0"/>
                <a:cs typeface="Arial" panose="020B0604020202020204" pitchFamily="34" charset="0"/>
              </a:rPr>
              <a:t>g</a:t>
            </a:r>
            <a:r>
              <a:rPr lang="nb-NO" sz="800" u="none" strike="noStrike">
                <a:solidFill>
                  <a:srgbClr val="000000"/>
                </a:solidFill>
                <a:effectLst/>
                <a:latin typeface="Arial" panose="020B0604020202020204" pitchFamily="34" charset="0"/>
                <a:cs typeface="Arial" panose="020B0604020202020204" pitchFamily="34" charset="0"/>
              </a:rPr>
              <a:t>runnleggende behov</a:t>
            </a:r>
            <a:endParaRPr lang="nb-NO" sz="800">
              <a:latin typeface="Arial" panose="020B0604020202020204" pitchFamily="34" charset="0"/>
              <a:cs typeface="Arial" panose="020B0604020202020204" pitchFamily="34" charset="0"/>
            </a:endParaRPr>
          </a:p>
        </p:txBody>
      </p:sp>
      <p:sp>
        <p:nvSpPr>
          <p:cNvPr id="137" name="TekstSylinder 136">
            <a:extLst>
              <a:ext uri="{FF2B5EF4-FFF2-40B4-BE49-F238E27FC236}">
                <a16:creationId xmlns:a16="http://schemas.microsoft.com/office/drawing/2014/main" id="{CA4037E1-CA35-174B-8794-305CDE39F639}"/>
              </a:ext>
            </a:extLst>
          </p:cNvPr>
          <p:cNvSpPr txBox="1"/>
          <p:nvPr/>
        </p:nvSpPr>
        <p:spPr>
          <a:xfrm>
            <a:off x="2039062"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26</a:t>
            </a:r>
            <a:endParaRPr lang="nb-NO" sz="800" b="1">
              <a:latin typeface="Arial" panose="020B0604020202020204" pitchFamily="34" charset="0"/>
              <a:cs typeface="Arial" panose="020B0604020202020204" pitchFamily="34" charset="0"/>
            </a:endParaRPr>
          </a:p>
        </p:txBody>
      </p:sp>
      <p:sp>
        <p:nvSpPr>
          <p:cNvPr id="138" name="TekstSylinder 137">
            <a:extLst>
              <a:ext uri="{FF2B5EF4-FFF2-40B4-BE49-F238E27FC236}">
                <a16:creationId xmlns:a16="http://schemas.microsoft.com/office/drawing/2014/main" id="{94AFB0B8-AB3B-134E-8647-09055F9B3F2B}"/>
              </a:ext>
            </a:extLst>
          </p:cNvPr>
          <p:cNvSpPr txBox="1"/>
          <p:nvPr/>
        </p:nvSpPr>
        <p:spPr>
          <a:xfrm>
            <a:off x="2045060" y="6074185"/>
            <a:ext cx="2033998" cy="21544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utdanning</a:t>
            </a:r>
            <a:endParaRPr lang="nb-NO" sz="800">
              <a:latin typeface="Arial" panose="020B0604020202020204" pitchFamily="34" charset="0"/>
              <a:cs typeface="Arial" panose="020B0604020202020204" pitchFamily="34" charset="0"/>
            </a:endParaRPr>
          </a:p>
        </p:txBody>
      </p:sp>
      <p:sp>
        <p:nvSpPr>
          <p:cNvPr id="139" name="TekstSylinder 138">
            <a:extLst>
              <a:ext uri="{FF2B5EF4-FFF2-40B4-BE49-F238E27FC236}">
                <a16:creationId xmlns:a16="http://schemas.microsoft.com/office/drawing/2014/main" id="{BB00E4FF-5795-5049-9B7F-E3D09FEBCF47}"/>
              </a:ext>
            </a:extLst>
          </p:cNvPr>
          <p:cNvSpPr txBox="1"/>
          <p:nvPr/>
        </p:nvSpPr>
        <p:spPr>
          <a:xfrm>
            <a:off x="4068346"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27</a:t>
            </a:r>
            <a:endParaRPr lang="nb-NO" sz="800" b="1">
              <a:latin typeface="Arial" panose="020B0604020202020204" pitchFamily="34" charset="0"/>
              <a:cs typeface="Arial" panose="020B0604020202020204" pitchFamily="34" charset="0"/>
            </a:endParaRPr>
          </a:p>
        </p:txBody>
      </p:sp>
      <p:sp>
        <p:nvSpPr>
          <p:cNvPr id="140" name="TekstSylinder 139">
            <a:extLst>
              <a:ext uri="{FF2B5EF4-FFF2-40B4-BE49-F238E27FC236}">
                <a16:creationId xmlns:a16="http://schemas.microsoft.com/office/drawing/2014/main" id="{3E0CE290-3DB7-F44A-8A2A-4F6DD96550B5}"/>
              </a:ext>
            </a:extLst>
          </p:cNvPr>
          <p:cNvSpPr txBox="1"/>
          <p:nvPr/>
        </p:nvSpPr>
        <p:spPr>
          <a:xfrm>
            <a:off x="4074344" y="6074185"/>
            <a:ext cx="2033998" cy="21544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å delta i kulturlivet</a:t>
            </a:r>
            <a:endParaRPr lang="nb-NO" sz="800">
              <a:latin typeface="Arial" panose="020B0604020202020204" pitchFamily="34" charset="0"/>
              <a:cs typeface="Arial" panose="020B0604020202020204" pitchFamily="34" charset="0"/>
            </a:endParaRPr>
          </a:p>
        </p:txBody>
      </p:sp>
      <p:sp>
        <p:nvSpPr>
          <p:cNvPr id="141" name="TekstSylinder 140">
            <a:extLst>
              <a:ext uri="{FF2B5EF4-FFF2-40B4-BE49-F238E27FC236}">
                <a16:creationId xmlns:a16="http://schemas.microsoft.com/office/drawing/2014/main" id="{D327C60C-DE68-EF4B-9248-69BF82472546}"/>
              </a:ext>
            </a:extLst>
          </p:cNvPr>
          <p:cNvSpPr txBox="1"/>
          <p:nvPr/>
        </p:nvSpPr>
        <p:spPr>
          <a:xfrm>
            <a:off x="6097629"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28</a:t>
            </a:r>
            <a:endParaRPr lang="nb-NO" sz="800" b="1">
              <a:latin typeface="Arial" panose="020B0604020202020204" pitchFamily="34" charset="0"/>
              <a:cs typeface="Arial" panose="020B0604020202020204" pitchFamily="34" charset="0"/>
            </a:endParaRPr>
          </a:p>
        </p:txBody>
      </p:sp>
      <p:sp>
        <p:nvSpPr>
          <p:cNvPr id="142" name="TekstSylinder 141">
            <a:extLst>
              <a:ext uri="{FF2B5EF4-FFF2-40B4-BE49-F238E27FC236}">
                <a16:creationId xmlns:a16="http://schemas.microsoft.com/office/drawing/2014/main" id="{767F23BF-E52F-924F-BBEC-26683D051EE1}"/>
              </a:ext>
            </a:extLst>
          </p:cNvPr>
          <p:cNvSpPr txBox="1"/>
          <p:nvPr/>
        </p:nvSpPr>
        <p:spPr>
          <a:xfrm>
            <a:off x="6103627" y="607418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land må bidra til å gjøre</a:t>
            </a:r>
          </a:p>
          <a:p>
            <a:pPr algn="ctr"/>
            <a:r>
              <a:rPr lang="nb-NO" sz="800">
                <a:solidFill>
                  <a:srgbClr val="000000"/>
                </a:solidFill>
                <a:latin typeface="Arial" panose="020B0604020202020204" pitchFamily="34" charset="0"/>
                <a:cs typeface="Arial" panose="020B0604020202020204" pitchFamily="34" charset="0"/>
              </a:rPr>
              <a:t>v</a:t>
            </a:r>
            <a:r>
              <a:rPr lang="nb-NO" sz="800" u="none" strike="noStrike">
                <a:solidFill>
                  <a:srgbClr val="000000"/>
                </a:solidFill>
                <a:effectLst/>
                <a:latin typeface="Arial" panose="020B0604020202020204" pitchFamily="34" charset="0"/>
                <a:cs typeface="Arial" panose="020B0604020202020204" pitchFamily="34" charset="0"/>
              </a:rPr>
              <a:t>erden til et sted der alle disse</a:t>
            </a:r>
          </a:p>
          <a:p>
            <a:pPr algn="ctr"/>
            <a:r>
              <a:rPr lang="nb-NO" sz="800">
                <a:solidFill>
                  <a:srgbClr val="000000"/>
                </a:solidFill>
                <a:latin typeface="Arial" panose="020B0604020202020204" pitchFamily="34" charset="0"/>
                <a:cs typeface="Arial" panose="020B0604020202020204" pitchFamily="34" charset="0"/>
              </a:rPr>
              <a:t>r</a:t>
            </a:r>
            <a:r>
              <a:rPr lang="nb-NO" sz="800" u="none" strike="noStrike">
                <a:solidFill>
                  <a:srgbClr val="000000"/>
                </a:solidFill>
                <a:effectLst/>
                <a:latin typeface="Arial" panose="020B0604020202020204" pitchFamily="34" charset="0"/>
                <a:cs typeface="Arial" panose="020B0604020202020204" pitchFamily="34" charset="0"/>
              </a:rPr>
              <a:t>ettighetene kan bli virkeliggjort</a:t>
            </a:r>
            <a:endParaRPr lang="nb-NO" sz="800">
              <a:latin typeface="Arial" panose="020B0604020202020204" pitchFamily="34" charset="0"/>
              <a:cs typeface="Arial" panose="020B0604020202020204" pitchFamily="34" charset="0"/>
            </a:endParaRPr>
          </a:p>
        </p:txBody>
      </p:sp>
      <p:sp>
        <p:nvSpPr>
          <p:cNvPr id="143" name="TekstSylinder 142">
            <a:extLst>
              <a:ext uri="{FF2B5EF4-FFF2-40B4-BE49-F238E27FC236}">
                <a16:creationId xmlns:a16="http://schemas.microsoft.com/office/drawing/2014/main" id="{8924ABBB-E288-7848-8368-EA415A477B82}"/>
              </a:ext>
            </a:extLst>
          </p:cNvPr>
          <p:cNvSpPr txBox="1"/>
          <p:nvPr/>
        </p:nvSpPr>
        <p:spPr>
          <a:xfrm>
            <a:off x="8131802"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29</a:t>
            </a:r>
            <a:endParaRPr lang="nb-NO" sz="800" b="1">
              <a:latin typeface="Arial" panose="020B0604020202020204" pitchFamily="34" charset="0"/>
              <a:cs typeface="Arial" panose="020B0604020202020204" pitchFamily="34" charset="0"/>
            </a:endParaRPr>
          </a:p>
        </p:txBody>
      </p:sp>
      <p:sp>
        <p:nvSpPr>
          <p:cNvPr id="144" name="TekstSylinder 143">
            <a:extLst>
              <a:ext uri="{FF2B5EF4-FFF2-40B4-BE49-F238E27FC236}">
                <a16:creationId xmlns:a16="http://schemas.microsoft.com/office/drawing/2014/main" id="{DFA4296E-1D5E-384E-8A5A-DDB8F0E637CA}"/>
              </a:ext>
            </a:extLst>
          </p:cNvPr>
          <p:cNvSpPr txBox="1"/>
          <p:nvPr/>
        </p:nvSpPr>
        <p:spPr>
          <a:xfrm>
            <a:off x="8137800" y="6074185"/>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Ingen skal få lov til å krenke</a:t>
            </a:r>
          </a:p>
          <a:p>
            <a:pPr algn="ctr"/>
            <a:r>
              <a:rPr lang="nb-NO" sz="800">
                <a:solidFill>
                  <a:srgbClr val="000000"/>
                </a:solidFill>
                <a:latin typeface="Arial" panose="020B0604020202020204" pitchFamily="34" charset="0"/>
                <a:cs typeface="Arial" panose="020B0604020202020204" pitchFamily="34" charset="0"/>
              </a:rPr>
              <a:t>a</a:t>
            </a:r>
            <a:r>
              <a:rPr lang="nb-NO" sz="800" u="none" strike="noStrike">
                <a:solidFill>
                  <a:srgbClr val="000000"/>
                </a:solidFill>
                <a:effectLst/>
                <a:latin typeface="Arial" panose="020B0604020202020204" pitchFamily="34" charset="0"/>
                <a:cs typeface="Arial" panose="020B0604020202020204" pitchFamily="34" charset="0"/>
              </a:rPr>
              <a:t>ndres rettigheter</a:t>
            </a:r>
            <a:endParaRPr lang="nb-NO" sz="800">
              <a:latin typeface="Arial" panose="020B0604020202020204" pitchFamily="34" charset="0"/>
              <a:cs typeface="Arial" panose="020B0604020202020204" pitchFamily="34" charset="0"/>
            </a:endParaRPr>
          </a:p>
        </p:txBody>
      </p:sp>
      <p:sp>
        <p:nvSpPr>
          <p:cNvPr id="145" name="TekstSylinder 144">
            <a:extLst>
              <a:ext uri="{FF2B5EF4-FFF2-40B4-BE49-F238E27FC236}">
                <a16:creationId xmlns:a16="http://schemas.microsoft.com/office/drawing/2014/main" id="{AF6AF16F-7797-C945-8718-4827A24FDE65}"/>
              </a:ext>
            </a:extLst>
          </p:cNvPr>
          <p:cNvSpPr txBox="1"/>
          <p:nvPr/>
        </p:nvSpPr>
        <p:spPr>
          <a:xfrm>
            <a:off x="10165975"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30</a:t>
            </a:r>
            <a:endParaRPr lang="nb-NO" sz="800" b="1">
              <a:latin typeface="Arial" panose="020B0604020202020204" pitchFamily="34" charset="0"/>
              <a:cs typeface="Arial" panose="020B0604020202020204" pitchFamily="34" charset="0"/>
            </a:endParaRPr>
          </a:p>
        </p:txBody>
      </p:sp>
      <p:sp>
        <p:nvSpPr>
          <p:cNvPr id="146" name="TekstSylinder 145">
            <a:extLst>
              <a:ext uri="{FF2B5EF4-FFF2-40B4-BE49-F238E27FC236}">
                <a16:creationId xmlns:a16="http://schemas.microsoft.com/office/drawing/2014/main" id="{58993123-B632-6940-AC33-395FB3F57AFB}"/>
              </a:ext>
            </a:extLst>
          </p:cNvPr>
          <p:cNvSpPr txBox="1"/>
          <p:nvPr/>
        </p:nvSpPr>
        <p:spPr>
          <a:xfrm>
            <a:off x="10214663" y="6068034"/>
            <a:ext cx="1948619" cy="58477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Ingenting som står i denne </a:t>
            </a: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rklæringen skal brukes </a:t>
            </a: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om argument for å avskaffe </a:t>
            </a: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ller ødelegge enkelte </a:t>
            </a:r>
            <a:r>
              <a:rPr lang="nb-NO" sz="800">
                <a:solidFill>
                  <a:srgbClr val="000000"/>
                </a:solidFill>
                <a:latin typeface="Arial" panose="020B0604020202020204" pitchFamily="34" charset="0"/>
                <a:cs typeface="Arial" panose="020B0604020202020204" pitchFamily="34" charset="0"/>
              </a:rPr>
              <a:t>m</a:t>
            </a:r>
            <a:r>
              <a:rPr lang="nb-NO" sz="800" u="none" strike="noStrike">
                <a:solidFill>
                  <a:srgbClr val="000000"/>
                </a:solidFill>
                <a:effectLst/>
                <a:latin typeface="Arial" panose="020B0604020202020204" pitchFamily="34" charset="0"/>
                <a:cs typeface="Arial" panose="020B0604020202020204" pitchFamily="34" charset="0"/>
              </a:rPr>
              <a:t>enneskerettigheter</a:t>
            </a:r>
            <a:endParaRPr lang="nb-NO"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54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9BFCB672-E85F-649B-216A-748CA0A4DD1B}"/>
              </a:ext>
            </a:extLst>
          </p:cNvPr>
          <p:cNvSpPr txBox="1"/>
          <p:nvPr/>
        </p:nvSpPr>
        <p:spPr>
          <a:xfrm>
            <a:off x="2218534" y="2115174"/>
            <a:ext cx="7754931" cy="1446550"/>
          </a:xfrm>
          <a:prstGeom prst="rect">
            <a:avLst/>
          </a:prstGeom>
          <a:noFill/>
        </p:spPr>
        <p:txBody>
          <a:bodyPr wrap="square">
            <a:spAutoFit/>
          </a:bodyPr>
          <a:lstStyle/>
          <a:p>
            <a:r>
              <a:rPr lang="nb-NO" sz="4400" b="1">
                <a:latin typeface="Arial Narrow" panose="020B0606020202030204" pitchFamily="34" charset="0"/>
              </a:rPr>
              <a:t>HVA ER </a:t>
            </a:r>
            <a:r>
              <a:rPr lang="nb-NO" sz="4400" b="1">
                <a:solidFill>
                  <a:schemeClr val="tx1"/>
                </a:solidFill>
                <a:latin typeface="Arial Narrow" panose="020B0606020202030204" pitchFamily="34" charset="0"/>
              </a:rPr>
              <a:t>FORDOMMER, RASISME OG DISKRIMINERING</a:t>
            </a:r>
            <a:r>
              <a:rPr lang="nb-NO" sz="4400" b="1">
                <a:latin typeface="Arial Narrow" panose="020B0606020202030204" pitchFamily="34" charset="0"/>
              </a:rPr>
              <a:t>? </a:t>
            </a:r>
          </a:p>
        </p:txBody>
      </p:sp>
      <p:pic>
        <p:nvPicPr>
          <p:cNvPr id="12" name="Bilde 11">
            <a:extLst>
              <a:ext uri="{FF2B5EF4-FFF2-40B4-BE49-F238E27FC236}">
                <a16:creationId xmlns:a16="http://schemas.microsoft.com/office/drawing/2014/main" id="{4DCE570B-6252-01E4-4307-672C2F8D54D8}"/>
              </a:ext>
            </a:extLst>
          </p:cNvPr>
          <p:cNvPicPr>
            <a:picLocks noChangeAspect="1"/>
          </p:cNvPicPr>
          <p:nvPr/>
        </p:nvPicPr>
        <p:blipFill>
          <a:blip r:embed="rId3"/>
          <a:stretch>
            <a:fillRect/>
          </a:stretch>
        </p:blipFill>
        <p:spPr>
          <a:xfrm>
            <a:off x="9435875" y="3775992"/>
            <a:ext cx="2756124" cy="3082008"/>
          </a:xfrm>
          <a:prstGeom prst="rect">
            <a:avLst/>
          </a:prstGeom>
        </p:spPr>
      </p:pic>
      <p:pic>
        <p:nvPicPr>
          <p:cNvPr id="13" name="Bilde 12">
            <a:extLst>
              <a:ext uri="{FF2B5EF4-FFF2-40B4-BE49-F238E27FC236}">
                <a16:creationId xmlns:a16="http://schemas.microsoft.com/office/drawing/2014/main" id="{0397A38F-5AAF-DC15-82B3-AE4625E66B7A}"/>
              </a:ext>
            </a:extLst>
          </p:cNvPr>
          <p:cNvPicPr>
            <a:picLocks noChangeAspect="1"/>
          </p:cNvPicPr>
          <p:nvPr/>
        </p:nvPicPr>
        <p:blipFill>
          <a:blip r:embed="rId4"/>
          <a:stretch>
            <a:fillRect/>
          </a:stretch>
        </p:blipFill>
        <p:spPr>
          <a:xfrm>
            <a:off x="6096000" y="3561724"/>
            <a:ext cx="3320513" cy="3296276"/>
          </a:xfrm>
          <a:prstGeom prst="rect">
            <a:avLst/>
          </a:prstGeom>
        </p:spPr>
      </p:pic>
      <p:pic>
        <p:nvPicPr>
          <p:cNvPr id="7" name="Bilde 6" descr="Et bilde som inneholder tekst, Font, Grafikk, grafisk design&#10;&#10;Automatisk generert beskrivelse">
            <a:extLst>
              <a:ext uri="{FF2B5EF4-FFF2-40B4-BE49-F238E27FC236}">
                <a16:creationId xmlns:a16="http://schemas.microsoft.com/office/drawing/2014/main" id="{7DE1D6C8-F1C2-33C7-B1F0-C9EC09D264CA}"/>
              </a:ext>
            </a:extLst>
          </p:cNvPr>
          <p:cNvPicPr>
            <a:picLocks noChangeAspect="1"/>
          </p:cNvPicPr>
          <p:nvPr/>
        </p:nvPicPr>
        <p:blipFill>
          <a:blip r:embed="rId5"/>
          <a:stretch>
            <a:fillRect/>
          </a:stretch>
        </p:blipFill>
        <p:spPr>
          <a:xfrm>
            <a:off x="10759338" y="6251086"/>
            <a:ext cx="1432661" cy="606914"/>
          </a:xfrm>
          <a:prstGeom prst="rect">
            <a:avLst/>
          </a:prstGeom>
        </p:spPr>
      </p:pic>
    </p:spTree>
    <p:extLst>
      <p:ext uri="{BB962C8B-B14F-4D97-AF65-F5344CB8AC3E}">
        <p14:creationId xmlns:p14="http://schemas.microsoft.com/office/powerpoint/2010/main" val="117621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A3A1479D-7461-5792-88C3-8BA16D55C93C}"/>
              </a:ext>
            </a:extLst>
          </p:cNvPr>
          <p:cNvSpPr txBox="1">
            <a:spLocks/>
          </p:cNvSpPr>
          <p:nvPr/>
        </p:nvSpPr>
        <p:spPr>
          <a:xfrm>
            <a:off x="172677" y="1959967"/>
            <a:ext cx="11752933" cy="802336"/>
          </a:xfrm>
          <a:prstGeom prst="rect">
            <a:avLst/>
          </a:prstGeom>
          <a:noFill/>
        </p:spPr>
        <p:txBody>
          <a:bodyPr vert="horz" lIns="91440" tIns="45720" rIns="91440" bIns="45720" rtlCol="0" anchor="b">
            <a:normAutofit fontScale="97500"/>
          </a:bodyPr>
          <a:lstStyle>
            <a:lvl1pPr algn="l" defTabSz="914377" rtl="0" eaLnBrk="1" latinLnBrk="0" hangingPunct="1">
              <a:lnSpc>
                <a:spcPct val="90000"/>
              </a:lnSpc>
              <a:spcBef>
                <a:spcPct val="0"/>
              </a:spcBef>
              <a:buNone/>
              <a:defRPr sz="4400" b="1" i="0" kern="1200">
                <a:solidFill>
                  <a:schemeClr val="bg1"/>
                </a:solidFill>
                <a:latin typeface="Arial Narrow" panose="020B0604020202020204" pitchFamily="34" charset="0"/>
                <a:ea typeface="+mj-ea"/>
                <a:cs typeface="Arial Narrow" panose="020B0604020202020204" pitchFamily="34" charset="0"/>
              </a:defRPr>
            </a:lvl1pPr>
          </a:lstStyle>
          <a:p>
            <a:r>
              <a:rPr lang="nb-NO" sz="3200" b="0">
                <a:solidFill>
                  <a:schemeClr val="tx1"/>
                </a:solidFill>
              </a:rPr>
              <a:t>  </a:t>
            </a:r>
            <a:r>
              <a:rPr lang="nb-NO" sz="3200">
                <a:solidFill>
                  <a:schemeClr val="tx1"/>
                </a:solidFill>
              </a:rPr>
              <a:t>FORDOMMER    </a:t>
            </a:r>
            <a:r>
              <a:rPr lang="nb-NO" sz="3200" b="0">
                <a:solidFill>
                  <a:schemeClr val="tx1"/>
                </a:solidFill>
              </a:rPr>
              <a:t>        </a:t>
            </a:r>
            <a:r>
              <a:rPr lang="nb-NO" sz="3200">
                <a:solidFill>
                  <a:schemeClr val="tx1"/>
                </a:solidFill>
              </a:rPr>
              <a:t>RASISME                                    DISKRIMINERING </a:t>
            </a:r>
          </a:p>
        </p:txBody>
      </p:sp>
      <p:sp>
        <p:nvSpPr>
          <p:cNvPr id="6" name="TekstSylinder 5">
            <a:extLst>
              <a:ext uri="{FF2B5EF4-FFF2-40B4-BE49-F238E27FC236}">
                <a16:creationId xmlns:a16="http://schemas.microsoft.com/office/drawing/2014/main" id="{CC2D508C-2561-BEDA-6BB1-552E53547C63}"/>
              </a:ext>
            </a:extLst>
          </p:cNvPr>
          <p:cNvSpPr txBox="1"/>
          <p:nvPr/>
        </p:nvSpPr>
        <p:spPr>
          <a:xfrm>
            <a:off x="4154839" y="883270"/>
            <a:ext cx="4132663" cy="769441"/>
          </a:xfrm>
          <a:prstGeom prst="rect">
            <a:avLst/>
          </a:prstGeom>
          <a:noFill/>
        </p:spPr>
        <p:txBody>
          <a:bodyPr wrap="square" rtlCol="0">
            <a:spAutoFit/>
          </a:bodyPr>
          <a:lstStyle/>
          <a:p>
            <a:r>
              <a:rPr lang="nb-NO" sz="4400" b="1">
                <a:latin typeface="Arial Narrow" panose="020B0606020202030204" pitchFamily="34" charset="0"/>
              </a:rPr>
              <a:t>DEFINISJONER  </a:t>
            </a:r>
          </a:p>
        </p:txBody>
      </p:sp>
      <p:sp>
        <p:nvSpPr>
          <p:cNvPr id="8" name="TekstSylinder 7">
            <a:extLst>
              <a:ext uri="{FF2B5EF4-FFF2-40B4-BE49-F238E27FC236}">
                <a16:creationId xmlns:a16="http://schemas.microsoft.com/office/drawing/2014/main" id="{8C6453C2-64F5-3F2C-057A-371C59722FE4}"/>
              </a:ext>
            </a:extLst>
          </p:cNvPr>
          <p:cNvSpPr txBox="1"/>
          <p:nvPr/>
        </p:nvSpPr>
        <p:spPr>
          <a:xfrm>
            <a:off x="398860" y="2729953"/>
            <a:ext cx="2661830" cy="1631216"/>
          </a:xfrm>
          <a:prstGeom prst="rect">
            <a:avLst/>
          </a:prstGeom>
          <a:noFill/>
        </p:spPr>
        <p:txBody>
          <a:bodyPr wrap="square">
            <a:spAutoFit/>
          </a:bodyPr>
          <a:lstStyle/>
          <a:p>
            <a:r>
              <a:rPr lang="nb-NO" sz="2000" dirty="0"/>
              <a:t>«er (negative) holdninger rettet mot andre basert på deres antatte gruppetilhørighet.» </a:t>
            </a:r>
          </a:p>
        </p:txBody>
      </p:sp>
      <p:sp>
        <p:nvSpPr>
          <p:cNvPr id="10" name="TekstSylinder 9">
            <a:extLst>
              <a:ext uri="{FF2B5EF4-FFF2-40B4-BE49-F238E27FC236}">
                <a16:creationId xmlns:a16="http://schemas.microsoft.com/office/drawing/2014/main" id="{AF352774-6D31-3B66-C572-2362EBD8431E}"/>
              </a:ext>
            </a:extLst>
          </p:cNvPr>
          <p:cNvSpPr txBox="1"/>
          <p:nvPr/>
        </p:nvSpPr>
        <p:spPr>
          <a:xfrm>
            <a:off x="3651482" y="2729953"/>
            <a:ext cx="4054981" cy="3477875"/>
          </a:xfrm>
          <a:prstGeom prst="rect">
            <a:avLst/>
          </a:prstGeom>
          <a:noFill/>
        </p:spPr>
        <p:txBody>
          <a:bodyPr wrap="square">
            <a:spAutoFit/>
          </a:bodyPr>
          <a:lstStyle/>
          <a:p>
            <a:r>
              <a:rPr lang="nb-NO" sz="2000" b="0" dirty="0">
                <a:effectLst/>
              </a:rPr>
              <a:t>«</a:t>
            </a:r>
            <a:r>
              <a:rPr lang="nb-NO" sz="2000" dirty="0"/>
              <a:t>I dag bruker de fleste en bred definisjon som sier at rasisme er når noen blir utsatt for usaklig forskjellsbehandling eller diskriminering basert på etnisitet, religion, nasjonalitet, kultur eller hudfarge. Rasisme er også tanken om at noen er mindre verdt, og at de dømmes basert på deres gruppetilhørighet eller </a:t>
            </a:r>
            <a:r>
              <a:rPr lang="nb-NO" sz="2000"/>
              <a:t>opprinnelse</a:t>
            </a:r>
            <a:r>
              <a:rPr lang="nb-NO" sz="2000">
                <a:solidFill>
                  <a:srgbClr val="202122"/>
                </a:solidFill>
                <a:latin typeface="Arial" panose="020B0604020202020204" pitchFamily="34" charset="0"/>
              </a:rPr>
              <a:t> </a:t>
            </a:r>
            <a:r>
              <a:rPr lang="nb-NO" sz="2000" b="0" i="0">
                <a:solidFill>
                  <a:srgbClr val="202122"/>
                </a:solidFill>
                <a:effectLst/>
              </a:rPr>
              <a:t>[…] </a:t>
            </a:r>
            <a:r>
              <a:rPr lang="nb-NO" sz="2000"/>
              <a:t>» </a:t>
            </a:r>
            <a:endParaRPr lang="nb-NO" sz="2000" b="0" dirty="0">
              <a:effectLst/>
            </a:endParaRPr>
          </a:p>
        </p:txBody>
      </p:sp>
      <p:sp>
        <p:nvSpPr>
          <p:cNvPr id="12" name="TekstSylinder 11">
            <a:extLst>
              <a:ext uri="{FF2B5EF4-FFF2-40B4-BE49-F238E27FC236}">
                <a16:creationId xmlns:a16="http://schemas.microsoft.com/office/drawing/2014/main" id="{E2A68554-3E17-7E2A-4046-D9C8548F7686}"/>
              </a:ext>
            </a:extLst>
          </p:cNvPr>
          <p:cNvSpPr txBox="1"/>
          <p:nvPr/>
        </p:nvSpPr>
        <p:spPr>
          <a:xfrm>
            <a:off x="8292418" y="2741297"/>
            <a:ext cx="3311139" cy="1631216"/>
          </a:xfrm>
          <a:prstGeom prst="rect">
            <a:avLst/>
          </a:prstGeom>
          <a:noFill/>
        </p:spPr>
        <p:txBody>
          <a:bodyPr wrap="square">
            <a:spAutoFit/>
          </a:bodyPr>
          <a:lstStyle/>
          <a:p>
            <a:r>
              <a:rPr lang="nb-NO" sz="2000" b="0" dirty="0">
                <a:solidFill>
                  <a:srgbClr val="000000"/>
                </a:solidFill>
                <a:effectLst/>
              </a:rPr>
              <a:t>«​</a:t>
            </a:r>
            <a:r>
              <a:rPr lang="nb-NO" sz="2000" dirty="0"/>
              <a:t>blir definert som enhver forskjellsbehandling på grunn av kjønn, etnisitet, funksjonsevne, livssyn eller religion.»</a:t>
            </a:r>
            <a:r>
              <a:rPr lang="nb-NO" sz="2000" b="0" dirty="0">
                <a:solidFill>
                  <a:srgbClr val="000000"/>
                </a:solidFill>
                <a:effectLst/>
              </a:rPr>
              <a:t> </a:t>
            </a:r>
            <a:endParaRPr lang="nb-NO" sz="2000" dirty="0"/>
          </a:p>
        </p:txBody>
      </p:sp>
      <p:sp>
        <p:nvSpPr>
          <p:cNvPr id="16" name="Rektangel 15">
            <a:extLst>
              <a:ext uri="{FF2B5EF4-FFF2-40B4-BE49-F238E27FC236}">
                <a16:creationId xmlns:a16="http://schemas.microsoft.com/office/drawing/2014/main" id="{7DE771EE-4A25-389D-6749-6905FB48518C}"/>
              </a:ext>
            </a:extLst>
          </p:cNvPr>
          <p:cNvSpPr/>
          <p:nvPr/>
        </p:nvSpPr>
        <p:spPr>
          <a:xfrm>
            <a:off x="306258" y="2130254"/>
            <a:ext cx="3096740" cy="46692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971F8A72-0C0F-FA50-F3EC-5601D73AB6B3}"/>
              </a:ext>
            </a:extLst>
          </p:cNvPr>
          <p:cNvSpPr/>
          <p:nvPr/>
        </p:nvSpPr>
        <p:spPr>
          <a:xfrm>
            <a:off x="3498196" y="2144647"/>
            <a:ext cx="4607165" cy="46692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4F1AB687-FC31-507A-569A-8F761A2F4300}"/>
              </a:ext>
            </a:extLst>
          </p:cNvPr>
          <p:cNvSpPr/>
          <p:nvPr/>
        </p:nvSpPr>
        <p:spPr>
          <a:xfrm>
            <a:off x="8200559" y="2144647"/>
            <a:ext cx="3725051" cy="46692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94F14ABD-F517-C3BC-E906-0005DE75A3B3}"/>
              </a:ext>
            </a:extLst>
          </p:cNvPr>
          <p:cNvPicPr>
            <a:picLocks noChangeAspect="1"/>
          </p:cNvPicPr>
          <p:nvPr/>
        </p:nvPicPr>
        <p:blipFill>
          <a:blip r:embed="rId3"/>
          <a:stretch>
            <a:fillRect/>
          </a:stretch>
        </p:blipFill>
        <p:spPr>
          <a:xfrm>
            <a:off x="7706463" y="693780"/>
            <a:ext cx="1162077" cy="1203312"/>
          </a:xfrm>
          <a:prstGeom prst="rect">
            <a:avLst/>
          </a:prstGeom>
        </p:spPr>
      </p:pic>
      <p:sp>
        <p:nvSpPr>
          <p:cNvPr id="9" name="TekstSylinder 8">
            <a:extLst>
              <a:ext uri="{FF2B5EF4-FFF2-40B4-BE49-F238E27FC236}">
                <a16:creationId xmlns:a16="http://schemas.microsoft.com/office/drawing/2014/main" id="{9BEB28DF-5BA8-2785-2993-CAACB9C5B263}"/>
              </a:ext>
            </a:extLst>
          </p:cNvPr>
          <p:cNvSpPr txBox="1"/>
          <p:nvPr/>
        </p:nvSpPr>
        <p:spPr>
          <a:xfrm>
            <a:off x="10556717" y="6553293"/>
            <a:ext cx="1392870" cy="246221"/>
          </a:xfrm>
          <a:prstGeom prst="rect">
            <a:avLst/>
          </a:prstGeom>
          <a:noFill/>
        </p:spPr>
        <p:txBody>
          <a:bodyPr wrap="square" rtlCol="0">
            <a:spAutoFit/>
          </a:bodyPr>
          <a:lstStyle/>
          <a:p>
            <a:r>
              <a:rPr lang="nb-NO" sz="1000" dirty="0">
                <a:hlinkClick r:id="rId4"/>
              </a:rPr>
              <a:t>(UNICEF, 2022</a:t>
            </a:r>
            <a:r>
              <a:rPr lang="nb-NO" sz="1000" u="sng" dirty="0"/>
              <a:t>, s.9).</a:t>
            </a:r>
          </a:p>
        </p:txBody>
      </p:sp>
      <p:pic>
        <p:nvPicPr>
          <p:cNvPr id="13" name="Bilde 12">
            <a:extLst>
              <a:ext uri="{FF2B5EF4-FFF2-40B4-BE49-F238E27FC236}">
                <a16:creationId xmlns:a16="http://schemas.microsoft.com/office/drawing/2014/main" id="{3F395A36-E10F-73A4-F51B-354C12C3826F}"/>
              </a:ext>
            </a:extLst>
          </p:cNvPr>
          <p:cNvPicPr>
            <a:picLocks noChangeAspect="1"/>
          </p:cNvPicPr>
          <p:nvPr/>
        </p:nvPicPr>
        <p:blipFill>
          <a:blip r:embed="rId5"/>
          <a:stretch>
            <a:fillRect/>
          </a:stretch>
        </p:blipFill>
        <p:spPr>
          <a:xfrm rot="10800000">
            <a:off x="0" y="-2851"/>
            <a:ext cx="1790950" cy="1905266"/>
          </a:xfrm>
          <a:prstGeom prst="rect">
            <a:avLst/>
          </a:prstGeom>
        </p:spPr>
      </p:pic>
      <p:sp>
        <p:nvSpPr>
          <p:cNvPr id="4" name="TekstSylinder 3">
            <a:extLst>
              <a:ext uri="{FF2B5EF4-FFF2-40B4-BE49-F238E27FC236}">
                <a16:creationId xmlns:a16="http://schemas.microsoft.com/office/drawing/2014/main" id="{4C323CBA-C17C-2953-2AC6-76C8670C61B3}"/>
              </a:ext>
            </a:extLst>
          </p:cNvPr>
          <p:cNvSpPr txBox="1"/>
          <p:nvPr/>
        </p:nvSpPr>
        <p:spPr>
          <a:xfrm>
            <a:off x="6645987" y="6553737"/>
            <a:ext cx="4054981" cy="246221"/>
          </a:xfrm>
          <a:prstGeom prst="rect">
            <a:avLst/>
          </a:prstGeom>
          <a:noFill/>
        </p:spPr>
        <p:txBody>
          <a:bodyPr wrap="square">
            <a:spAutoFit/>
          </a:bodyPr>
          <a:lstStyle/>
          <a:p>
            <a:pPr marL="450215" indent="-457200"/>
            <a:r>
              <a:rPr kumimoji="0" lang="nn-NO" altLang="nb-NO" sz="1000" b="0" i="0" u="sng" strike="noStrike" cap="none" normalizeH="0" baseline="0" dirty="0">
                <a:ln>
                  <a:noFill/>
                </a:ln>
                <a:solidFill>
                  <a:schemeClr val="tx1"/>
                </a:solidFill>
                <a:effectLst/>
                <a:ea typeface="Aptos" panose="020B0004020202020204" pitchFamily="34" charset="0"/>
                <a:cs typeface="Calibri" panose="020F0502020204030204" pitchFamily="34" charset="0"/>
                <a:hlinkClick r:id="rId6"/>
              </a:rPr>
              <a:t>(</a:t>
            </a:r>
            <a:r>
              <a:rPr kumimoji="0" lang="nb-NO" altLang="nb-NO" sz="1000" b="0" i="0" u="none" strike="noStrike" cap="none" normalizeH="0" baseline="0" dirty="0">
                <a:ln>
                  <a:noFill/>
                </a:ln>
                <a:solidFill>
                  <a:schemeClr val="tx1"/>
                </a:solidFill>
                <a:effectLst/>
                <a:ea typeface="Aptos" panose="020B0004020202020204" pitchFamily="34" charset="0"/>
                <a:cs typeface="Calibri" panose="020F0502020204030204" pitchFamily="34" charset="0"/>
                <a:hlinkClick r:id="rId6"/>
              </a:rPr>
              <a:t>Kleva et al., 2024</a:t>
            </a:r>
            <a:r>
              <a:rPr lang="nb-NO" altLang="nb-NO" sz="1000" dirty="0">
                <a:ea typeface="Aptos" panose="020B0004020202020204" pitchFamily="34" charset="0"/>
                <a:cs typeface="Calibri" panose="020F0502020204030204" pitchFamily="34" charset="0"/>
                <a:hlinkClick r:id="rId6"/>
              </a:rPr>
              <a:t>,s.9).</a:t>
            </a:r>
            <a:r>
              <a:rPr kumimoji="0" lang="nb-NO" altLang="nb-NO" sz="1000" b="0" i="0" u="none" strike="noStrike" cap="none" normalizeH="0" baseline="0" dirty="0">
                <a:ln>
                  <a:noFill/>
                </a:ln>
                <a:solidFill>
                  <a:schemeClr val="tx1"/>
                </a:solidFill>
                <a:effectLst/>
                <a:ea typeface="Aptos" panose="020B0004020202020204" pitchFamily="34" charset="0"/>
                <a:cs typeface="Calibri" panose="020F0502020204030204" pitchFamily="34" charset="0"/>
                <a:hlinkClick r:id="rId6"/>
              </a:rPr>
              <a:t> </a:t>
            </a:r>
            <a:endParaRPr kumimoji="0" lang="nb-NO" altLang="nb-NO" sz="1000" b="0" i="0" u="none" strike="noStrike" cap="none" normalizeH="0" baseline="0" dirty="0">
              <a:ln>
                <a:noFill/>
              </a:ln>
              <a:solidFill>
                <a:schemeClr val="tx1"/>
              </a:solidFill>
              <a:effectLst/>
              <a:ea typeface="Aptos" panose="020B0004020202020204" pitchFamily="34" charset="0"/>
              <a:cs typeface="Calibri" panose="020F0502020204030204" pitchFamily="34" charset="0"/>
            </a:endParaRPr>
          </a:p>
        </p:txBody>
      </p:sp>
      <p:sp>
        <p:nvSpPr>
          <p:cNvPr id="7" name="TekstSylinder 6">
            <a:extLst>
              <a:ext uri="{FF2B5EF4-FFF2-40B4-BE49-F238E27FC236}">
                <a16:creationId xmlns:a16="http://schemas.microsoft.com/office/drawing/2014/main" id="{235F6255-EEA7-36A6-547C-B348A73DD870}"/>
              </a:ext>
            </a:extLst>
          </p:cNvPr>
          <p:cNvSpPr txBox="1"/>
          <p:nvPr/>
        </p:nvSpPr>
        <p:spPr>
          <a:xfrm>
            <a:off x="306258" y="6530190"/>
            <a:ext cx="1484692" cy="246221"/>
          </a:xfrm>
          <a:prstGeom prst="rect">
            <a:avLst/>
          </a:prstGeom>
          <a:noFill/>
        </p:spPr>
        <p:txBody>
          <a:bodyPr wrap="square">
            <a:spAutoFit/>
          </a:bodyPr>
          <a:lstStyle/>
          <a:p>
            <a:pPr marL="450215" indent="-457200"/>
            <a:r>
              <a:rPr lang="en-US" sz="1000" u="sng" dirty="0">
                <a:ea typeface="Calibri" panose="020F0502020204030204" pitchFamily="34" charset="0"/>
                <a:cs typeface="Calibri" panose="020F0502020204030204" pitchFamily="34" charset="0"/>
                <a:hlinkClick r:id="rId7"/>
              </a:rPr>
              <a:t>(</a:t>
            </a:r>
            <a:r>
              <a:rPr lang="en-US" sz="1000" u="sng" dirty="0">
                <a:solidFill>
                  <a:schemeClr val="tx1"/>
                </a:solidFill>
                <a:latin typeface="+mn-lt"/>
                <a:ea typeface="Calibri" panose="020F0502020204030204" pitchFamily="34" charset="0"/>
                <a:cs typeface="Calibri" panose="020F0502020204030204" pitchFamily="34" charset="0"/>
                <a:hlinkClick r:id="rId7"/>
              </a:rPr>
              <a:t>NIM</a:t>
            </a:r>
            <a:r>
              <a:rPr lang="en-US" sz="1000" u="sng" dirty="0">
                <a:solidFill>
                  <a:schemeClr val="tx1"/>
                </a:solidFill>
                <a:latin typeface="+mn-lt"/>
                <a:ea typeface="Calibri" panose="020F0502020204030204" pitchFamily="34" charset="0"/>
                <a:cs typeface="Calibri" panose="020F0502020204030204" pitchFamily="34" charset="0"/>
              </a:rPr>
              <a:t>, 2023</a:t>
            </a:r>
            <a:r>
              <a:rPr lang="en-US" sz="1000" u="sng" dirty="0">
                <a:ea typeface="Calibri" panose="020F0502020204030204" pitchFamily="34" charset="0"/>
                <a:cs typeface="Calibri" panose="020F0502020204030204" pitchFamily="34" charset="0"/>
              </a:rPr>
              <a:t>, s. 8).</a:t>
            </a:r>
            <a:endParaRPr lang="nn-NO" sz="1000" u="sng"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398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491471AF-6BB2-5272-D1FE-3395ED37691B}"/>
              </a:ext>
            </a:extLst>
          </p:cNvPr>
          <p:cNvSpPr txBox="1"/>
          <p:nvPr/>
        </p:nvSpPr>
        <p:spPr>
          <a:xfrm>
            <a:off x="3028667" y="910418"/>
            <a:ext cx="6057836" cy="769441"/>
          </a:xfrm>
          <a:prstGeom prst="rect">
            <a:avLst/>
          </a:prstGeom>
          <a:noFill/>
        </p:spPr>
        <p:txBody>
          <a:bodyPr wrap="square">
            <a:spAutoFit/>
          </a:bodyPr>
          <a:lstStyle/>
          <a:p>
            <a:pPr algn="ctr">
              <a:lnSpc>
                <a:spcPct val="100000"/>
              </a:lnSpc>
            </a:pPr>
            <a:r>
              <a:rPr lang="nb-NO" sz="4400" b="1">
                <a:latin typeface="Arial Narrow" panose="020B0606020202030204" pitchFamily="34" charset="0"/>
              </a:rPr>
              <a:t>DEN GODE DIALOGEN</a:t>
            </a:r>
            <a:endParaRPr lang="nb-NO" sz="2400" b="1">
              <a:latin typeface="Arial Narrow" panose="020B0606020202030204" pitchFamily="34" charset="0"/>
            </a:endParaRPr>
          </a:p>
        </p:txBody>
      </p:sp>
      <p:pic>
        <p:nvPicPr>
          <p:cNvPr id="10" name="Bilde 9">
            <a:extLst>
              <a:ext uri="{FF2B5EF4-FFF2-40B4-BE49-F238E27FC236}">
                <a16:creationId xmlns:a16="http://schemas.microsoft.com/office/drawing/2014/main" id="{99CCD3EB-5732-95D2-58A6-61949F6E2604}"/>
              </a:ext>
            </a:extLst>
          </p:cNvPr>
          <p:cNvPicPr>
            <a:picLocks noChangeAspect="1"/>
          </p:cNvPicPr>
          <p:nvPr/>
        </p:nvPicPr>
        <p:blipFill>
          <a:blip r:embed="rId3"/>
          <a:stretch>
            <a:fillRect/>
          </a:stretch>
        </p:blipFill>
        <p:spPr>
          <a:xfrm>
            <a:off x="2351033" y="1843294"/>
            <a:ext cx="7413104" cy="4202887"/>
          </a:xfrm>
          <a:prstGeom prst="rect">
            <a:avLst/>
          </a:prstGeom>
        </p:spPr>
      </p:pic>
      <p:sp>
        <p:nvSpPr>
          <p:cNvPr id="12" name="TekstSylinder 11">
            <a:extLst>
              <a:ext uri="{FF2B5EF4-FFF2-40B4-BE49-F238E27FC236}">
                <a16:creationId xmlns:a16="http://schemas.microsoft.com/office/drawing/2014/main" id="{832E9FC1-1C61-BDD9-B4D1-2245880459D9}"/>
              </a:ext>
            </a:extLst>
          </p:cNvPr>
          <p:cNvSpPr txBox="1"/>
          <p:nvPr/>
        </p:nvSpPr>
        <p:spPr>
          <a:xfrm>
            <a:off x="3846549" y="2962685"/>
            <a:ext cx="4870309" cy="1569660"/>
          </a:xfrm>
          <a:prstGeom prst="rect">
            <a:avLst/>
          </a:prstGeom>
          <a:noFill/>
        </p:spPr>
        <p:txBody>
          <a:bodyPr wrap="square">
            <a:spAutoFit/>
          </a:bodyPr>
          <a:lstStyle/>
          <a:p>
            <a:pPr marL="342900" indent="-342900">
              <a:buFont typeface="Arial" panose="020B0604020202020204" pitchFamily="34" charset="0"/>
              <a:buChar char="•"/>
            </a:pPr>
            <a:r>
              <a:rPr lang="nb-NO" sz="2400" b="1">
                <a:solidFill>
                  <a:schemeClr val="tx1"/>
                </a:solidFill>
              </a:rPr>
              <a:t>Hva er en dialog?</a:t>
            </a:r>
          </a:p>
          <a:p>
            <a:pPr marL="342900" indent="-342900">
              <a:buFont typeface="Arial" panose="020B0604020202020204" pitchFamily="34" charset="0"/>
              <a:buChar char="•"/>
            </a:pPr>
            <a:r>
              <a:rPr lang="nb-NO" sz="2400" b="1">
                <a:solidFill>
                  <a:schemeClr val="tx1"/>
                </a:solidFill>
              </a:rPr>
              <a:t>Hva er målet med dialogen?</a:t>
            </a:r>
          </a:p>
          <a:p>
            <a:pPr marL="342900" indent="-342900">
              <a:buFont typeface="Arial" panose="020B0604020202020204" pitchFamily="34" charset="0"/>
              <a:buChar char="•"/>
            </a:pPr>
            <a:r>
              <a:rPr lang="nb-NO" sz="2400" b="1">
                <a:solidFill>
                  <a:schemeClr val="tx1"/>
                </a:solidFill>
              </a:rPr>
              <a:t>Hva er viktig for oss å huske på i en dialog? </a:t>
            </a:r>
          </a:p>
        </p:txBody>
      </p:sp>
      <p:pic>
        <p:nvPicPr>
          <p:cNvPr id="7" name="Bilde 6" descr="Et bilde som inneholder tekst, Font, Grafikk, grafisk design&#10;&#10;Automatisk generert beskrivelse">
            <a:extLst>
              <a:ext uri="{FF2B5EF4-FFF2-40B4-BE49-F238E27FC236}">
                <a16:creationId xmlns:a16="http://schemas.microsoft.com/office/drawing/2014/main" id="{29C7B1A8-C521-43ED-8C74-B0BB5811B223}"/>
              </a:ext>
            </a:extLst>
          </p:cNvPr>
          <p:cNvPicPr>
            <a:picLocks noChangeAspect="1"/>
          </p:cNvPicPr>
          <p:nvPr/>
        </p:nvPicPr>
        <p:blipFill>
          <a:blip r:embed="rId4"/>
          <a:stretch>
            <a:fillRect/>
          </a:stretch>
        </p:blipFill>
        <p:spPr>
          <a:xfrm>
            <a:off x="10759338" y="6251086"/>
            <a:ext cx="1432661" cy="606914"/>
          </a:xfrm>
          <a:prstGeom prst="rect">
            <a:avLst/>
          </a:prstGeom>
        </p:spPr>
      </p:pic>
    </p:spTree>
    <p:extLst>
      <p:ext uri="{BB962C8B-B14F-4D97-AF65-F5344CB8AC3E}">
        <p14:creationId xmlns:p14="http://schemas.microsoft.com/office/powerpoint/2010/main" val="3753720743"/>
      </p:ext>
    </p:extLst>
  </p:cSld>
  <p:clrMapOvr>
    <a:masterClrMapping/>
  </p:clrMapOvr>
</p:sld>
</file>

<file path=ppt/theme/theme1.xml><?xml version="1.0" encoding="utf-8"?>
<a:theme xmlns:a="http://schemas.openxmlformats.org/drawingml/2006/main" name="Office-tema">
  <a:themeElements>
    <a:clrScheme name="AMNESTY PROFIL">
      <a:dk1>
        <a:srgbClr val="000000"/>
      </a:dk1>
      <a:lt1>
        <a:srgbClr val="FFFFFF"/>
      </a:lt1>
      <a:dk2>
        <a:srgbClr val="FEF100"/>
      </a:dk2>
      <a:lt2>
        <a:srgbClr val="F18E8E"/>
      </a:lt2>
      <a:accent1>
        <a:srgbClr val="FA6652"/>
      </a:accent1>
      <a:accent2>
        <a:srgbClr val="B3E6BE"/>
      </a:accent2>
      <a:accent3>
        <a:srgbClr val="79E493"/>
      </a:accent3>
      <a:accent4>
        <a:srgbClr val="E7D6C6"/>
      </a:accent4>
      <a:accent5>
        <a:srgbClr val="FF6633"/>
      </a:accent5>
      <a:accent6>
        <a:srgbClr val="FF993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f69f596-a07f-4c1a-bb81-7e4ab0cc3554" ContentTypeId="0x0101006358AC05C20F4D4AB46FA448B115A6A7"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Presentasjon" ma:contentTypeID="0x0101006358AC05C20F4D4AB46FA448B115A6A7006F0473A9B419824DA7F3D803A7CB07BE" ma:contentTypeVersion="68" ma:contentTypeDescription="" ma:contentTypeScope="" ma:versionID="1f4ef2c866ef8ca65c3b1ec8910adc38">
  <xsd:schema xmlns:xsd="http://www.w3.org/2001/XMLSchema" xmlns:xs="http://www.w3.org/2001/XMLSchema" xmlns:p="http://schemas.microsoft.com/office/2006/metadata/properties" targetNamespace="http://schemas.microsoft.com/office/2006/metadata/properties" ma:root="true" ma:fieldsID="942f732b124882f608d67867ee18e57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2E195-67DE-4BB2-B783-D2DC3A99D9BE}">
  <ds:schemaRefs>
    <ds:schemaRef ds:uri="Microsoft.SharePoint.Taxonomy.ContentTypeSync"/>
  </ds:schemaRefs>
</ds:datastoreItem>
</file>

<file path=customXml/itemProps2.xml><?xml version="1.0" encoding="utf-8"?>
<ds:datastoreItem xmlns:ds="http://schemas.openxmlformats.org/officeDocument/2006/customXml" ds:itemID="{8D1529E1-5BF7-4288-9CFB-35AD2E8CF039}">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326F51-D5AD-45BC-9ABE-D99C3B9F2E27}">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891AD92-B610-4C9D-A321-AB97812360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112</TotalTime>
  <Words>8850</Words>
  <Application>Microsoft Office PowerPoint</Application>
  <PresentationFormat>Widescreen</PresentationFormat>
  <Paragraphs>621</Paragraphs>
  <Slides>38</Slides>
  <Notes>38</Notes>
  <HiddenSlides>0</HiddenSlides>
  <MMClips>2</MMClips>
  <ScaleCrop>false</ScaleCrop>
  <HeadingPairs>
    <vt:vector size="6" baseType="variant">
      <vt:variant>
        <vt:lpstr>Brukte skrifter</vt:lpstr>
      </vt:variant>
      <vt:variant>
        <vt:i4>15</vt:i4>
      </vt:variant>
      <vt:variant>
        <vt:lpstr>Tema</vt:lpstr>
      </vt:variant>
      <vt:variant>
        <vt:i4>1</vt:i4>
      </vt:variant>
      <vt:variant>
        <vt:lpstr>Lysbildetitler</vt:lpstr>
      </vt:variant>
      <vt:variant>
        <vt:i4>38</vt:i4>
      </vt:variant>
    </vt:vector>
  </HeadingPairs>
  <TitlesOfParts>
    <vt:vector size="54" baseType="lpstr">
      <vt:lpstr>DengXian</vt:lpstr>
      <vt:lpstr>__fontArsMaquetteWebOne_b3fab3</vt:lpstr>
      <vt:lpstr>Amnesty Trade Gothic</vt:lpstr>
      <vt:lpstr>AmnestyTradeGothic</vt:lpstr>
      <vt:lpstr>Aptos</vt:lpstr>
      <vt:lpstr>Arial</vt:lpstr>
      <vt:lpstr>Arial Narrow</vt:lpstr>
      <vt:lpstr>Calibri</vt:lpstr>
      <vt:lpstr>Droid Serif</vt:lpstr>
      <vt:lpstr>Google Sans</vt:lpstr>
      <vt:lpstr>Publico text</vt:lpstr>
      <vt:lpstr>Segoe UI</vt:lpstr>
      <vt:lpstr>Symbol</vt:lpstr>
      <vt:lpstr>Times New Roman</vt:lpstr>
      <vt:lpstr>Wingdings</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Hanna Tysse</dc:creator>
  <cp:lastModifiedBy>Marie Oen Valset</cp:lastModifiedBy>
  <cp:revision>4</cp:revision>
  <cp:lastPrinted>2024-08-29T13:34:08Z</cp:lastPrinted>
  <dcterms:created xsi:type="dcterms:W3CDTF">2020-10-16T11:48:55Z</dcterms:created>
  <dcterms:modified xsi:type="dcterms:W3CDTF">2025-04-04T08:23:41Z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0x0101006358AC05C20F4D4AB46FA448B115A6A7006F0473A9B419824DA7F3D803A7CB07BE</vt:lpwstr>
  </property>
  <property fmtid="{D5CDD505-2E9C-101B-9397-08002B2CF9AE}" pid="3" name="SharedWithUsers">
    <vt:lpwstr>576;#Gunvor Romsbotn;#23;#Ole Gunnar Solheim;#18;#Tanja Clifford;#22;#Tove Marie Paasche;#20;#Camilla Olsen;#483;#Stine Solvoll Navarsete;#25;#Ingeborg Moa;#31;#Henriette Maanum;#770;#Inger Dorthea Garthus Asheim;#771;#Vetle Hedlund;#323;#Elise Almås;#17;#Hildegunn Guddal Svensson;#852;#Ida Johanne Aadland;#910;#Maria Hagerupsen;#865;#Gerda Kuncienè;#24;#Andrea Giæver Loko;#21;#Lisa Kirchgatterer;#92;#Kristine Djuvik Kro;#1338;#Håkon Eide</vt:lpwstr>
  </property>
  <property fmtid="{D5CDD505-2E9C-101B-9397-08002B2CF9AE}" pid="4" name="_ExtendedDescription">
    <vt:lpwstr/>
  </property>
</Properties>
</file>