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390" r:id="rId2"/>
    <p:sldId id="405" r:id="rId3"/>
    <p:sldId id="397" r:id="rId4"/>
    <p:sldId id="388" r:id="rId5"/>
    <p:sldId id="402" r:id="rId6"/>
    <p:sldId id="280" r:id="rId7"/>
    <p:sldId id="360" r:id="rId8"/>
    <p:sldId id="400" r:id="rId9"/>
    <p:sldId id="385" r:id="rId10"/>
    <p:sldId id="325" r:id="rId11"/>
    <p:sldId id="271" r:id="rId12"/>
    <p:sldId id="272" r:id="rId13"/>
    <p:sldId id="309" r:id="rId14"/>
    <p:sldId id="310" r:id="rId15"/>
    <p:sldId id="334" r:id="rId16"/>
    <p:sldId id="264" r:id="rId17"/>
    <p:sldId id="403" r:id="rId18"/>
    <p:sldId id="386" r:id="rId19"/>
    <p:sldId id="274" r:id="rId20"/>
    <p:sldId id="284" r:id="rId21"/>
    <p:sldId id="373" r:id="rId22"/>
    <p:sldId id="343" r:id="rId23"/>
    <p:sldId id="324" r:id="rId24"/>
    <p:sldId id="357" r:id="rId25"/>
    <p:sldId id="394" r:id="rId26"/>
    <p:sldId id="389" r:id="rId27"/>
    <p:sldId id="336" r:id="rId28"/>
    <p:sldId id="341" r:id="rId29"/>
    <p:sldId id="406" r:id="rId30"/>
    <p:sldId id="364" r:id="rId31"/>
    <p:sldId id="329" r:id="rId32"/>
    <p:sldId id="366" r:id="rId33"/>
    <p:sldId id="395" r:id="rId34"/>
    <p:sldId id="392" r:id="rId35"/>
    <p:sldId id="338" r:id="rId36"/>
    <p:sldId id="340" r:id="rId37"/>
    <p:sldId id="344" r:id="rId38"/>
    <p:sldId id="345" r:id="rId39"/>
    <p:sldId id="331" r:id="rId40"/>
    <p:sldId id="337" r:id="rId41"/>
    <p:sldId id="353" r:id="rId42"/>
    <p:sldId id="398" r:id="rId43"/>
    <p:sldId id="399" r:id="rId44"/>
    <p:sldId id="347" r:id="rId45"/>
    <p:sldId id="380" r:id="rId46"/>
    <p:sldId id="348" r:id="rId47"/>
  </p:sldIdLst>
  <p:sldSz cx="12192000" cy="6858000"/>
  <p:notesSz cx="9144000" cy="6858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070648-054B-B9EF-19E9-8650C7C3E820}" name="Marie Oen Valset" initials="MV" userId="S::mvalset@amnesty.no::16a5305c-81fb-438b-bc50-3814be8681a0" providerId="AD"/>
  <p188:author id="{2A17CD51-B83A-7BCD-A6E7-AB7919EF2D75}" name="Henriette Maanum" initials="HM" userId="S::hmaanum@amnesty.no::9527e5d0-12a3-4a45-ba38-2ed60b6e2a7b" providerId="AD"/>
  <p188:author id="{FECD58E1-B973-F495-B5C3-45952D8AC77E}" name="Charlotte Andersen" initials="CA" userId="S::cjohansen@amnesty.no::7225096c-7201-4c00-a378-ba21bc05cb5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D9CA"/>
    <a:srgbClr val="DC9288"/>
    <a:srgbClr val="B4E7BF"/>
    <a:srgbClr val="F0DCD3"/>
    <a:srgbClr val="F0DCD2"/>
    <a:srgbClr val="D3EDD6"/>
    <a:srgbClr val="F1AA8F"/>
    <a:srgbClr val="C1D0F6"/>
    <a:srgbClr val="DBC3F3"/>
    <a:srgbClr val="6C85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39" autoAdjust="0"/>
    <p:restoredTop sz="49516" autoAdjust="0"/>
  </p:normalViewPr>
  <p:slideViewPr>
    <p:cSldViewPr snapToGrid="0">
      <p:cViewPr varScale="1">
        <p:scale>
          <a:sx n="52" d="100"/>
          <a:sy n="52" d="100"/>
        </p:scale>
        <p:origin x="3012"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Oen Valset" userId="16a5305c-81fb-438b-bc50-3814be8681a0" providerId="ADAL" clId="{D2AD9C77-D747-406F-93F4-BA67E7F216A2}"/>
    <pc:docChg chg="undo custSel modSld">
      <pc:chgData name="Marie Oen Valset" userId="16a5305c-81fb-438b-bc50-3814be8681a0" providerId="ADAL" clId="{D2AD9C77-D747-406F-93F4-BA67E7F216A2}" dt="2024-11-15T17:37:42.567" v="1900" actId="20577"/>
      <pc:docMkLst>
        <pc:docMk/>
      </pc:docMkLst>
      <pc:sldChg chg="modSp mod modNotesTx">
        <pc:chgData name="Marie Oen Valset" userId="16a5305c-81fb-438b-bc50-3814be8681a0" providerId="ADAL" clId="{D2AD9C77-D747-406F-93F4-BA67E7F216A2}" dt="2024-11-15T17:37:42.567" v="1900" actId="20577"/>
        <pc:sldMkLst>
          <pc:docMk/>
          <pc:sldMk cId="1559481870" sldId="337"/>
        </pc:sldMkLst>
        <pc:spChg chg="mod">
          <ac:chgData name="Marie Oen Valset" userId="16a5305c-81fb-438b-bc50-3814be8681a0" providerId="ADAL" clId="{D2AD9C77-D747-406F-93F4-BA67E7F216A2}" dt="2024-11-15T17:37:42.567" v="1900" actId="20577"/>
          <ac:spMkLst>
            <pc:docMk/>
            <pc:sldMk cId="1559481870" sldId="337"/>
            <ac:spMk id="6" creationId="{85611D1E-3F6D-EA22-EFCD-46116BBD9154}"/>
          </ac:spMkLst>
        </pc:spChg>
      </pc:sldChg>
      <pc:sldChg chg="modNotesTx">
        <pc:chgData name="Marie Oen Valset" userId="16a5305c-81fb-438b-bc50-3814be8681a0" providerId="ADAL" clId="{D2AD9C77-D747-406F-93F4-BA67E7F216A2}" dt="2024-11-15T08:59:31.802" v="4" actId="20577"/>
        <pc:sldMkLst>
          <pc:docMk/>
          <pc:sldMk cId="82404744" sldId="390"/>
        </pc:sldMkLst>
      </pc:sldChg>
      <pc:sldChg chg="mod modShow">
        <pc:chgData name="Marie Oen Valset" userId="16a5305c-81fb-438b-bc50-3814be8681a0" providerId="ADAL" clId="{D2AD9C77-D747-406F-93F4-BA67E7F216A2}" dt="2024-11-15T11:21:29.256" v="300" actId="729"/>
        <pc:sldMkLst>
          <pc:docMk/>
          <pc:sldMk cId="3432187980" sldId="397"/>
        </pc:sldMkLst>
      </pc:sldChg>
      <pc:sldChg chg="modSp mod modNotesTx">
        <pc:chgData name="Marie Oen Valset" userId="16a5305c-81fb-438b-bc50-3814be8681a0" providerId="ADAL" clId="{D2AD9C77-D747-406F-93F4-BA67E7F216A2}" dt="2024-11-15T13:15:03.676" v="432" actId="20577"/>
        <pc:sldMkLst>
          <pc:docMk/>
          <pc:sldMk cId="124881737" sldId="406"/>
        </pc:sldMkLst>
        <pc:spChg chg="mod">
          <ac:chgData name="Marie Oen Valset" userId="16a5305c-81fb-438b-bc50-3814be8681a0" providerId="ADAL" clId="{D2AD9C77-D747-406F-93F4-BA67E7F216A2}" dt="2024-11-15T13:14:38.850" v="422" actId="20577"/>
          <ac:spMkLst>
            <pc:docMk/>
            <pc:sldMk cId="124881737" sldId="406"/>
            <ac:spMk id="2" creationId="{424B5E54-A747-CCA1-BCA1-D5C4B0771AD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F440586E-70A6-9B63-5E23-6E392706901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35919A75-6AA6-26DB-54CC-A3A54B3A9678}"/>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F2E6371B-E930-4A9E-8882-14AAFA995B4B}" type="datetime1">
              <a:rPr lang="nb-NO" smtClean="0"/>
              <a:t>15.11.2024</a:t>
            </a:fld>
            <a:endParaRPr lang="nb-NO"/>
          </a:p>
        </p:txBody>
      </p:sp>
      <p:sp>
        <p:nvSpPr>
          <p:cNvPr id="4" name="Plassholder for bunntekst 3">
            <a:extLst>
              <a:ext uri="{FF2B5EF4-FFF2-40B4-BE49-F238E27FC236}">
                <a16:creationId xmlns:a16="http://schemas.microsoft.com/office/drawing/2014/main" id="{691329B4-B33B-317C-3818-BA4D3E3A3CD4}"/>
              </a:ext>
            </a:extLst>
          </p:cNvPr>
          <p:cNvSpPr>
            <a:spLocks noGrp="1"/>
          </p:cNvSpPr>
          <p:nvPr>
            <p:ph type="ftr" sz="quarter" idx="2"/>
          </p:nvPr>
        </p:nvSpPr>
        <p:spPr>
          <a:xfrm>
            <a:off x="0" y="6513514"/>
            <a:ext cx="3962400" cy="3444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A8415810-1FD2-44DE-7EC4-F37F03DE5DDB}"/>
              </a:ext>
            </a:extLst>
          </p:cNvPr>
          <p:cNvSpPr>
            <a:spLocks noGrp="1"/>
          </p:cNvSpPr>
          <p:nvPr>
            <p:ph type="sldNum" sz="quarter" idx="3"/>
          </p:nvPr>
        </p:nvSpPr>
        <p:spPr>
          <a:xfrm>
            <a:off x="5180013" y="6513514"/>
            <a:ext cx="3962400" cy="344487"/>
          </a:xfrm>
          <a:prstGeom prst="rect">
            <a:avLst/>
          </a:prstGeom>
        </p:spPr>
        <p:txBody>
          <a:bodyPr vert="horz" lIns="91440" tIns="45720" rIns="91440" bIns="45720" rtlCol="0" anchor="b"/>
          <a:lstStyle>
            <a:lvl1pPr algn="r">
              <a:defRPr sz="1200"/>
            </a:lvl1pPr>
          </a:lstStyle>
          <a:p>
            <a:fld id="{6CFFF14D-8028-4CA9-919C-92B2CD9DE977}" type="slidenum">
              <a:rPr lang="nb-NO" smtClean="0"/>
              <a:t>‹#›</a:t>
            </a:fld>
            <a:endParaRPr lang="nb-NO"/>
          </a:p>
        </p:txBody>
      </p:sp>
    </p:spTree>
    <p:extLst>
      <p:ext uri="{BB962C8B-B14F-4D97-AF65-F5344CB8AC3E}">
        <p14:creationId xmlns:p14="http://schemas.microsoft.com/office/powerpoint/2010/main" val="242456641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B59553DA-5187-46BB-85AA-274E983EB128}" type="datetime1">
              <a:rPr lang="nb-NO" smtClean="0"/>
              <a:t>15.11.2024</a:t>
            </a:fld>
            <a:endParaRPr lang="nb-NO"/>
          </a:p>
        </p:txBody>
      </p:sp>
      <p:sp>
        <p:nvSpPr>
          <p:cNvPr id="4" name="Plassholder for lysbilde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422EEFD3-A45C-4B70-B940-F20C4DA2B9D9}" type="slidenum">
              <a:rPr lang="nb-NO" smtClean="0"/>
              <a:t>‹#›</a:t>
            </a:fld>
            <a:endParaRPr lang="nb-NO"/>
          </a:p>
        </p:txBody>
      </p:sp>
    </p:spTree>
    <p:extLst>
      <p:ext uri="{BB962C8B-B14F-4D97-AF65-F5344CB8AC3E}">
        <p14:creationId xmlns:p14="http://schemas.microsoft.com/office/powerpoint/2010/main" val="21918410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_mYjezMLse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fn.no/tema/menneskerettigheter/urfolk-og-nasjonale-minoriteter"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amnesty.org/en/what-we-do/indigenous-peoples/" TargetMode="External"/><Relationship Id="rId4" Type="http://schemas.openxmlformats.org/officeDocument/2006/relationships/hyperlink" Target="https://fn.no/avtaler/urfolk/ilo-konvensjonen-om-urfolks-rettigheter"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youtu.be/Py-HR3zuY6U"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snl.no/Fosen-sake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amnesty.no/sites/default/files/2023-09/2023-09-14_Negative%20holdninger%20og%20stereotypier%20om%20samer%20pa%CC%8A%20Facebook_final.pdf"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Fe9RSSxDFt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7ojEb2_zxk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Praktisk informasjon</a:t>
            </a:r>
            <a:r>
              <a:rPr lang="nb-NO" b="0" dirty="0"/>
              <a:t>:</a:t>
            </a:r>
            <a:endParaRPr lang="nb-NO" i="0" noProof="0" dirty="0"/>
          </a:p>
          <a:p>
            <a:pPr marL="171450" indent="-171450">
              <a:buFont typeface="Arial" panose="020B0604020202020204" pitchFamily="34" charset="0"/>
              <a:buChar char="•"/>
            </a:pPr>
            <a:r>
              <a:rPr lang="nb-NO" b="0" dirty="0"/>
              <a:t>Før du starter timen er det greit å ha tenkt gjennom gruppefordeling (par/grupper) og om det er spesiell gruppesammensetning du ønsker. </a:t>
            </a:r>
          </a:p>
          <a:p>
            <a:pPr marL="171450" indent="-171450">
              <a:buFont typeface="Arial" panose="020B0604020202020204" pitchFamily="34" charset="0"/>
              <a:buChar char="•"/>
            </a:pPr>
            <a:r>
              <a:rPr lang="nb-NO" b="0" dirty="0"/>
              <a:t>Ha menneskerettighetserklæringen, ark og penner tilgjengelig.   </a:t>
            </a:r>
          </a:p>
          <a:p>
            <a:pPr marL="171450" indent="-171450">
              <a:buFont typeface="Arial" panose="020B0604020202020204" pitchFamily="34" charset="0"/>
              <a:buChar char="•"/>
            </a:pPr>
            <a:r>
              <a:rPr lang="nb-NO" b="0" dirty="0"/>
              <a:t>Skjul/slett lysbildene du ikke skal bruke. </a:t>
            </a:r>
          </a:p>
          <a:p>
            <a:pPr marL="0" indent="0">
              <a:buFont typeface="Arial" panose="020B0604020202020204" pitchFamily="34" charset="0"/>
              <a:buNone/>
            </a:pPr>
            <a:endParaRPr lang="nb-NO" b="1" i="0" noProof="0" dirty="0"/>
          </a:p>
        </p:txBody>
      </p:sp>
      <p:sp>
        <p:nvSpPr>
          <p:cNvPr id="4" name="Plassholder for lysbildenummer 3"/>
          <p:cNvSpPr>
            <a:spLocks noGrp="1"/>
          </p:cNvSpPr>
          <p:nvPr>
            <p:ph type="sldNum" sz="quarter" idx="5"/>
          </p:nvPr>
        </p:nvSpPr>
        <p:spPr/>
        <p:txBody>
          <a:bodyPr/>
          <a:lstStyle/>
          <a:p>
            <a:fld id="{422EEFD3-A45C-4B70-B940-F20C4DA2B9D9}" type="slidenum">
              <a:rPr lang="nb-NO" smtClean="0"/>
              <a:t>1</a:t>
            </a:fld>
            <a:endParaRPr lang="nb-NO"/>
          </a:p>
        </p:txBody>
      </p:sp>
      <p:sp>
        <p:nvSpPr>
          <p:cNvPr id="5" name="Plassholder for dato 4">
            <a:extLst>
              <a:ext uri="{FF2B5EF4-FFF2-40B4-BE49-F238E27FC236}">
                <a16:creationId xmlns:a16="http://schemas.microsoft.com/office/drawing/2014/main" id="{F93565D3-C116-D652-1F44-3F3DF3BB72BA}"/>
              </a:ext>
            </a:extLst>
          </p:cNvPr>
          <p:cNvSpPr>
            <a:spLocks noGrp="1"/>
          </p:cNvSpPr>
          <p:nvPr>
            <p:ph type="dt" idx="1"/>
          </p:nvPr>
        </p:nvSpPr>
        <p:spPr/>
        <p:txBody>
          <a:bodyPr/>
          <a:lstStyle/>
          <a:p>
            <a:fld id="{106ABAC4-102A-4C3E-BED8-C8B6D69C0E0C}" type="datetime1">
              <a:rPr lang="nb-NO" smtClean="0"/>
              <a:t>15.11.2024</a:t>
            </a:fld>
            <a:endParaRPr lang="nb-NO"/>
          </a:p>
        </p:txBody>
      </p:sp>
    </p:spTree>
    <p:extLst>
      <p:ext uri="{BB962C8B-B14F-4D97-AF65-F5344CB8AC3E}">
        <p14:creationId xmlns:p14="http://schemas.microsoft.com/office/powerpoint/2010/main" val="1582638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latin typeface="+mn-lt"/>
              </a:rPr>
              <a:t>Tidsramme: </a:t>
            </a:r>
            <a:r>
              <a:rPr lang="nb-NO" dirty="0">
                <a:latin typeface="+mn-lt"/>
              </a:rPr>
              <a:t>ca. 5 minutter</a:t>
            </a:r>
          </a:p>
          <a:p>
            <a:r>
              <a:rPr lang="nb-NO" b="1" dirty="0">
                <a:latin typeface="+mn-lt"/>
              </a:rPr>
              <a:t>Arbeidsform</a:t>
            </a:r>
            <a:r>
              <a:rPr lang="nb-NO" dirty="0">
                <a:latin typeface="+mn-lt"/>
              </a:rPr>
              <a:t>: formidler forteller + plenum  </a:t>
            </a:r>
          </a:p>
          <a:p>
            <a:endParaRPr lang="nb-NO"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latin typeface="+mn-lt"/>
                <a:cs typeface="Arial"/>
              </a:rPr>
              <a:t>Spør: </a:t>
            </a:r>
            <a:r>
              <a:rPr lang="nb-NO" dirty="0">
                <a:latin typeface="+mn-lt"/>
                <a:cs typeface="Arial"/>
              </a:rPr>
              <a:t>er det noen som vet om en menneskerett de har brukt i dag? (Diskutert kort i plenum). </a:t>
            </a:r>
          </a:p>
          <a:p>
            <a:r>
              <a:rPr lang="nb-NO" dirty="0">
                <a:latin typeface="+mn-lt"/>
                <a:cs typeface="Arial"/>
              </a:rPr>
              <a:t>Om du har </a:t>
            </a:r>
            <a:r>
              <a:rPr lang="nb-NO" dirty="0" err="1">
                <a:latin typeface="+mn-lt"/>
                <a:cs typeface="Arial"/>
              </a:rPr>
              <a:t>printet</a:t>
            </a:r>
            <a:r>
              <a:rPr lang="nb-NO" dirty="0">
                <a:latin typeface="+mn-lt"/>
                <a:cs typeface="Arial"/>
              </a:rPr>
              <a:t> ut Amnestys forenklede versjonen av Verdenserklæringen om menneskerettighetene, så kan du dele denne ut til elevene.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latin typeface="+mn-lt"/>
                <a:cs typeface="Arial"/>
              </a:rPr>
              <a:t>Elevene kan få et øyeblikk til å se over menneskeerklæringen foran seg.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latin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latin typeface="+mn-lt"/>
                <a:cs typeface="Arial"/>
              </a:rPr>
              <a:t>Gi dem deretter en kort gjennomgang av menneskerettighetene (omfanget av dette vil avhengig av hvilke forkunnskap elevene har om dette fra før).</a:t>
            </a:r>
            <a:endParaRPr lang="nb-NO" dirty="0">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latin typeface="+mn-lt"/>
                <a:cs typeface="Arial"/>
              </a:rPr>
              <a:t>Vi har alle grunnleggende menneskerettigheter, og grunnlaget for disse rettighetene er FNs verdenserklæring om menneskerettighetene fra 1948, og består av 30 artikler.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latin typeface="+mn-lt"/>
                <a:cs typeface="Arial"/>
              </a:rPr>
              <a:t>Det er rettigheter vi alle har, og det er uavhengig av kjønn, alder, legning, nasjonalitet, hvem vi tror på eller hvor vi bor.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latin typeface="+mn-lt"/>
                <a:cs typeface="Arial"/>
              </a:rPr>
              <a:t>For det er statene som er ansvarlig for at menneskerettighetene beskyttes. Til tross for dette, og at menneskerettighetene skal gjelde alle, blir de dessverre brutt hver eneste dag av stater verden over.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latin typeface="+mn-lt"/>
                <a:cs typeface="Arial"/>
              </a:rPr>
              <a:t>Kom deretter inn på </a:t>
            </a:r>
            <a:r>
              <a:rPr lang="nb-NO" b="1" dirty="0">
                <a:latin typeface="+mn-lt"/>
                <a:cs typeface="Arial"/>
              </a:rPr>
              <a:t>artikkel 19: </a:t>
            </a:r>
            <a:r>
              <a:rPr lang="nb-NO" u="sng" dirty="0">
                <a:latin typeface="+mn-lt"/>
                <a:cs typeface="Arial"/>
              </a:rPr>
              <a:t>Alle har rett til mening- og ytringsfrihet: </a:t>
            </a:r>
            <a:r>
              <a:rPr lang="nb-NO" sz="1800" dirty="0">
                <a:effectLst/>
                <a:latin typeface="+mn-lt"/>
                <a:cs typeface="Segoe UI"/>
              </a:rPr>
              <a:t>Denne retten omfatter frihet til å hevde meninger uten innblanding og til å søke, motta og meddele opplysninger og ideer gjennom ethvert meddelelsesmiddel og uten hensyn til landegrenser. Det vil altså si retten til å: </a:t>
            </a:r>
            <a:endParaRPr lang="nb-NO" b="0" i="0" dirty="0">
              <a:solidFill>
                <a:srgbClr val="212529"/>
              </a:solidFill>
              <a:effectLst/>
              <a:highlight>
                <a:srgbClr val="FFFFFF"/>
              </a:highlight>
              <a:latin typeface="+mn-lt"/>
              <a:cs typeface="Segoe UI"/>
            </a:endParaRPr>
          </a:p>
          <a:p>
            <a:pPr marL="171450" indent="-171450" algn="l">
              <a:buFontTx/>
              <a:buChar char="-"/>
            </a:pPr>
            <a:r>
              <a:rPr lang="nb-NO" b="0" i="1" dirty="0">
                <a:solidFill>
                  <a:srgbClr val="212529"/>
                </a:solidFill>
                <a:effectLst/>
                <a:highlight>
                  <a:srgbClr val="FFFFFF"/>
                </a:highlight>
                <a:latin typeface="+mn-lt"/>
              </a:rPr>
              <a:t>Ytre din mening - så lenge den ikke setter andre menneskerettigheter eller sikkerhet i fare</a:t>
            </a:r>
          </a:p>
          <a:p>
            <a:pPr marL="171450" indent="-171450" algn="l">
              <a:buFontTx/>
              <a:buChar char="-"/>
            </a:pPr>
            <a:r>
              <a:rPr lang="nb-NO" b="0" i="1" dirty="0">
                <a:solidFill>
                  <a:srgbClr val="212529"/>
                </a:solidFill>
                <a:effectLst/>
                <a:highlight>
                  <a:srgbClr val="FFFFFF"/>
                </a:highlight>
                <a:latin typeface="+mn-lt"/>
              </a:rPr>
              <a:t>Motta og gi informasjon</a:t>
            </a:r>
          </a:p>
          <a:p>
            <a:pPr marL="171450" indent="-171450" algn="l">
              <a:buFont typeface="Arial" panose="020B0604020202020204" pitchFamily="34" charset="0"/>
              <a:buChar char="•"/>
            </a:pPr>
            <a:r>
              <a:rPr lang="nb-NO" i="0" dirty="0">
                <a:latin typeface="+mn-lt"/>
                <a:cs typeface="Arial" panose="020B0604020202020204" pitchFamily="34" charset="0"/>
              </a:rPr>
              <a:t>Målestokken er ikke om innholdet i ytringen i seg selv er hatefull eller diskriminerende, men om den utsetter andre for diskriminering eller andre krenkelser av deres menneskerettigheter, eller forårsaker fare for offentlig sikkerhet, orden, helse eller moral. </a:t>
            </a:r>
            <a:endParaRPr lang="nb-NO" i="1" dirty="0">
              <a:latin typeface="+mn-lt"/>
              <a:cs typeface="Arial" panose="020B0604020202020204" pitchFamily="34" charset="0"/>
            </a:endParaRPr>
          </a:p>
          <a:p>
            <a:pPr marL="171450" indent="-171450">
              <a:buFont typeface="Arial" panose="020B0604020202020204" pitchFamily="34" charset="0"/>
              <a:buChar char="•"/>
              <a:defRPr/>
            </a:pPr>
            <a:r>
              <a:rPr lang="nb-NO" i="0" noProof="0" dirty="0">
                <a:latin typeface="+mn-lt"/>
                <a:cs typeface="Arial"/>
              </a:rPr>
              <a:t>Ytringsfrihet</a:t>
            </a:r>
            <a:r>
              <a:rPr lang="en-US" i="0" dirty="0">
                <a:latin typeface="+mn-lt"/>
                <a:cs typeface="Arial"/>
              </a:rPr>
              <a:t> </a:t>
            </a:r>
            <a:r>
              <a:rPr lang="nb-NO" i="0" noProof="0" dirty="0">
                <a:latin typeface="+mn-lt"/>
                <a:cs typeface="Arial"/>
              </a:rPr>
              <a:t>er menneskerettighet som er helt sentral i Skriv for l</a:t>
            </a:r>
            <a:r>
              <a:rPr lang="nb-NO" dirty="0">
                <a:latin typeface="+mn-lt"/>
                <a:cs typeface="Arial"/>
              </a:rPr>
              <a:t>iv. Her bruker vi </a:t>
            </a:r>
            <a:r>
              <a:rPr lang="nb-NO" i="0" noProof="0" dirty="0">
                <a:latin typeface="+mn-lt"/>
                <a:cs typeface="Arial"/>
              </a:rPr>
              <a:t>vår egen stemme for å beskytte andres rettigheter. Dessverre er det slik at ytringsfrihet ikke er selvsagt for </a:t>
            </a:r>
            <a:r>
              <a:rPr lang="nb-NO" dirty="0">
                <a:latin typeface="+mn-lt"/>
                <a:cs typeface="Arial"/>
              </a:rPr>
              <a:t>alle. Noen</a:t>
            </a:r>
            <a:r>
              <a:rPr lang="nb-NO" i="0" noProof="0" dirty="0">
                <a:latin typeface="+mn-lt"/>
                <a:cs typeface="Arial"/>
              </a:rPr>
              <a:t> får ikke bruke sin stemme, selv ikke for å beskytte andre. Dette skal de lære mer om nå. Vis dem filmen på neste bilde.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dirty="0">
              <a:latin typeface="+mn-lt"/>
              <a:cs typeface="Arial"/>
            </a:endParaRPr>
          </a:p>
          <a:p>
            <a:endParaRPr lang="nb-NO"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latin typeface="+mn-lt"/>
              <a:cs typeface="Arial" panose="020B0604020202020204" pitchFamily="34" charset="0"/>
            </a:endParaRPr>
          </a:p>
        </p:txBody>
      </p:sp>
      <p:sp>
        <p:nvSpPr>
          <p:cNvPr id="4" name="Plassholder for lysbildenummer 3"/>
          <p:cNvSpPr>
            <a:spLocks noGrp="1"/>
          </p:cNvSpPr>
          <p:nvPr>
            <p:ph type="sldNum" sz="quarter" idx="5"/>
          </p:nvPr>
        </p:nvSpPr>
        <p:spPr/>
        <p:txBody>
          <a:bodyPr/>
          <a:lstStyle/>
          <a:p>
            <a:fld id="{422EEFD3-A45C-4B70-B940-F20C4DA2B9D9}" type="slidenum">
              <a:rPr lang="nb-NO" smtClean="0"/>
              <a:t>10</a:t>
            </a:fld>
            <a:endParaRPr lang="nb-NO"/>
          </a:p>
        </p:txBody>
      </p:sp>
      <p:sp>
        <p:nvSpPr>
          <p:cNvPr id="5" name="Plassholder for dato 4">
            <a:extLst>
              <a:ext uri="{FF2B5EF4-FFF2-40B4-BE49-F238E27FC236}">
                <a16:creationId xmlns:a16="http://schemas.microsoft.com/office/drawing/2014/main" id="{A1ED1FD6-1877-B026-EC9F-A59A76339B4C}"/>
              </a:ext>
            </a:extLst>
          </p:cNvPr>
          <p:cNvSpPr>
            <a:spLocks noGrp="1"/>
          </p:cNvSpPr>
          <p:nvPr>
            <p:ph type="dt" idx="1"/>
          </p:nvPr>
        </p:nvSpPr>
        <p:spPr/>
        <p:txBody>
          <a:bodyPr/>
          <a:lstStyle/>
          <a:p>
            <a:fld id="{37EC7906-F946-45A4-A99F-6EF81CFA3D52}" type="datetime1">
              <a:rPr lang="nb-NO" smtClean="0"/>
              <a:t>15.11.2024</a:t>
            </a:fld>
            <a:endParaRPr lang="nb-NO"/>
          </a:p>
        </p:txBody>
      </p:sp>
    </p:spTree>
    <p:extLst>
      <p:ext uri="{BB962C8B-B14F-4D97-AF65-F5344CB8AC3E}">
        <p14:creationId xmlns:p14="http://schemas.microsoft.com/office/powerpoint/2010/main" val="2715052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latin typeface="+mn-lt"/>
              </a:rPr>
              <a:t>Tidsramme: </a:t>
            </a:r>
            <a:r>
              <a:rPr lang="nb-NO" sz="1200" dirty="0">
                <a:latin typeface="+mn-lt"/>
              </a:rPr>
              <a:t>2 minutters film + 2-3 minutter refleksjon  </a:t>
            </a:r>
          </a:p>
          <a:p>
            <a:r>
              <a:rPr lang="nb-NO" sz="1200" b="1" dirty="0">
                <a:latin typeface="+mn-lt"/>
              </a:rPr>
              <a:t>Arbeidsform</a:t>
            </a:r>
            <a:r>
              <a:rPr lang="nb-NO" sz="1200" dirty="0">
                <a:latin typeface="+mn-lt"/>
              </a:rPr>
              <a:t>: i par </a:t>
            </a:r>
            <a:endParaRPr lang="nb-NO" sz="1200" b="1" dirty="0">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nb-NO" sz="1200" b="0" i="0" dirty="0">
              <a:solidFill>
                <a:srgbClr val="212529"/>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latin typeface="+mn-lt"/>
                <a:cs typeface="Arial" panose="020B0604020202020204" pitchFamily="34" charset="0"/>
              </a:rPr>
              <a:t>Etter elevene har sett filmen kan du repetere at </a:t>
            </a:r>
            <a:r>
              <a:rPr lang="nb-NO" sz="1200" b="1" dirty="0">
                <a:latin typeface="+mn-lt"/>
                <a:cs typeface="Arial" panose="020B0604020202020204" pitchFamily="34" charset="0"/>
              </a:rPr>
              <a:t>artikkel 19</a:t>
            </a:r>
            <a:r>
              <a:rPr lang="nb-NO" sz="1200" dirty="0">
                <a:latin typeface="+mn-lt"/>
                <a:cs typeface="Arial" panose="020B0604020202020204" pitchFamily="34" charset="0"/>
              </a:rPr>
              <a:t>/ ytringsfrihet handler om at:  </a:t>
            </a:r>
            <a:endParaRPr lang="nb-NO" sz="1200" b="0" i="0" dirty="0">
              <a:solidFill>
                <a:srgbClr val="212529"/>
              </a:solidFill>
              <a:effectLst/>
              <a:highlight>
                <a:srgbClr val="FFFFFF"/>
              </a:highlight>
              <a:latin typeface="+mn-lt"/>
            </a:endParaRPr>
          </a:p>
          <a:p>
            <a:pPr marL="171450" indent="-171450" algn="l">
              <a:buFontTx/>
              <a:buChar char="-"/>
            </a:pPr>
            <a:r>
              <a:rPr lang="nb-NO" sz="1200" b="0" i="0" dirty="0">
                <a:solidFill>
                  <a:srgbClr val="212529"/>
                </a:solidFill>
                <a:effectLst/>
                <a:highlight>
                  <a:srgbClr val="FFFFFF"/>
                </a:highlight>
                <a:latin typeface="+mn-lt"/>
              </a:rPr>
              <a:t>Du skal kunne ytre din mening - så lenge den ikke setter andres menneskerettigheter eller sikkerhet i fare</a:t>
            </a:r>
          </a:p>
          <a:p>
            <a:pPr marL="171450" indent="-171450" algn="l">
              <a:buFontTx/>
              <a:buChar char="-"/>
            </a:pPr>
            <a:r>
              <a:rPr lang="nb-NO" sz="1200" b="0" i="0" dirty="0">
                <a:solidFill>
                  <a:srgbClr val="212529"/>
                </a:solidFill>
                <a:effectLst/>
                <a:highlight>
                  <a:srgbClr val="FFFFFF"/>
                </a:highlight>
                <a:latin typeface="+mn-lt"/>
              </a:rPr>
              <a:t>Du skal kunne både motta og gi informasjon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i="0" noProof="0" dirty="0">
              <a:latin typeface="+mn-lt"/>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i="0" noProof="0" dirty="0">
                <a:latin typeface="+mn-lt"/>
                <a:cs typeface="Arial"/>
              </a:rPr>
              <a:t>Om ønskelig </a:t>
            </a:r>
            <a:r>
              <a:rPr lang="nb-NO" sz="1200" i="0" noProof="0" dirty="0">
                <a:latin typeface="+mn-lt"/>
                <a:cs typeface="Arial"/>
              </a:rPr>
              <a:t>kan elevene snakke med sidepersonen om følgende spørsmål: </a:t>
            </a:r>
            <a:endParaRPr lang="nb-NO" sz="1200" b="0" i="0" dirty="0">
              <a:solidFill>
                <a:srgbClr val="212529"/>
              </a:solidFill>
              <a:effectLst/>
              <a:latin typeface="+mn-lt"/>
            </a:endParaRPr>
          </a:p>
          <a:p>
            <a:pPr>
              <a:buFont typeface="+mj-lt"/>
              <a:buAutoNum type="arabicPeriod"/>
            </a:pPr>
            <a:r>
              <a:rPr lang="nb-NO" sz="1200" b="0" i="0" dirty="0">
                <a:solidFill>
                  <a:srgbClr val="212529"/>
                </a:solidFill>
                <a:effectLst/>
                <a:latin typeface="+mn-lt"/>
              </a:rPr>
              <a:t> Hvordan bruker du din ytringsfrihet i det daglige? </a:t>
            </a:r>
          </a:p>
          <a:p>
            <a:pPr>
              <a:buFont typeface="+mj-lt"/>
              <a:buNone/>
            </a:pPr>
            <a:r>
              <a:rPr lang="nb-NO" sz="1200" b="0" i="0" dirty="0">
                <a:solidFill>
                  <a:srgbClr val="212529"/>
                </a:solidFill>
                <a:effectLst/>
                <a:latin typeface="+mn-lt"/>
              </a:rPr>
              <a:t>2. Har du noen gang blitt stoppet i å ytre deg? </a:t>
            </a:r>
          </a:p>
          <a:p>
            <a:pPr>
              <a:buFont typeface="+mj-lt"/>
              <a:buNone/>
            </a:pPr>
            <a:endParaRPr lang="nb-NO" sz="1200" b="0" i="0" dirty="0">
              <a:solidFill>
                <a:srgbClr val="212529"/>
              </a:solidFill>
              <a:effectLst/>
              <a:latin typeface="+mn-lt"/>
            </a:endParaRPr>
          </a:p>
          <a:p>
            <a:pPr marL="171450" indent="-171450">
              <a:buFont typeface="Arial" panose="020B0604020202020204" pitchFamily="34" charset="0"/>
              <a:buChar char="•"/>
            </a:pPr>
            <a:r>
              <a:rPr lang="nb-NO" b="0" dirty="0">
                <a:latin typeface="+mn-lt"/>
              </a:rPr>
              <a:t>Her skal elevene forsøke å komme med eksempler. Hensikten er at elevene skal reflekterer rundt hvordan de bruker sin ytringsfrihet til vanlig, og der de tenker over hvordan ytringsfrihet kan komme til uttrykk i eget liv og hverdag.  </a:t>
            </a:r>
          </a:p>
          <a:p>
            <a:pPr marL="171450" indent="-171450">
              <a:buFont typeface="Arial" panose="020B0604020202020204" pitchFamily="34" charset="0"/>
              <a:buChar char="•"/>
            </a:pPr>
            <a:r>
              <a:rPr lang="nb-NO" b="0" dirty="0">
                <a:latin typeface="+mn-lt"/>
              </a:rPr>
              <a:t>Mange kan kanskje synes det er vanskelig å komme med noen eksempler, og det kan også være et viktig poeng. Mange, spesielt oss i Norge, tar kanskje denne rettigheten til tider litt for gitt nettopp fordi de ikke har opplevd at denne rettigheten har blitt begrenset eller hindret.</a:t>
            </a:r>
          </a:p>
          <a:p>
            <a:pPr marL="0" indent="0">
              <a:buFont typeface="Arial" panose="020B0604020202020204" pitchFamily="34" charset="0"/>
              <a:buNone/>
            </a:pPr>
            <a:r>
              <a:rPr lang="nb-NO" b="0" dirty="0">
                <a:latin typeface="+mn-lt"/>
              </a:rPr>
              <a:t> </a:t>
            </a:r>
          </a:p>
          <a:p>
            <a:pPr marL="171450" indent="-171450">
              <a:buFont typeface="Arial" panose="020B0604020202020204" pitchFamily="34" charset="0"/>
              <a:buChar char="•"/>
            </a:pPr>
            <a:r>
              <a:rPr lang="nb-NO" b="0" dirty="0">
                <a:latin typeface="+mn-lt"/>
              </a:rPr>
              <a:t>(Elevene skal nå arbeide med en oppgave der de får kjenne denne menneskerettigheten mer på kroppen)</a:t>
            </a:r>
          </a:p>
          <a:p>
            <a:pPr>
              <a:buFont typeface="+mj-lt"/>
              <a:buNone/>
            </a:pPr>
            <a:endParaRPr lang="nb-NO" sz="1200" b="0" i="0" dirty="0">
              <a:solidFill>
                <a:srgbClr val="212529"/>
              </a:solidFill>
              <a:effectLst/>
              <a:latin typeface="+mn-lt"/>
            </a:endParaRPr>
          </a:p>
          <a:p>
            <a:pPr>
              <a:buFont typeface="+mj-lt"/>
              <a:buNone/>
            </a:pPr>
            <a:endParaRPr lang="nb-NO" sz="1200" b="0" i="0" dirty="0">
              <a:solidFill>
                <a:srgbClr val="212529"/>
              </a:solidFill>
              <a:effectLst/>
              <a:latin typeface="+mn-lt"/>
            </a:endParaRPr>
          </a:p>
          <a:p>
            <a:pPr>
              <a:buFont typeface="+mj-lt"/>
              <a:buNone/>
            </a:pPr>
            <a:endParaRPr lang="nb-NO" sz="1200" b="0" i="0" dirty="0">
              <a:solidFill>
                <a:srgbClr val="212529"/>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b-NO" sz="1200" b="0" i="0" dirty="0">
                <a:solidFill>
                  <a:srgbClr val="212529"/>
                </a:solidFill>
                <a:effectLst/>
                <a:latin typeface="+mn-lt"/>
              </a:rPr>
              <a:t>Lenke: </a:t>
            </a:r>
            <a:r>
              <a:rPr lang="nb-NO" sz="1200" dirty="0">
                <a:effectLst/>
                <a:latin typeface="+mn-lt"/>
              </a:rPr>
              <a:t>https://youtu.be/oiVlx-Zz9O8</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nb-NO" sz="1200" dirty="0">
              <a:effectLst/>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nb-NO" sz="1200" dirty="0">
              <a:effectLst/>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nb-NO" sz="1200" dirty="0">
              <a:effectLst/>
              <a:latin typeface="+mn-lt"/>
            </a:endParaRPr>
          </a:p>
          <a:p>
            <a:pPr>
              <a:buFont typeface="+mj-lt"/>
              <a:buNone/>
            </a:pPr>
            <a:endParaRPr lang="nb-NO" sz="1200" b="0" i="0" dirty="0">
              <a:solidFill>
                <a:srgbClr val="212529"/>
              </a:solidFill>
              <a:effectLst/>
              <a:latin typeface="+mn-lt"/>
            </a:endParaRPr>
          </a:p>
          <a:p>
            <a:endParaRPr lang="nb-NO" sz="1200" dirty="0">
              <a:latin typeface="+mn-lt"/>
            </a:endParaRPr>
          </a:p>
        </p:txBody>
      </p:sp>
      <p:sp>
        <p:nvSpPr>
          <p:cNvPr id="4" name="Plassholder for lysbildenummer 3"/>
          <p:cNvSpPr>
            <a:spLocks noGrp="1"/>
          </p:cNvSpPr>
          <p:nvPr>
            <p:ph type="sldNum" sz="quarter" idx="5"/>
          </p:nvPr>
        </p:nvSpPr>
        <p:spPr/>
        <p:txBody>
          <a:bodyPr/>
          <a:lstStyle/>
          <a:p>
            <a:fld id="{422EEFD3-A45C-4B70-B940-F20C4DA2B9D9}" type="slidenum">
              <a:rPr lang="nb-NO" smtClean="0"/>
              <a:t>11</a:t>
            </a:fld>
            <a:endParaRPr lang="nb-NO"/>
          </a:p>
        </p:txBody>
      </p:sp>
      <p:sp>
        <p:nvSpPr>
          <p:cNvPr id="5" name="Plassholder for dato 4">
            <a:extLst>
              <a:ext uri="{FF2B5EF4-FFF2-40B4-BE49-F238E27FC236}">
                <a16:creationId xmlns:a16="http://schemas.microsoft.com/office/drawing/2014/main" id="{23EE0A42-4D85-7E20-08CD-06E69AB69480}"/>
              </a:ext>
            </a:extLst>
          </p:cNvPr>
          <p:cNvSpPr>
            <a:spLocks noGrp="1"/>
          </p:cNvSpPr>
          <p:nvPr>
            <p:ph type="dt" idx="1"/>
          </p:nvPr>
        </p:nvSpPr>
        <p:spPr/>
        <p:txBody>
          <a:bodyPr/>
          <a:lstStyle/>
          <a:p>
            <a:fld id="{F9B85F43-374F-4E91-9C96-4831F9265519}" type="datetime1">
              <a:rPr lang="nb-NO" smtClean="0"/>
              <a:t>15.11.2024</a:t>
            </a:fld>
            <a:endParaRPr lang="nb-NO"/>
          </a:p>
        </p:txBody>
      </p:sp>
    </p:spTree>
    <p:extLst>
      <p:ext uri="{BB962C8B-B14F-4D97-AF65-F5344CB8AC3E}">
        <p14:creationId xmlns:p14="http://schemas.microsoft.com/office/powerpoint/2010/main" val="2477164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Tidsramme: </a:t>
            </a:r>
            <a:r>
              <a:rPr lang="nb-NO" dirty="0"/>
              <a:t>ca. 2-3 minutter </a:t>
            </a:r>
          </a:p>
          <a:p>
            <a:r>
              <a:rPr lang="nb-NO" b="1" dirty="0"/>
              <a:t>Arbeidsform</a:t>
            </a:r>
            <a:r>
              <a:rPr lang="nb-NO" dirty="0"/>
              <a:t>: individuelt</a:t>
            </a:r>
          </a:p>
          <a:p>
            <a:endParaRPr lang="nb-NO" dirty="0"/>
          </a:p>
          <a:p>
            <a:r>
              <a:rPr lang="nb-NO" b="1" dirty="0"/>
              <a:t>(OPPGAVE 1/3) </a:t>
            </a:r>
          </a:p>
          <a:p>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Denne oppgaven strekker seg over tre lysbilder.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Elevene trenger et ark, penn (og eventuelt en teipbit). Det kan være en fordel at elevene har dette tilgjengelig på pulten før timen starter.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Spør elevene om «hvordan uttrykker de seg egentlig til vanlig?»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Eksempler på dette kan være at de har en favoritt t-skjorte, en genser, solbriller eller for eksempel klær tilknyttet en hobby som fotballsko – eller for eksempel ridestøvler.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Noe de opplever sier noe om hva de liker eller som ser på som en del av deres identitet. </a:t>
            </a:r>
          </a:p>
          <a:p>
            <a:endParaRPr lang="nb-NO" dirty="0"/>
          </a:p>
        </p:txBody>
      </p:sp>
      <p:sp>
        <p:nvSpPr>
          <p:cNvPr id="4" name="Plassholder for lysbildenummer 3"/>
          <p:cNvSpPr>
            <a:spLocks noGrp="1"/>
          </p:cNvSpPr>
          <p:nvPr>
            <p:ph type="sldNum" sz="quarter" idx="5"/>
          </p:nvPr>
        </p:nvSpPr>
        <p:spPr/>
        <p:txBody>
          <a:bodyPr/>
          <a:lstStyle/>
          <a:p>
            <a:fld id="{422EEFD3-A45C-4B70-B940-F20C4DA2B9D9}" type="slidenum">
              <a:rPr lang="nb-NO" smtClean="0"/>
              <a:t>12</a:t>
            </a:fld>
            <a:endParaRPr lang="nb-NO"/>
          </a:p>
        </p:txBody>
      </p:sp>
      <p:sp>
        <p:nvSpPr>
          <p:cNvPr id="5" name="Plassholder for dato 4">
            <a:extLst>
              <a:ext uri="{FF2B5EF4-FFF2-40B4-BE49-F238E27FC236}">
                <a16:creationId xmlns:a16="http://schemas.microsoft.com/office/drawing/2014/main" id="{3BCBBE9D-D898-A492-F62E-F135F068FCE3}"/>
              </a:ext>
            </a:extLst>
          </p:cNvPr>
          <p:cNvSpPr>
            <a:spLocks noGrp="1"/>
          </p:cNvSpPr>
          <p:nvPr>
            <p:ph type="dt" idx="1"/>
          </p:nvPr>
        </p:nvSpPr>
        <p:spPr/>
        <p:txBody>
          <a:bodyPr/>
          <a:lstStyle/>
          <a:p>
            <a:fld id="{04734CA8-B69F-4B8C-BA27-FB78294C0857}" type="datetime1">
              <a:rPr lang="nb-NO" smtClean="0"/>
              <a:t>15.11.2024</a:t>
            </a:fld>
            <a:endParaRPr lang="nb-NO"/>
          </a:p>
        </p:txBody>
      </p:sp>
    </p:spTree>
    <p:extLst>
      <p:ext uri="{BB962C8B-B14F-4D97-AF65-F5344CB8AC3E}">
        <p14:creationId xmlns:p14="http://schemas.microsoft.com/office/powerpoint/2010/main" val="882307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Tidsramme: </a:t>
            </a:r>
            <a:r>
              <a:rPr lang="nb-NO" dirty="0"/>
              <a:t>ca. 3-4 minutter</a:t>
            </a:r>
          </a:p>
          <a:p>
            <a:r>
              <a:rPr lang="nb-NO" b="1" dirty="0"/>
              <a:t>Arbeidsform</a:t>
            </a:r>
            <a:r>
              <a:rPr lang="nb-NO" dirty="0"/>
              <a:t>: i par og plenum </a:t>
            </a:r>
            <a:endParaRPr lang="nb-NO"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(OPPGAVE 2/3)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Elevene diskuterer disse spørsmålene med sidepersonen.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Etter elevene har pratet med hverandre kan de vise frem tegningen sin sittende eller stående – eller de kan henge opp tegningene sine på veggen ved hjelp av teipbiten.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Hør om noen har noen tanker om dette før du velger du ut noen av de mest valgte elementene og tegner et stort rødt kryss over dem på arket deres, eller at du tegner elementene på tavlen/</a:t>
            </a:r>
            <a:r>
              <a:rPr lang="nb-NO" dirty="0" err="1"/>
              <a:t>smartboardet</a:t>
            </a:r>
            <a:r>
              <a:rPr lang="nb-NO"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Si det nå er forbudt å bruke disse plaggene!  </a:t>
            </a:r>
          </a:p>
          <a:p>
            <a:endParaRPr lang="nb-NO" dirty="0"/>
          </a:p>
        </p:txBody>
      </p:sp>
      <p:sp>
        <p:nvSpPr>
          <p:cNvPr id="4" name="Plassholder for lysbildenummer 3"/>
          <p:cNvSpPr>
            <a:spLocks noGrp="1"/>
          </p:cNvSpPr>
          <p:nvPr>
            <p:ph type="sldNum" sz="quarter" idx="5"/>
          </p:nvPr>
        </p:nvSpPr>
        <p:spPr/>
        <p:txBody>
          <a:bodyPr/>
          <a:lstStyle/>
          <a:p>
            <a:fld id="{422EEFD3-A45C-4B70-B940-F20C4DA2B9D9}" type="slidenum">
              <a:rPr lang="nb-NO" smtClean="0"/>
              <a:t>13</a:t>
            </a:fld>
            <a:endParaRPr lang="nb-NO"/>
          </a:p>
        </p:txBody>
      </p:sp>
      <p:sp>
        <p:nvSpPr>
          <p:cNvPr id="5" name="Plassholder for dato 4">
            <a:extLst>
              <a:ext uri="{FF2B5EF4-FFF2-40B4-BE49-F238E27FC236}">
                <a16:creationId xmlns:a16="http://schemas.microsoft.com/office/drawing/2014/main" id="{D0A50008-E6C6-1D5C-7D6F-04D2943EDA7D}"/>
              </a:ext>
            </a:extLst>
          </p:cNvPr>
          <p:cNvSpPr>
            <a:spLocks noGrp="1"/>
          </p:cNvSpPr>
          <p:nvPr>
            <p:ph type="dt" idx="1"/>
          </p:nvPr>
        </p:nvSpPr>
        <p:spPr/>
        <p:txBody>
          <a:bodyPr/>
          <a:lstStyle/>
          <a:p>
            <a:fld id="{09309D6E-CBF0-4AAD-B99B-7C4E8EB015F4}" type="datetime1">
              <a:rPr lang="nb-NO" smtClean="0"/>
              <a:t>15.11.2024</a:t>
            </a:fld>
            <a:endParaRPr lang="nb-NO"/>
          </a:p>
        </p:txBody>
      </p:sp>
    </p:spTree>
    <p:extLst>
      <p:ext uri="{BB962C8B-B14F-4D97-AF65-F5344CB8AC3E}">
        <p14:creationId xmlns:p14="http://schemas.microsoft.com/office/powerpoint/2010/main" val="1663180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Tidsramme: </a:t>
            </a:r>
            <a:r>
              <a:rPr lang="nb-NO" dirty="0"/>
              <a:t>ca. 3-4 minutter</a:t>
            </a:r>
          </a:p>
          <a:p>
            <a:r>
              <a:rPr lang="nb-NO" b="1" dirty="0"/>
              <a:t>Arbeidsform</a:t>
            </a:r>
            <a:r>
              <a:rPr lang="nb-NO" dirty="0"/>
              <a:t>: plenum</a:t>
            </a:r>
            <a:endParaRPr lang="nb-NO" b="1" dirty="0"/>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(OPPGAVE 3/3)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171450" indent="-171450">
              <a:buFont typeface="Arial" panose="020B0604020202020204" pitchFamily="34" charset="0"/>
              <a:buChar char="•"/>
            </a:pPr>
            <a:r>
              <a:rPr lang="nb-NO" dirty="0"/>
              <a:t>Her er hensikten at elevene skal tenke gjennom hvordan det vil føles at andre bestemmer hva en skal gå med, og ikke gå med, og er et </a:t>
            </a:r>
            <a:r>
              <a:rPr lang="nb-NO" dirty="0" err="1"/>
              <a:t>frampek</a:t>
            </a:r>
            <a:r>
              <a:rPr lang="nb-NO" dirty="0"/>
              <a:t> når det gjelder personen og saken de skal lære mer om.  </a:t>
            </a:r>
          </a:p>
        </p:txBody>
      </p:sp>
      <p:sp>
        <p:nvSpPr>
          <p:cNvPr id="4" name="Plassholder for lysbildenummer 3"/>
          <p:cNvSpPr>
            <a:spLocks noGrp="1"/>
          </p:cNvSpPr>
          <p:nvPr>
            <p:ph type="sldNum" sz="quarter" idx="5"/>
          </p:nvPr>
        </p:nvSpPr>
        <p:spPr/>
        <p:txBody>
          <a:bodyPr/>
          <a:lstStyle/>
          <a:p>
            <a:fld id="{422EEFD3-A45C-4B70-B940-F20C4DA2B9D9}" type="slidenum">
              <a:rPr lang="nb-NO" smtClean="0"/>
              <a:t>14</a:t>
            </a:fld>
            <a:endParaRPr lang="nb-NO"/>
          </a:p>
        </p:txBody>
      </p:sp>
      <p:sp>
        <p:nvSpPr>
          <p:cNvPr id="5" name="Plassholder for dato 4">
            <a:extLst>
              <a:ext uri="{FF2B5EF4-FFF2-40B4-BE49-F238E27FC236}">
                <a16:creationId xmlns:a16="http://schemas.microsoft.com/office/drawing/2014/main" id="{A7C549DF-AA9A-57C6-846F-E0378453CD02}"/>
              </a:ext>
            </a:extLst>
          </p:cNvPr>
          <p:cNvSpPr>
            <a:spLocks noGrp="1"/>
          </p:cNvSpPr>
          <p:nvPr>
            <p:ph type="dt" idx="1"/>
          </p:nvPr>
        </p:nvSpPr>
        <p:spPr/>
        <p:txBody>
          <a:bodyPr/>
          <a:lstStyle/>
          <a:p>
            <a:fld id="{5D1CCEE7-5FCC-4AD2-AB04-250033BB88C3}" type="datetime1">
              <a:rPr lang="nb-NO" smtClean="0"/>
              <a:t>15.11.2024</a:t>
            </a:fld>
            <a:endParaRPr lang="nb-NO"/>
          </a:p>
        </p:txBody>
      </p:sp>
    </p:spTree>
    <p:extLst>
      <p:ext uri="{BB962C8B-B14F-4D97-AF65-F5344CB8AC3E}">
        <p14:creationId xmlns:p14="http://schemas.microsoft.com/office/powerpoint/2010/main" val="1241345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Tidsramme: </a:t>
            </a:r>
            <a:r>
              <a:rPr lang="nb-NO" dirty="0"/>
              <a:t>1 minutt oppsummering + 1 1/2 minutt (video) </a:t>
            </a:r>
          </a:p>
          <a:p>
            <a:r>
              <a:rPr lang="nb-NO" dirty="0"/>
              <a:t> </a:t>
            </a:r>
          </a:p>
          <a:p>
            <a:pPr marL="0" indent="0">
              <a:buFont typeface="Arial" panose="020B0604020202020204" pitchFamily="34" charset="0"/>
              <a:buNone/>
            </a:pPr>
            <a:r>
              <a:rPr lang="nb-NO" dirty="0"/>
              <a:t>I denne filmen introduseres elevene til </a:t>
            </a:r>
            <a:r>
              <a:rPr lang="nb-NO" dirty="0" err="1"/>
              <a:t>Manahel</a:t>
            </a:r>
            <a:r>
              <a:rPr lang="nb-NO" dirty="0"/>
              <a:t> al-Otaibi, som forteller om saken til søsteren. Du velger selv om du ønsker å vise denne filmen, eller hoppe videre til neste lysark og selv fortelle historien hennes. </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Før elevene skal introduseres til </a:t>
            </a:r>
            <a:r>
              <a:rPr lang="nb-NO" dirty="0" err="1"/>
              <a:t>Manahel</a:t>
            </a:r>
            <a:r>
              <a:rPr lang="nb-NO" dirty="0"/>
              <a:t> og saken hennes, så kan du gjerne oppsummere det elevene har vært gjennom. </a:t>
            </a:r>
          </a:p>
          <a:p>
            <a:pPr marL="171450" indent="-171450">
              <a:buFont typeface="Arial" panose="020B0604020202020204" pitchFamily="34" charset="0"/>
              <a:buChar char="•"/>
            </a:pPr>
            <a:r>
              <a:rPr lang="nb-NO" dirty="0"/>
              <a:t>Som de nettopp har lært og sett så er mening- og ytringsfrihet en viktig menneskerettighet. De har også gjort en aktivitet der andre har bestemt hva de skal få lov eller ikke lov å gjøre. Det å selv kunne bestemme hva en skal gå med er noe mange av oss kanskje tar litt for gitt.   </a:t>
            </a:r>
          </a:p>
          <a:p>
            <a:pPr marL="171450" indent="-171450">
              <a:buFont typeface="Arial" panose="020B0604020202020204" pitchFamily="34" charset="0"/>
              <a:buChar char="•"/>
            </a:pPr>
            <a:r>
              <a:rPr lang="nb-NO" dirty="0"/>
              <a:t>Nå skal de bli kjent med en kvinne som har brukt sosiale medier til å snakke om kvinners rett til å bestemme over eget liv og retten til å kle seg slik de selv ønsker. </a:t>
            </a:r>
          </a:p>
          <a:p>
            <a:pPr marL="171450" indent="-171450">
              <a:buFont typeface="Arial" panose="020B0604020202020204" pitchFamily="34" charset="0"/>
              <a:buChar char="•"/>
            </a:pPr>
            <a:r>
              <a:rPr lang="nb-NO" dirty="0"/>
              <a:t>Lenke til filmen: </a:t>
            </a:r>
            <a:r>
              <a:rPr lang="nb-NO" dirty="0">
                <a:hlinkClick r:id="rId3"/>
              </a:rPr>
              <a:t>https://www.youtube.com/watch?v=_mYjezMLseM</a:t>
            </a:r>
            <a:endParaRPr lang="nb-NO" dirty="0"/>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fld id="{422EEFD3-A45C-4B70-B940-F20C4DA2B9D9}" type="slidenum">
              <a:rPr lang="nb-NO" smtClean="0"/>
              <a:t>15</a:t>
            </a:fld>
            <a:endParaRPr lang="nb-NO"/>
          </a:p>
        </p:txBody>
      </p:sp>
      <p:sp>
        <p:nvSpPr>
          <p:cNvPr id="5" name="Plassholder for dato 4">
            <a:extLst>
              <a:ext uri="{FF2B5EF4-FFF2-40B4-BE49-F238E27FC236}">
                <a16:creationId xmlns:a16="http://schemas.microsoft.com/office/drawing/2014/main" id="{EAA46854-4276-17C5-C081-23D7E3E5DE83}"/>
              </a:ext>
            </a:extLst>
          </p:cNvPr>
          <p:cNvSpPr>
            <a:spLocks noGrp="1"/>
          </p:cNvSpPr>
          <p:nvPr>
            <p:ph type="dt" idx="1"/>
          </p:nvPr>
        </p:nvSpPr>
        <p:spPr/>
        <p:txBody>
          <a:bodyPr/>
          <a:lstStyle/>
          <a:p>
            <a:fld id="{F8B00C3B-8A38-4FE2-AAF1-0213A6745804}" type="datetime1">
              <a:rPr lang="nb-NO" smtClean="0"/>
              <a:t>15.11.2024</a:t>
            </a:fld>
            <a:endParaRPr lang="nb-NO"/>
          </a:p>
        </p:txBody>
      </p:sp>
    </p:spTree>
    <p:extLst>
      <p:ext uri="{BB962C8B-B14F-4D97-AF65-F5344CB8AC3E}">
        <p14:creationId xmlns:p14="http://schemas.microsoft.com/office/powerpoint/2010/main" val="1201343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latin typeface="+mn-lt"/>
              </a:rPr>
              <a:t>Tidsramme: </a:t>
            </a:r>
            <a:r>
              <a:rPr lang="nb-NO" sz="1200" b="0" dirty="0">
                <a:latin typeface="+mn-lt"/>
              </a:rPr>
              <a:t>1-2 minutter</a:t>
            </a:r>
          </a:p>
          <a:p>
            <a:r>
              <a:rPr lang="nb-NO" sz="1200" b="1" dirty="0">
                <a:latin typeface="+mn-lt"/>
              </a:rPr>
              <a:t>Arbeidsform: </a:t>
            </a:r>
            <a:r>
              <a:rPr lang="nb-NO" sz="1200" b="0" dirty="0">
                <a:latin typeface="+mn-lt"/>
              </a:rPr>
              <a:t>formidler informerer</a:t>
            </a:r>
          </a:p>
          <a:p>
            <a:endParaRPr lang="nb-NO" sz="1200" kern="100" dirty="0">
              <a:effectLst/>
              <a:latin typeface="+mn-lt"/>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nb-NO" sz="1200" kern="100" dirty="0">
                <a:effectLst/>
                <a:latin typeface="+mn-lt"/>
                <a:ea typeface="Calibri" panose="020F0502020204030204" pitchFamily="34" charset="0"/>
                <a:cs typeface="Times New Roman" panose="02020603050405020304" pitchFamily="18" charset="0"/>
              </a:rPr>
              <a:t>Elevene har nettopp sett videoen av </a:t>
            </a:r>
            <a:r>
              <a:rPr lang="nb-NO" sz="1200" kern="100" dirty="0" err="1">
                <a:effectLst/>
                <a:latin typeface="+mn-lt"/>
                <a:ea typeface="Calibri" panose="020F0502020204030204" pitchFamily="34" charset="0"/>
                <a:cs typeface="Times New Roman" panose="02020603050405020304" pitchFamily="18" charset="0"/>
              </a:rPr>
              <a:t>Manahel</a:t>
            </a:r>
            <a:r>
              <a:rPr lang="nb-NO" sz="1200" kern="100" dirty="0">
                <a:effectLst/>
                <a:latin typeface="+mn-lt"/>
                <a:ea typeface="Calibri" panose="020F0502020204030204" pitchFamily="34" charset="0"/>
                <a:cs typeface="Times New Roman" panose="02020603050405020304" pitchFamily="18" charset="0"/>
              </a:rPr>
              <a:t> og søsteren. </a:t>
            </a:r>
            <a:r>
              <a:rPr lang="nb-NO" sz="1200" kern="100" dirty="0">
                <a:effectLst/>
                <a:latin typeface="+mn-lt"/>
                <a:ea typeface="Calibri" panose="020F0502020204030204" pitchFamily="34" charset="0"/>
                <a:cs typeface="Calibri"/>
              </a:rPr>
              <a:t>Du kan supplere med det som står under:</a:t>
            </a:r>
          </a:p>
          <a:p>
            <a:pPr marL="0" lvl="0" indent="0">
              <a:lnSpc>
                <a:spcPct val="107000"/>
              </a:lnSpc>
              <a:buFont typeface="Symbol" panose="05050102010706020507" pitchFamily="18" charset="2"/>
              <a:buNone/>
            </a:pPr>
            <a:r>
              <a:rPr lang="nb-NO" sz="1200" kern="100" dirty="0">
                <a:effectLst/>
                <a:latin typeface="+mn-lt"/>
                <a:ea typeface="Calibri" panose="020F0502020204030204" pitchFamily="34" charset="0"/>
                <a:cs typeface="Times New Roman" panose="02020603050405020304" pitchFamily="18" charset="0"/>
              </a:rPr>
              <a:t> </a:t>
            </a:r>
          </a:p>
          <a:p>
            <a:pPr marL="342900" lvl="0" indent="-342900">
              <a:lnSpc>
                <a:spcPct val="107000"/>
              </a:lnSpc>
              <a:buFont typeface="Symbol" panose="05050102010706020507" pitchFamily="18" charset="2"/>
              <a:buChar char=""/>
            </a:pPr>
            <a:r>
              <a:rPr lang="nb-NO" sz="1200" kern="100" dirty="0">
                <a:effectLst/>
                <a:latin typeface="+mn-lt"/>
                <a:ea typeface="Calibri" panose="020F0502020204030204" pitchFamily="34" charset="0"/>
                <a:cs typeface="Times New Roman" panose="02020603050405020304" pitchFamily="18" charset="0"/>
              </a:rPr>
              <a:t>I de siste årene har myndighetene i Saudi-Arabia snakket mye om at kvinner i landet skal få flere rettigheter og friheter. </a:t>
            </a:r>
            <a:r>
              <a:rPr lang="nb-NO" sz="1200" kern="100" dirty="0" err="1">
                <a:effectLst/>
                <a:latin typeface="+mn-lt"/>
                <a:ea typeface="Calibri" panose="020F0502020204030204" pitchFamily="34" charset="0"/>
                <a:cs typeface="Times New Roman" panose="02020603050405020304" pitchFamily="18" charset="0"/>
              </a:rPr>
              <a:t>Manahel</a:t>
            </a:r>
            <a:r>
              <a:rPr lang="nb-NO" sz="1200" kern="100" dirty="0">
                <a:effectLst/>
                <a:latin typeface="+mn-lt"/>
                <a:ea typeface="Calibri" panose="020F0502020204030204" pitchFamily="34" charset="0"/>
                <a:cs typeface="Times New Roman" panose="02020603050405020304" pitchFamily="18" charset="0"/>
              </a:rPr>
              <a:t>, som til daglig jobbet som personlig trener, tok løftene på alvor og brukte sosiale medier for å snakke om kvinners rett til å bestemme over sine egne liv og kle seg som de selv vil. 16. november 2022 ble hun arrestert.</a:t>
            </a:r>
          </a:p>
          <a:p>
            <a:pPr marL="342900" lvl="0" indent="-342900">
              <a:lnSpc>
                <a:spcPct val="107000"/>
              </a:lnSpc>
              <a:buFont typeface="Symbol" panose="05050102010706020507" pitchFamily="18" charset="2"/>
              <a:buChar char=""/>
            </a:pPr>
            <a:r>
              <a:rPr lang="nb-NO" sz="1200" kern="100" dirty="0" err="1">
                <a:effectLst/>
                <a:latin typeface="+mn-lt"/>
                <a:ea typeface="Calibri" panose="020F0502020204030204" pitchFamily="34" charset="0"/>
                <a:cs typeface="Times New Roman" panose="02020603050405020304" pitchFamily="18" charset="0"/>
              </a:rPr>
              <a:t>Manahel</a:t>
            </a:r>
            <a:r>
              <a:rPr lang="nb-NO" sz="1200" kern="100" dirty="0">
                <a:effectLst/>
                <a:latin typeface="+mn-lt"/>
                <a:ea typeface="Calibri" panose="020F0502020204030204" pitchFamily="34" charset="0"/>
                <a:cs typeface="Times New Roman" panose="02020603050405020304" pitchFamily="18" charset="0"/>
              </a:rPr>
              <a:t> ble tiltalt for «terrorisme» fordi hun hadde snakket om kvinners rettigheter på nett. Blant bevisene som ble brukt mot henne var at hun hadde lagt ut bilder av seg selv på Snapchat som viste henne på et kjøpesenter uten </a:t>
            </a:r>
            <a:r>
              <a:rPr lang="nb-NO" sz="1200" kern="100" dirty="0" err="1">
                <a:effectLst/>
                <a:latin typeface="+mn-lt"/>
                <a:ea typeface="Calibri" panose="020F0502020204030204" pitchFamily="34" charset="0"/>
                <a:cs typeface="Times New Roman" panose="02020603050405020304" pitchFamily="18" charset="0"/>
              </a:rPr>
              <a:t>abaya</a:t>
            </a:r>
            <a:r>
              <a:rPr lang="nb-NO" sz="1200" kern="100" dirty="0">
                <a:effectLst/>
                <a:latin typeface="+mn-lt"/>
                <a:ea typeface="Calibri" panose="020F0502020204030204" pitchFamily="34" charset="0"/>
                <a:cs typeface="Times New Roman" panose="02020603050405020304" pitchFamily="18" charset="0"/>
              </a:rPr>
              <a:t>, et tradisjonelt klesplagg for kvinner som dekker hele kroppen. </a:t>
            </a:r>
            <a:r>
              <a:rPr lang="nb-NO" sz="1200" dirty="0">
                <a:effectLst/>
                <a:latin typeface="+mn-lt"/>
                <a:ea typeface="Aptos" panose="020B0004020202020204" pitchFamily="34" charset="0"/>
                <a:cs typeface="Times New Roman" panose="02020603050405020304" pitchFamily="18" charset="0"/>
              </a:rPr>
              <a:t>I tillegg ble det at hun hadde lagt ut kommentarer om kvinners rettigheter på </a:t>
            </a:r>
            <a:r>
              <a:rPr lang="nb-NO" sz="1200" dirty="0" err="1">
                <a:effectLst/>
                <a:latin typeface="+mn-lt"/>
                <a:ea typeface="Aptos" panose="020B0004020202020204" pitchFamily="34" charset="0"/>
                <a:cs typeface="Times New Roman" panose="02020603050405020304" pitchFamily="18" charset="0"/>
              </a:rPr>
              <a:t>X</a:t>
            </a:r>
            <a:r>
              <a:rPr lang="nb-NO" sz="1200" dirty="0">
                <a:effectLst/>
                <a:latin typeface="+mn-lt"/>
                <a:ea typeface="Aptos" panose="020B0004020202020204" pitchFamily="34" charset="0"/>
                <a:cs typeface="Times New Roman" panose="02020603050405020304" pitchFamily="18" charset="0"/>
              </a:rPr>
              <a:t> (tidligere </a:t>
            </a:r>
            <a:r>
              <a:rPr lang="nb-NO" sz="1200" dirty="0" err="1">
                <a:effectLst/>
                <a:latin typeface="+mn-lt"/>
                <a:ea typeface="Aptos" panose="020B0004020202020204" pitchFamily="34" charset="0"/>
                <a:cs typeface="Times New Roman" panose="02020603050405020304" pitchFamily="18" charset="0"/>
              </a:rPr>
              <a:t>Twitter</a:t>
            </a:r>
            <a:r>
              <a:rPr lang="nb-NO" sz="1200" dirty="0">
                <a:effectLst/>
                <a:latin typeface="+mn-lt"/>
                <a:ea typeface="Aptos" panose="020B0004020202020204" pitchFamily="34" charset="0"/>
                <a:cs typeface="Times New Roman" panose="02020603050405020304" pitchFamily="18" charset="0"/>
              </a:rPr>
              <a:t>) brukt mot henne.</a:t>
            </a:r>
          </a:p>
          <a:p>
            <a:pPr marL="342900" lvl="0" indent="-342900">
              <a:lnSpc>
                <a:spcPct val="107000"/>
              </a:lnSpc>
              <a:buFont typeface="Symbol" panose="05050102010706020507" pitchFamily="18" charset="2"/>
              <a:buChar char=""/>
            </a:pPr>
            <a:r>
              <a:rPr lang="nb-NO" sz="1200" kern="100" dirty="0">
                <a:effectLst/>
                <a:latin typeface="+mn-lt"/>
                <a:ea typeface="Calibri" panose="020F0502020204030204" pitchFamily="34" charset="0"/>
                <a:cs typeface="Times New Roman" panose="02020603050405020304" pitchFamily="18" charset="0"/>
              </a:rPr>
              <a:t>I januar 2024 ble </a:t>
            </a:r>
            <a:r>
              <a:rPr lang="nb-NO" sz="1200" kern="100" dirty="0" err="1">
                <a:effectLst/>
                <a:latin typeface="+mn-lt"/>
                <a:ea typeface="Calibri" panose="020F0502020204030204" pitchFamily="34" charset="0"/>
                <a:cs typeface="Times New Roman" panose="02020603050405020304" pitchFamily="18" charset="0"/>
              </a:rPr>
              <a:t>Manahel</a:t>
            </a:r>
            <a:r>
              <a:rPr lang="nb-NO" sz="1200" kern="100" dirty="0">
                <a:effectLst/>
                <a:latin typeface="+mn-lt"/>
                <a:ea typeface="Calibri" panose="020F0502020204030204" pitchFamily="34" charset="0"/>
                <a:cs typeface="Times New Roman" panose="02020603050405020304" pitchFamily="18" charset="0"/>
              </a:rPr>
              <a:t> dømt til 11 års fengsel i en hemmelig rettssak.</a:t>
            </a:r>
          </a:p>
          <a:p>
            <a:pPr marL="342900" lvl="0" indent="-342900">
              <a:lnSpc>
                <a:spcPct val="107000"/>
              </a:lnSpc>
              <a:spcAft>
                <a:spcPts val="800"/>
              </a:spcAft>
              <a:buFont typeface="Symbol" panose="05050102010706020507" pitchFamily="18" charset="2"/>
              <a:buChar char=""/>
            </a:pPr>
            <a:r>
              <a:rPr lang="nb-NO" sz="1200" kern="100" dirty="0" err="1">
                <a:effectLst/>
                <a:latin typeface="+mn-lt"/>
                <a:ea typeface="Calibri" panose="020F0502020204030204" pitchFamily="34" charset="0"/>
                <a:cs typeface="Times New Roman" panose="02020603050405020304" pitchFamily="18" charset="0"/>
              </a:rPr>
              <a:t>Manahel</a:t>
            </a:r>
            <a:r>
              <a:rPr lang="nb-NO" sz="1200" kern="100" dirty="0">
                <a:effectLst/>
                <a:latin typeface="+mn-lt"/>
                <a:ea typeface="Calibri" panose="020F0502020204030204" pitchFamily="34" charset="0"/>
                <a:cs typeface="Times New Roman" panose="02020603050405020304" pitchFamily="18" charset="0"/>
              </a:rPr>
              <a:t> har vært tillat lite kontakt med familien sin etter at hun ble arrestert. </a:t>
            </a:r>
          </a:p>
          <a:p>
            <a:pPr marL="342900" lvl="0" indent="-342900">
              <a:lnSpc>
                <a:spcPct val="107000"/>
              </a:lnSpc>
              <a:spcAft>
                <a:spcPts val="800"/>
              </a:spcAft>
              <a:buFont typeface="Symbol" panose="05050102010706020507" pitchFamily="18" charset="2"/>
              <a:buChar char=""/>
            </a:pPr>
            <a:r>
              <a:rPr lang="nb-NO" sz="1200" kern="100" dirty="0">
                <a:effectLst/>
                <a:latin typeface="+mn-lt"/>
                <a:ea typeface="Calibri" panose="020F0502020204030204" pitchFamily="34" charset="0"/>
                <a:cs typeface="Times New Roman" panose="02020603050405020304" pitchFamily="18" charset="0"/>
              </a:rPr>
              <a:t>Hun har fortalt at hun flere ganger har blitt banket opp i fengselet. Da beinet hennes ble brukket som følge av mishandlingen, ble hun nektet medisinsk behandling. Hun har også </a:t>
            </a:r>
            <a:r>
              <a:rPr lang="nb-NO" sz="1200" dirty="0">
                <a:effectLst/>
                <a:latin typeface="+mn-lt"/>
                <a:ea typeface="Calibri" panose="020F0502020204030204" pitchFamily="34" charset="0"/>
                <a:cs typeface="Times New Roman" panose="02020603050405020304" pitchFamily="18" charset="0"/>
              </a:rPr>
              <a:t>MS (multippel sklerose). </a:t>
            </a:r>
            <a:endParaRPr lang="nb-NO" sz="1200" kern="100" dirty="0">
              <a:effectLst/>
              <a:latin typeface="+mn-lt"/>
              <a:ea typeface="Calibri" panose="020F0502020204030204" pitchFamily="34" charset="0"/>
              <a:cs typeface="Times New Roman" panose="02020603050405020304" pitchFamily="18" charset="0"/>
            </a:endParaRPr>
          </a:p>
          <a:p>
            <a:endParaRPr lang="nb-NO" sz="1200" dirty="0">
              <a:latin typeface="+mn-lt"/>
            </a:endParaRPr>
          </a:p>
        </p:txBody>
      </p:sp>
      <p:sp>
        <p:nvSpPr>
          <p:cNvPr id="4" name="Plassholder for lysbildenummer 3"/>
          <p:cNvSpPr>
            <a:spLocks noGrp="1"/>
          </p:cNvSpPr>
          <p:nvPr>
            <p:ph type="sldNum" sz="quarter" idx="5"/>
          </p:nvPr>
        </p:nvSpPr>
        <p:spPr/>
        <p:txBody>
          <a:bodyPr/>
          <a:lstStyle/>
          <a:p>
            <a:fld id="{422EEFD3-A45C-4B70-B940-F20C4DA2B9D9}" type="slidenum">
              <a:rPr lang="nb-NO" smtClean="0"/>
              <a:t>16</a:t>
            </a:fld>
            <a:endParaRPr lang="nb-NO"/>
          </a:p>
        </p:txBody>
      </p:sp>
      <p:sp>
        <p:nvSpPr>
          <p:cNvPr id="5" name="Plassholder for dato 4">
            <a:extLst>
              <a:ext uri="{FF2B5EF4-FFF2-40B4-BE49-F238E27FC236}">
                <a16:creationId xmlns:a16="http://schemas.microsoft.com/office/drawing/2014/main" id="{35CB8595-CACA-F33C-9551-C6BD27681867}"/>
              </a:ext>
            </a:extLst>
          </p:cNvPr>
          <p:cNvSpPr>
            <a:spLocks noGrp="1"/>
          </p:cNvSpPr>
          <p:nvPr>
            <p:ph type="dt" idx="1"/>
          </p:nvPr>
        </p:nvSpPr>
        <p:spPr/>
        <p:txBody>
          <a:bodyPr/>
          <a:lstStyle/>
          <a:p>
            <a:fld id="{61E92B7B-AED1-4C16-803B-C446E30A9E8F}" type="datetime1">
              <a:rPr lang="nb-NO" smtClean="0"/>
              <a:t>15.11.2024</a:t>
            </a:fld>
            <a:endParaRPr lang="nb-NO"/>
          </a:p>
        </p:txBody>
      </p:sp>
    </p:spTree>
    <p:extLst>
      <p:ext uri="{BB962C8B-B14F-4D97-AF65-F5344CB8AC3E}">
        <p14:creationId xmlns:p14="http://schemas.microsoft.com/office/powerpoint/2010/main" val="3962337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latin typeface="+mn-lt"/>
              </a:rPr>
              <a:t>Tidsramme: </a:t>
            </a:r>
            <a:r>
              <a:rPr lang="nb-NO" sz="1200" dirty="0">
                <a:latin typeface="+mn-lt"/>
              </a:rPr>
              <a:t>5-8 minutter</a:t>
            </a:r>
          </a:p>
          <a:p>
            <a:r>
              <a:rPr lang="nb-NO" sz="1200" b="1" dirty="0">
                <a:latin typeface="+mn-lt"/>
              </a:rPr>
              <a:t>Arbeidsform</a:t>
            </a:r>
            <a:r>
              <a:rPr lang="nb-NO" sz="1200" dirty="0">
                <a:latin typeface="+mn-lt"/>
              </a:rPr>
              <a:t>: par/gruppe og plenum</a:t>
            </a:r>
            <a:endParaRPr lang="nb-NO" sz="1200" b="1" dirty="0">
              <a:latin typeface="+mn-lt"/>
            </a:endParaRPr>
          </a:p>
          <a:p>
            <a:endParaRPr lang="nb-NO" sz="1200" dirty="0">
              <a:latin typeface="+mn-lt"/>
            </a:endParaRPr>
          </a:p>
          <a:p>
            <a:pPr marL="171450" indent="-171450">
              <a:buFont typeface="Arial" panose="020B0604020202020204" pitchFamily="34" charset="0"/>
              <a:buChar char="•"/>
            </a:pPr>
            <a:r>
              <a:rPr lang="nb-NO" sz="1200" dirty="0">
                <a:latin typeface="+mn-lt"/>
              </a:rPr>
              <a:t>Her kan eleven ha menneskerettighetserklæringen fremme mens de snakker om spørsmålene på lysarket i par eller grupper. </a:t>
            </a:r>
          </a:p>
          <a:p>
            <a:pPr marL="171450" indent="-171450">
              <a:buFont typeface="Arial" panose="020B0604020202020204" pitchFamily="34" charset="0"/>
              <a:buChar char="•"/>
            </a:pPr>
            <a:endParaRPr lang="nb-NO" sz="1200" dirty="0">
              <a:latin typeface="+mn-lt"/>
            </a:endParaRPr>
          </a:p>
          <a:p>
            <a:pPr marL="0" indent="0">
              <a:buFont typeface="Arial" panose="020B0604020202020204" pitchFamily="34" charset="0"/>
              <a:buNone/>
            </a:pPr>
            <a:r>
              <a:rPr lang="nb-NO" sz="1200" dirty="0">
                <a:latin typeface="+mn-lt"/>
              </a:rPr>
              <a:t>I tillegg til brudd på mening- og ytringsfriheten, kan andre menneskerettighetsbrudd i saken være: </a:t>
            </a:r>
          </a:p>
          <a:p>
            <a:pPr marL="171450" indent="-171450">
              <a:buFont typeface="Arial" panose="020B0604020202020204" pitchFamily="34" charset="0"/>
              <a:buChar char="•"/>
            </a:pPr>
            <a:r>
              <a:rPr lang="nb-NO" sz="1200" dirty="0">
                <a:latin typeface="+mn-lt"/>
              </a:rPr>
              <a:t>Kjønnsbasert diskriminering </a:t>
            </a:r>
          </a:p>
          <a:p>
            <a:pPr marL="171450" indent="-171450">
              <a:buFont typeface="Arial" panose="020B0604020202020204" pitchFamily="34" charset="0"/>
              <a:buChar char="•"/>
            </a:pPr>
            <a:r>
              <a:rPr lang="nb-NO" sz="1200" dirty="0">
                <a:latin typeface="+mn-lt"/>
              </a:rPr>
              <a:t>Urettferdig rettsgang </a:t>
            </a:r>
          </a:p>
          <a:p>
            <a:pPr marL="171450" indent="-171450">
              <a:buFont typeface="Arial" panose="020B0604020202020204" pitchFamily="34" charset="0"/>
              <a:buChar char="•"/>
            </a:pPr>
            <a:r>
              <a:rPr lang="nb-NO" sz="1200" dirty="0">
                <a:latin typeface="+mn-lt"/>
              </a:rPr>
              <a:t>Nektet medisinsk behandling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latin typeface="+mn-lt"/>
              </a:rPr>
              <a:t>Utsatt for vold</a:t>
            </a:r>
          </a:p>
          <a:p>
            <a:endParaRPr lang="nb-NO" sz="12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latin typeface="+mn-lt"/>
              </a:rPr>
              <a:t>Spør om noen kan dele sine tanker.</a:t>
            </a:r>
          </a:p>
          <a:p>
            <a:endParaRPr lang="nb-NO" sz="1200" dirty="0">
              <a:latin typeface="+mn-lt"/>
            </a:endParaRPr>
          </a:p>
        </p:txBody>
      </p:sp>
      <p:sp>
        <p:nvSpPr>
          <p:cNvPr id="4" name="Plassholder for lysbildenummer 3"/>
          <p:cNvSpPr>
            <a:spLocks noGrp="1"/>
          </p:cNvSpPr>
          <p:nvPr>
            <p:ph type="sldNum" sz="quarter" idx="5"/>
          </p:nvPr>
        </p:nvSpPr>
        <p:spPr/>
        <p:txBody>
          <a:bodyPr/>
          <a:lstStyle/>
          <a:p>
            <a:fld id="{422EEFD3-A45C-4B70-B940-F20C4DA2B9D9}" type="slidenum">
              <a:rPr lang="nb-NO" smtClean="0"/>
              <a:t>17</a:t>
            </a:fld>
            <a:endParaRPr lang="nb-NO"/>
          </a:p>
        </p:txBody>
      </p:sp>
      <p:sp>
        <p:nvSpPr>
          <p:cNvPr id="5" name="Plassholder for dato 4">
            <a:extLst>
              <a:ext uri="{FF2B5EF4-FFF2-40B4-BE49-F238E27FC236}">
                <a16:creationId xmlns:a16="http://schemas.microsoft.com/office/drawing/2014/main" id="{2EA8BC0D-9738-118D-3498-9922146ABBCB}"/>
              </a:ext>
            </a:extLst>
          </p:cNvPr>
          <p:cNvSpPr>
            <a:spLocks noGrp="1"/>
          </p:cNvSpPr>
          <p:nvPr>
            <p:ph type="dt" idx="1"/>
          </p:nvPr>
        </p:nvSpPr>
        <p:spPr/>
        <p:txBody>
          <a:bodyPr/>
          <a:lstStyle/>
          <a:p>
            <a:fld id="{50D41D84-4B33-4F49-98D1-CC4DED0731ED}" type="datetime1">
              <a:rPr lang="nb-NO" smtClean="0"/>
              <a:t>15.11.2024</a:t>
            </a:fld>
            <a:endParaRPr lang="nb-NO"/>
          </a:p>
        </p:txBody>
      </p:sp>
    </p:spTree>
    <p:extLst>
      <p:ext uri="{BB962C8B-B14F-4D97-AF65-F5344CB8AC3E}">
        <p14:creationId xmlns:p14="http://schemas.microsoft.com/office/powerpoint/2010/main" val="541565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u="none" dirty="0"/>
              <a:t>(Dette lysarket er til deg som underviser, og kan skjules/slettes fra presentasjonen)</a:t>
            </a:r>
          </a:p>
          <a:p>
            <a:endParaRPr lang="nb-NO" b="0" u="sng" dirty="0"/>
          </a:p>
          <a:p>
            <a:r>
              <a:rPr lang="nb-NO" b="0" u="sng" dirty="0"/>
              <a:t>Del 2, Skriv for Liv-sakene (velg ønsket sak/sakene):</a:t>
            </a:r>
          </a:p>
          <a:p>
            <a:pPr marL="171450" indent="-171450">
              <a:buFont typeface="Arial" panose="020B0604020202020204" pitchFamily="34" charset="0"/>
              <a:buChar char="•"/>
            </a:pPr>
            <a:r>
              <a:rPr lang="nb-NO" b="0" dirty="0" err="1"/>
              <a:t>Manahel</a:t>
            </a:r>
            <a:r>
              <a:rPr lang="nb-NO" b="0" dirty="0"/>
              <a:t> al-</a:t>
            </a:r>
            <a:r>
              <a:rPr lang="nb-NO" b="0" dirty="0" err="1"/>
              <a:t>Otabi</a:t>
            </a:r>
            <a:r>
              <a:rPr lang="nb-NO" b="0" dirty="0"/>
              <a:t> sin sak, lysbilde 9-16 (ca. 35-40 minutter)</a:t>
            </a:r>
          </a:p>
          <a:p>
            <a:pPr marL="171450" indent="-171450">
              <a:buFont typeface="Arial" panose="020B0604020202020204" pitchFamily="34" charset="0"/>
              <a:buChar char="•"/>
            </a:pPr>
            <a:r>
              <a:rPr lang="nb-NO" b="1" dirty="0"/>
              <a:t>Sleydo’ &amp; </a:t>
            </a:r>
            <a:r>
              <a:rPr lang="nb-NO" sz="1200" b="1" dirty="0" err="1">
                <a:latin typeface="Arial Narrow" panose="020B0606020202030204" pitchFamily="34" charset="0"/>
              </a:rPr>
              <a:t>Wet’Suwet’en</a:t>
            </a:r>
            <a:r>
              <a:rPr lang="nb-NO" sz="1200" b="1" dirty="0">
                <a:latin typeface="Arial Narrow" panose="020B0606020202030204" pitchFamily="34" charset="0"/>
              </a:rPr>
              <a:t> sin sak, </a:t>
            </a:r>
            <a:r>
              <a:rPr lang="nb-NO" b="1" dirty="0"/>
              <a:t>lysbilde 18-23 (ca. 25-30 minutter)</a:t>
            </a:r>
            <a:endParaRPr lang="nb-NO" sz="1200" b="1" dirty="0">
              <a:latin typeface="+mn-lt"/>
            </a:endParaRPr>
          </a:p>
          <a:p>
            <a:pPr marL="171450" indent="-171450">
              <a:buFont typeface="Arial" panose="020B0604020202020204" pitchFamily="34" charset="0"/>
              <a:buChar char="•"/>
            </a:pPr>
            <a:r>
              <a:rPr lang="nb-NO" sz="1200" b="0" dirty="0">
                <a:latin typeface="Arial Narrow" panose="020B0606020202030204" pitchFamily="34" charset="0"/>
              </a:rPr>
              <a:t>Neth Nahara </a:t>
            </a:r>
            <a:r>
              <a:rPr lang="nb-NO" b="0" dirty="0"/>
              <a:t>sin sak, lysbilde 25-31 (ca. 25-30 minutter)</a:t>
            </a:r>
            <a:endParaRPr lang="nb-NO" sz="1200" b="0" dirty="0">
              <a:latin typeface="+mn-lt"/>
            </a:endParaRPr>
          </a:p>
          <a:p>
            <a:pPr marL="171450" indent="-171450">
              <a:buFont typeface="Arial" panose="020B0604020202020204" pitchFamily="34" charset="0"/>
              <a:buChar char="•"/>
            </a:pPr>
            <a:r>
              <a:rPr lang="nb-NO" sz="1200" b="0" dirty="0">
                <a:latin typeface="Arial Narrow" panose="020B0606020202030204" pitchFamily="34" charset="0"/>
              </a:rPr>
              <a:t>Maryia </a:t>
            </a:r>
            <a:r>
              <a:rPr lang="nb-NO" sz="1200" b="0" dirty="0" err="1">
                <a:latin typeface="Arial Narrow" panose="020B0606020202030204" pitchFamily="34" charset="0"/>
              </a:rPr>
              <a:t>Kalesnikava</a:t>
            </a:r>
            <a:r>
              <a:rPr lang="nb-NO" sz="1200" b="0" dirty="0">
                <a:latin typeface="Arial Narrow" panose="020B0606020202030204" pitchFamily="34" charset="0"/>
              </a:rPr>
              <a:t> </a:t>
            </a:r>
            <a:r>
              <a:rPr lang="nb-NO" b="0" dirty="0"/>
              <a:t>sin sak, lysbilde 33-40 (ca. 30-35 minutter)</a:t>
            </a:r>
          </a:p>
          <a:p>
            <a:endParaRPr lang="nb-NO" dirty="0"/>
          </a:p>
          <a:p>
            <a:r>
              <a:rPr lang="nb-NO" dirty="0"/>
              <a:t>Husk den standardiserte introduksjonen og avsluttende brevskrivningsdel (Del 1 og 3).</a:t>
            </a:r>
          </a:p>
        </p:txBody>
      </p:sp>
      <p:sp>
        <p:nvSpPr>
          <p:cNvPr id="4" name="Plassholder for lysbildenummer 3"/>
          <p:cNvSpPr>
            <a:spLocks noGrp="1"/>
          </p:cNvSpPr>
          <p:nvPr>
            <p:ph type="sldNum" sz="quarter" idx="5"/>
          </p:nvPr>
        </p:nvSpPr>
        <p:spPr/>
        <p:txBody>
          <a:bodyPr/>
          <a:lstStyle/>
          <a:p>
            <a:fld id="{422EEFD3-A45C-4B70-B940-F20C4DA2B9D9}" type="slidenum">
              <a:rPr lang="nb-NO" smtClean="0"/>
              <a:t>18</a:t>
            </a:fld>
            <a:endParaRPr lang="nb-NO"/>
          </a:p>
        </p:txBody>
      </p:sp>
      <p:sp>
        <p:nvSpPr>
          <p:cNvPr id="5" name="Plassholder for dato 4">
            <a:extLst>
              <a:ext uri="{FF2B5EF4-FFF2-40B4-BE49-F238E27FC236}">
                <a16:creationId xmlns:a16="http://schemas.microsoft.com/office/drawing/2014/main" id="{AD3B3BA1-910F-BA0C-6C2E-063DCD343A44}"/>
              </a:ext>
            </a:extLst>
          </p:cNvPr>
          <p:cNvSpPr>
            <a:spLocks noGrp="1"/>
          </p:cNvSpPr>
          <p:nvPr>
            <p:ph type="dt" idx="1"/>
          </p:nvPr>
        </p:nvSpPr>
        <p:spPr/>
        <p:txBody>
          <a:bodyPr/>
          <a:lstStyle/>
          <a:p>
            <a:fld id="{E095981F-5AB2-47E6-8439-19C4ADFAD690}" type="datetime1">
              <a:rPr lang="nb-NO" smtClean="0"/>
              <a:t>15.11.2024</a:t>
            </a:fld>
            <a:endParaRPr lang="nb-NO"/>
          </a:p>
        </p:txBody>
      </p:sp>
    </p:spTree>
    <p:extLst>
      <p:ext uri="{BB962C8B-B14F-4D97-AF65-F5344CB8AC3E}">
        <p14:creationId xmlns:p14="http://schemas.microsoft.com/office/powerpoint/2010/main" val="2389849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latin typeface="+mn-lt"/>
              </a:rPr>
              <a:t>Tidsramme: </a:t>
            </a:r>
            <a:r>
              <a:rPr lang="nb-NO" dirty="0">
                <a:latin typeface="+mn-lt"/>
              </a:rPr>
              <a:t>ca. 3-5 minutter </a:t>
            </a:r>
          </a:p>
          <a:p>
            <a:r>
              <a:rPr lang="nb-NO" b="1" dirty="0">
                <a:latin typeface="+mn-lt"/>
              </a:rPr>
              <a:t>Arbeidsform</a:t>
            </a:r>
            <a:r>
              <a:rPr lang="nb-NO" dirty="0">
                <a:latin typeface="+mn-lt"/>
              </a:rPr>
              <a:t>: plenum</a:t>
            </a:r>
            <a:endParaRPr lang="nb-NO" b="1" dirty="0">
              <a:latin typeface="+mn-lt"/>
            </a:endParaRPr>
          </a:p>
          <a:p>
            <a:pPr marL="0" indent="0">
              <a:buFont typeface="Arial" panose="020B0604020202020204" pitchFamily="34" charset="0"/>
              <a:buNone/>
            </a:pPr>
            <a:endParaRPr lang="nb-NO" dirty="0">
              <a:latin typeface="+mn-lt"/>
            </a:endParaRPr>
          </a:p>
          <a:p>
            <a:pPr marL="0" indent="0">
              <a:buFont typeface="Arial" panose="020B0604020202020204" pitchFamily="34" charset="0"/>
              <a:buNone/>
            </a:pPr>
            <a:r>
              <a:rPr lang="nb-NO" dirty="0">
                <a:latin typeface="+mn-lt"/>
              </a:rPr>
              <a:t>Nå skal elevene bli bedre kjent med urfolksrettigheter. Still elevene følende spørsmål:</a:t>
            </a:r>
          </a:p>
          <a:p>
            <a:pPr marL="0" indent="0">
              <a:buFont typeface="Arial" panose="020B0604020202020204" pitchFamily="34" charset="0"/>
              <a:buNone/>
            </a:pPr>
            <a:endParaRPr lang="nb-NO" dirty="0">
              <a:latin typeface="+mn-lt"/>
            </a:endParaRPr>
          </a:p>
          <a:p>
            <a:pPr marL="228600" indent="-228600">
              <a:buFont typeface="Arial" panose="020B0604020202020204" pitchFamily="34" charset="0"/>
              <a:buAutoNum type="arabicParenR"/>
            </a:pPr>
            <a:r>
              <a:rPr lang="nb-NO" dirty="0">
                <a:latin typeface="+mn-lt"/>
              </a:rPr>
              <a:t>Hva er urfolk, og hva kjennetegner urfolk som gruppe? </a:t>
            </a:r>
          </a:p>
          <a:p>
            <a:pPr marL="228600" indent="-228600">
              <a:buFont typeface="Arial" panose="020B0604020202020204" pitchFamily="34" charset="0"/>
              <a:buAutoNum type="arabicParenR"/>
            </a:pPr>
            <a:r>
              <a:rPr lang="nb-NO" dirty="0">
                <a:latin typeface="+mn-lt"/>
              </a:rPr>
              <a:t>Finnes det urfolk i Norge? </a:t>
            </a:r>
          </a:p>
          <a:p>
            <a:pPr marL="228600" indent="-228600">
              <a:buFont typeface="Arial" panose="020B0604020202020204" pitchFamily="34" charset="0"/>
              <a:buAutoNum type="arabicParenR"/>
            </a:pPr>
            <a:r>
              <a:rPr lang="nb-NO" dirty="0">
                <a:latin typeface="+mn-lt"/>
              </a:rPr>
              <a:t>Hvorfor tror dere det er nødvendig med egne rettigheter til enkelte grupper?</a:t>
            </a:r>
          </a:p>
          <a:p>
            <a:pPr marL="171450" indent="-171450">
              <a:buFontTx/>
              <a:buChar char="-"/>
            </a:pPr>
            <a:endParaRPr lang="nb-NO" dirty="0">
              <a:latin typeface="+mn-lt"/>
            </a:endParaRPr>
          </a:p>
          <a:p>
            <a:pPr marL="171450" indent="-171450">
              <a:buFont typeface="Arial" panose="020B0604020202020204" pitchFamily="34" charset="0"/>
              <a:buChar char="•"/>
            </a:pPr>
            <a:r>
              <a:rPr lang="nb-NO" dirty="0">
                <a:latin typeface="+mn-lt"/>
              </a:rPr>
              <a:t>Menneskerettighetene er rettigheter alle mennesker har, og som er nedfelt i Verdenserklæringen om menneskerettighetene og i internasjonale lover.</a:t>
            </a:r>
          </a:p>
          <a:p>
            <a:pPr marL="171450" indent="-171450">
              <a:buFont typeface="Arial" panose="020B0604020202020204" pitchFamily="34" charset="0"/>
              <a:buChar char="•"/>
            </a:pPr>
            <a:r>
              <a:rPr lang="nb-NO" dirty="0">
                <a:latin typeface="+mn-lt"/>
              </a:rPr>
              <a:t>Urfolk har de samme menneskerettighetene som alle andre. For å sikre at urfolk har mulighet til å bruke sin rett til å utøve sin kultur og tro, har de i tillegg særskilte rettigheter som skal beskytte deres tradisjonelle måte å leve på.</a:t>
            </a:r>
          </a:p>
          <a:p>
            <a:pPr marL="171450" indent="-171450">
              <a:buFont typeface="Arial" panose="020B0604020202020204" pitchFamily="34" charset="0"/>
              <a:buChar char="•"/>
            </a:pPr>
            <a:r>
              <a:rPr lang="nb-NO" dirty="0">
                <a:latin typeface="+mn-lt"/>
              </a:rPr>
              <a:t>Videoen på neste lysark sier noe om hvilken rettigheter urfolk har. </a:t>
            </a:r>
          </a:p>
        </p:txBody>
      </p:sp>
      <p:sp>
        <p:nvSpPr>
          <p:cNvPr id="4" name="Plassholder for lysbildenummer 3"/>
          <p:cNvSpPr>
            <a:spLocks noGrp="1"/>
          </p:cNvSpPr>
          <p:nvPr>
            <p:ph type="sldNum" sz="quarter" idx="5"/>
          </p:nvPr>
        </p:nvSpPr>
        <p:spPr/>
        <p:txBody>
          <a:bodyPr/>
          <a:lstStyle/>
          <a:p>
            <a:fld id="{422EEFD3-A45C-4B70-B940-F20C4DA2B9D9}" type="slidenum">
              <a:rPr lang="nb-NO" smtClean="0"/>
              <a:t>19</a:t>
            </a:fld>
            <a:endParaRPr lang="nb-NO"/>
          </a:p>
        </p:txBody>
      </p:sp>
      <p:sp>
        <p:nvSpPr>
          <p:cNvPr id="5" name="Plassholder for dato 4">
            <a:extLst>
              <a:ext uri="{FF2B5EF4-FFF2-40B4-BE49-F238E27FC236}">
                <a16:creationId xmlns:a16="http://schemas.microsoft.com/office/drawing/2014/main" id="{E3D9CF3B-15DA-CDB0-AFB7-D6CE978602F0}"/>
              </a:ext>
            </a:extLst>
          </p:cNvPr>
          <p:cNvSpPr>
            <a:spLocks noGrp="1"/>
          </p:cNvSpPr>
          <p:nvPr>
            <p:ph type="dt" idx="1"/>
          </p:nvPr>
        </p:nvSpPr>
        <p:spPr/>
        <p:txBody>
          <a:bodyPr/>
          <a:lstStyle/>
          <a:p>
            <a:fld id="{C1316B9D-3B00-48DE-B060-0B6DE2917F8A}" type="datetime1">
              <a:rPr lang="nb-NO" smtClean="0"/>
              <a:t>15.11.2024</a:t>
            </a:fld>
            <a:endParaRPr lang="nb-NO"/>
          </a:p>
        </p:txBody>
      </p:sp>
    </p:spTree>
    <p:extLst>
      <p:ext uri="{BB962C8B-B14F-4D97-AF65-F5344CB8AC3E}">
        <p14:creationId xmlns:p14="http://schemas.microsoft.com/office/powerpoint/2010/main" val="1483400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b="1" i="0" noProof="0" dirty="0"/>
              <a:t>Dette skal elevene arbeide med den kommende timen/timene: </a:t>
            </a:r>
          </a:p>
          <a:p>
            <a:pPr marL="0" indent="0">
              <a:buFont typeface="Arial" panose="020B0604020202020204" pitchFamily="34" charset="0"/>
              <a:buNone/>
            </a:pPr>
            <a:endParaRPr lang="nb-NO" b="1" i="0" noProof="0" dirty="0"/>
          </a:p>
          <a:p>
            <a:pPr marL="0" indent="0">
              <a:buFont typeface="Arial" panose="020B0604020202020204" pitchFamily="34" charset="0"/>
              <a:buNone/>
            </a:pPr>
            <a:r>
              <a:rPr lang="nb-NO" b="1" i="0" noProof="0" dirty="0"/>
              <a:t>Del 1: </a:t>
            </a:r>
            <a:r>
              <a:rPr lang="nb-NO" i="0" noProof="0" dirty="0"/>
              <a:t>Elevene skal lære mer om Amnesty sitt arbeid og de skal være med på Amnestys årlige brevskrivingskampanje Skriv for liv.</a:t>
            </a:r>
          </a:p>
          <a:p>
            <a:pPr marL="0" indent="0">
              <a:buFont typeface="Arial" panose="020B0604020202020204" pitchFamily="34" charset="0"/>
              <a:buNone/>
            </a:pPr>
            <a:r>
              <a:rPr lang="nb-NO" b="1" i="0" noProof="0" dirty="0"/>
              <a:t>Del 2: </a:t>
            </a:r>
            <a:r>
              <a:rPr lang="nb-NO" i="0" noProof="0" dirty="0"/>
              <a:t>De skal få høre historien(e) til mennesker som har opplevd</a:t>
            </a:r>
            <a:r>
              <a:rPr lang="en-US" i="0" dirty="0"/>
              <a:t> </a:t>
            </a:r>
            <a:r>
              <a:rPr lang="nb-NO" i="0" noProof="0" dirty="0"/>
              <a:t>stor urettferdighet, og de skal lære mer om menneskerettighetene som er blitt brutt. De skal jobbe med ulike typer oppgaver og de skal få se noen korte filmer.</a:t>
            </a:r>
          </a:p>
          <a:p>
            <a:pPr marL="0" indent="0">
              <a:buFont typeface="Arial" panose="020B0604020202020204" pitchFamily="34" charset="0"/>
              <a:buNone/>
            </a:pPr>
            <a:r>
              <a:rPr lang="nb-NO" sz="1200" b="1" dirty="0">
                <a:solidFill>
                  <a:schemeClr val="tx1">
                    <a:lumMod val="85000"/>
                    <a:lumOff val="15000"/>
                  </a:schemeClr>
                </a:solidFill>
              </a:rPr>
              <a:t>Del 3: </a:t>
            </a:r>
            <a:r>
              <a:rPr lang="nb-NO" sz="1200" dirty="0">
                <a:solidFill>
                  <a:schemeClr val="tx1">
                    <a:lumMod val="85000"/>
                    <a:lumOff val="15000"/>
                  </a:schemeClr>
                </a:solidFill>
              </a:rPr>
              <a:t>Elevene skal tilslutt få muligheten til å skrive et personlig brev til personen(e) de har blitt introdusert til.</a:t>
            </a:r>
            <a:endParaRPr lang="nb-NO" dirty="0"/>
          </a:p>
        </p:txBody>
      </p:sp>
      <p:sp>
        <p:nvSpPr>
          <p:cNvPr id="4" name="Plassholder for lysbildenummer 3"/>
          <p:cNvSpPr>
            <a:spLocks noGrp="1"/>
          </p:cNvSpPr>
          <p:nvPr>
            <p:ph type="sldNum" sz="quarter" idx="5"/>
          </p:nvPr>
        </p:nvSpPr>
        <p:spPr/>
        <p:txBody>
          <a:bodyPr/>
          <a:lstStyle/>
          <a:p>
            <a:fld id="{422EEFD3-A45C-4B70-B940-F20C4DA2B9D9}" type="slidenum">
              <a:rPr lang="nb-NO" smtClean="0"/>
              <a:t>2</a:t>
            </a:fld>
            <a:endParaRPr lang="nb-NO"/>
          </a:p>
        </p:txBody>
      </p:sp>
      <p:sp>
        <p:nvSpPr>
          <p:cNvPr id="5" name="Plassholder for dato 4">
            <a:extLst>
              <a:ext uri="{FF2B5EF4-FFF2-40B4-BE49-F238E27FC236}">
                <a16:creationId xmlns:a16="http://schemas.microsoft.com/office/drawing/2014/main" id="{A07F3DF5-78AF-EA69-F003-B6E9E425631E}"/>
              </a:ext>
            </a:extLst>
          </p:cNvPr>
          <p:cNvSpPr>
            <a:spLocks noGrp="1"/>
          </p:cNvSpPr>
          <p:nvPr>
            <p:ph type="dt" idx="1"/>
          </p:nvPr>
        </p:nvSpPr>
        <p:spPr/>
        <p:txBody>
          <a:bodyPr/>
          <a:lstStyle/>
          <a:p>
            <a:fld id="{2846BFCD-8C77-4C9E-9C63-26E5F1D98B2F}" type="datetime1">
              <a:rPr lang="nb-NO" smtClean="0"/>
              <a:t>15.11.2024</a:t>
            </a:fld>
            <a:endParaRPr lang="nb-NO"/>
          </a:p>
        </p:txBody>
      </p:sp>
    </p:spTree>
    <p:extLst>
      <p:ext uri="{BB962C8B-B14F-4D97-AF65-F5344CB8AC3E}">
        <p14:creationId xmlns:p14="http://schemas.microsoft.com/office/powerpoint/2010/main" val="1637180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latin typeface="+mn-lt"/>
              </a:rPr>
              <a:t>Tidsramme: </a:t>
            </a:r>
            <a:r>
              <a:rPr lang="nb-NO" dirty="0">
                <a:latin typeface="+mn-lt"/>
              </a:rPr>
              <a:t>2 1/5 minutter</a:t>
            </a:r>
          </a:p>
          <a:p>
            <a:endParaRPr lang="nb-NO" dirty="0">
              <a:latin typeface="+mn-lt"/>
            </a:endParaRPr>
          </a:p>
          <a:p>
            <a:pPr marL="171450" indent="-171450">
              <a:buFont typeface="Arial" panose="020B0604020202020204" pitchFamily="34" charset="0"/>
              <a:buChar char="•"/>
            </a:pPr>
            <a:r>
              <a:rPr lang="nb-NO" dirty="0">
                <a:latin typeface="+mn-lt"/>
              </a:rPr>
              <a:t>Elevene skal nå få se en video som forklarer nærmere hva urfolksrettigheter handler om. </a:t>
            </a:r>
          </a:p>
          <a:p>
            <a:pPr marL="171450" indent="-171450">
              <a:buFont typeface="Arial" panose="020B0604020202020204" pitchFamily="34" charset="0"/>
              <a:buChar char="•"/>
            </a:pPr>
            <a:r>
              <a:rPr lang="nb-NO" dirty="0">
                <a:latin typeface="+mn-lt"/>
              </a:rPr>
              <a:t>Lenke: https://youtu.be/EyruOg69-Wo</a:t>
            </a:r>
          </a:p>
          <a:p>
            <a:pPr marL="0" indent="0">
              <a:buFont typeface="Arial" panose="020B0604020202020204" pitchFamily="34" charset="0"/>
              <a:buNone/>
            </a:pPr>
            <a:endParaRPr lang="nb-NO" dirty="0">
              <a:latin typeface="+mn-lt"/>
            </a:endParaRPr>
          </a:p>
          <a:p>
            <a:pPr marL="0" indent="0">
              <a:buFont typeface="Arial" panose="020B0604020202020204" pitchFamily="34" charset="0"/>
              <a:buNone/>
            </a:pPr>
            <a:r>
              <a:rPr lang="nb-NO" b="1" dirty="0">
                <a:latin typeface="+mn-lt"/>
              </a:rPr>
              <a:t>Du kan lese mer om urfolksrettigheter her: </a:t>
            </a:r>
            <a:endParaRPr lang="nb-NO" dirty="0">
              <a:latin typeface="+mn-lt"/>
            </a:endParaRPr>
          </a:p>
          <a:p>
            <a:pPr algn="l" fontAlgn="base"/>
            <a:r>
              <a:rPr lang="nb-NO" sz="1200" b="0" i="0" dirty="0">
                <a:solidFill>
                  <a:srgbClr val="000000"/>
                </a:solidFill>
                <a:effectLst/>
                <a:latin typeface="+mn-lt"/>
                <a:hlinkClick r:id="rId3"/>
              </a:rPr>
              <a:t>https://fn.no/tema/menneskerettigheter/urfolk-og-nasjonale-minoriteter</a:t>
            </a:r>
            <a:endParaRPr lang="nb-NO" sz="1200" b="0" i="0" dirty="0">
              <a:solidFill>
                <a:srgbClr val="000000"/>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1200" b="0" i="0" dirty="0">
                <a:solidFill>
                  <a:srgbClr val="000000"/>
                </a:solidFill>
                <a:effectLst/>
                <a:latin typeface="+mn-lt"/>
                <a:hlinkClick r:id="rId4"/>
              </a:rPr>
              <a:t>https://fn.no/avtaler/urfolk/ilo-konvensjonen-om-urfolks-rettigheter</a:t>
            </a:r>
            <a:endParaRPr lang="nb-NO" sz="1200" b="0" i="0" dirty="0">
              <a:solidFill>
                <a:srgbClr val="000000"/>
              </a:solidFill>
              <a:effectLst/>
              <a:latin typeface="+mn-lt"/>
            </a:endParaRPr>
          </a:p>
          <a:p>
            <a:pPr fontAlgn="base"/>
            <a:r>
              <a:rPr lang="nb-NO" sz="1200" b="0" i="0" dirty="0">
                <a:solidFill>
                  <a:srgbClr val="000000"/>
                </a:solidFill>
                <a:effectLst/>
                <a:latin typeface="+mn-lt"/>
                <a:hlinkClick r:id="rId5"/>
              </a:rPr>
              <a:t>https://www.amnesty.org/en/what-we-do/indigenous-peoples/</a:t>
            </a:r>
            <a:endParaRPr lang="nb-NO" sz="1200" b="0" i="0" dirty="0">
              <a:solidFill>
                <a:srgbClr val="000000"/>
              </a:solidFill>
              <a:effectLst/>
              <a:latin typeface="+mn-lt"/>
            </a:endParaRPr>
          </a:p>
          <a:p>
            <a:pPr marL="0" indent="0">
              <a:buFont typeface="Arial" panose="020B0604020202020204" pitchFamily="34" charset="0"/>
              <a:buNone/>
            </a:pPr>
            <a:endParaRPr lang="nb-NO" dirty="0">
              <a:latin typeface="+mn-lt"/>
            </a:endParaRPr>
          </a:p>
        </p:txBody>
      </p:sp>
      <p:sp>
        <p:nvSpPr>
          <p:cNvPr id="4" name="Plassholder for lysbildenummer 3"/>
          <p:cNvSpPr>
            <a:spLocks noGrp="1"/>
          </p:cNvSpPr>
          <p:nvPr>
            <p:ph type="sldNum" sz="quarter" idx="5"/>
          </p:nvPr>
        </p:nvSpPr>
        <p:spPr/>
        <p:txBody>
          <a:bodyPr/>
          <a:lstStyle/>
          <a:p>
            <a:fld id="{422EEFD3-A45C-4B70-B940-F20C4DA2B9D9}" type="slidenum">
              <a:rPr lang="nb-NO" smtClean="0"/>
              <a:t>20</a:t>
            </a:fld>
            <a:endParaRPr lang="nb-NO"/>
          </a:p>
        </p:txBody>
      </p:sp>
      <p:sp>
        <p:nvSpPr>
          <p:cNvPr id="5" name="Plassholder for dato 4">
            <a:extLst>
              <a:ext uri="{FF2B5EF4-FFF2-40B4-BE49-F238E27FC236}">
                <a16:creationId xmlns:a16="http://schemas.microsoft.com/office/drawing/2014/main" id="{8CDF5D7C-9C8E-2AD4-F3E9-72AD03EA0EB1}"/>
              </a:ext>
            </a:extLst>
          </p:cNvPr>
          <p:cNvSpPr>
            <a:spLocks noGrp="1"/>
          </p:cNvSpPr>
          <p:nvPr>
            <p:ph type="dt" idx="1"/>
          </p:nvPr>
        </p:nvSpPr>
        <p:spPr/>
        <p:txBody>
          <a:bodyPr/>
          <a:lstStyle/>
          <a:p>
            <a:fld id="{F05A59CA-D5E8-491A-9F43-14D8B402BA9C}" type="datetime1">
              <a:rPr lang="nb-NO" smtClean="0"/>
              <a:t>15.11.2024</a:t>
            </a:fld>
            <a:endParaRPr lang="nb-NO"/>
          </a:p>
        </p:txBody>
      </p:sp>
    </p:spTree>
    <p:extLst>
      <p:ext uri="{BB962C8B-B14F-4D97-AF65-F5344CB8AC3E}">
        <p14:creationId xmlns:p14="http://schemas.microsoft.com/office/powerpoint/2010/main" val="661118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Tidsramme: </a:t>
            </a:r>
            <a:r>
              <a:rPr lang="nb-NO" dirty="0"/>
              <a:t>ca. 4-6 minutter</a:t>
            </a:r>
          </a:p>
          <a:p>
            <a:r>
              <a:rPr lang="nb-NO" b="1" dirty="0"/>
              <a:t>Arbeidsform</a:t>
            </a:r>
            <a:r>
              <a:rPr lang="nb-NO" dirty="0"/>
              <a:t>: individuelt og i par </a:t>
            </a:r>
          </a:p>
          <a:p>
            <a:endParaRPr lang="nb-NO" dirty="0"/>
          </a:p>
          <a:p>
            <a:pPr marL="171450" indent="-171450">
              <a:buFont typeface="Arial" panose="020B0604020202020204" pitchFamily="34" charset="0"/>
              <a:buChar char="•"/>
            </a:pPr>
            <a:r>
              <a:rPr lang="nb-NO" dirty="0"/>
              <a:t>Elevene reflekterer rundt sitatet kort for seg selv før de snakker med sidepersonen.</a:t>
            </a:r>
          </a:p>
          <a:p>
            <a:pPr marL="171450" indent="-171450">
              <a:buFont typeface="Arial" panose="020B0604020202020204" pitchFamily="34" charset="0"/>
              <a:buChar char="•"/>
            </a:pPr>
            <a:r>
              <a:rPr lang="nb-NO" dirty="0"/>
              <a:t>Hensikten her er at elevene skal få reflektere rundt hvordan kultur, tradisjoner, plikt, levesett og beskyttelse kan være viktige begreper i en urfolkskontekst, og det er et </a:t>
            </a:r>
            <a:r>
              <a:rPr lang="nb-NO" dirty="0" err="1"/>
              <a:t>frampek</a:t>
            </a:r>
            <a:r>
              <a:rPr lang="nb-NO" dirty="0"/>
              <a:t> til saken de skal introduseres til.  </a:t>
            </a:r>
          </a:p>
          <a:p>
            <a:pPr marL="171450" indent="-171450">
              <a:buFont typeface="Arial" panose="020B0604020202020204" pitchFamily="34" charset="0"/>
              <a:buChar char="•"/>
            </a:pPr>
            <a:r>
              <a:rPr lang="nb-NO" dirty="0"/>
              <a:t>Her kan du eventuelt høre om noen kort vil dele hva de tenkte, og hva de har pratet om. </a:t>
            </a:r>
          </a:p>
          <a:p>
            <a:pPr marL="171450" indent="-171450">
              <a:buFont typeface="Arial" panose="020B0604020202020204" pitchFamily="34" charset="0"/>
              <a:buChar char="•"/>
            </a:pPr>
            <a:endParaRPr lang="nb-NO" dirty="0"/>
          </a:p>
          <a:p>
            <a:endParaRPr lang="nb-NO" b="1" dirty="0"/>
          </a:p>
          <a:p>
            <a:endParaRPr lang="nb-NO" b="1" dirty="0"/>
          </a:p>
          <a:p>
            <a:endParaRPr lang="nb-NO" b="0" dirty="0"/>
          </a:p>
          <a:p>
            <a:endParaRPr lang="nb-NO" dirty="0"/>
          </a:p>
        </p:txBody>
      </p:sp>
      <p:sp>
        <p:nvSpPr>
          <p:cNvPr id="4" name="Plassholder for lysbildenummer 3"/>
          <p:cNvSpPr>
            <a:spLocks noGrp="1"/>
          </p:cNvSpPr>
          <p:nvPr>
            <p:ph type="sldNum" sz="quarter" idx="5"/>
          </p:nvPr>
        </p:nvSpPr>
        <p:spPr/>
        <p:txBody>
          <a:bodyPr/>
          <a:lstStyle/>
          <a:p>
            <a:fld id="{422EEFD3-A45C-4B70-B940-F20C4DA2B9D9}" type="slidenum">
              <a:rPr lang="nb-NO" smtClean="0"/>
              <a:t>21</a:t>
            </a:fld>
            <a:endParaRPr lang="nb-NO"/>
          </a:p>
        </p:txBody>
      </p:sp>
      <p:sp>
        <p:nvSpPr>
          <p:cNvPr id="5" name="Plassholder for dato 4">
            <a:extLst>
              <a:ext uri="{FF2B5EF4-FFF2-40B4-BE49-F238E27FC236}">
                <a16:creationId xmlns:a16="http://schemas.microsoft.com/office/drawing/2014/main" id="{E9B5C883-72CC-1556-9672-118F910D6A4D}"/>
              </a:ext>
            </a:extLst>
          </p:cNvPr>
          <p:cNvSpPr>
            <a:spLocks noGrp="1"/>
          </p:cNvSpPr>
          <p:nvPr>
            <p:ph type="dt" idx="1"/>
          </p:nvPr>
        </p:nvSpPr>
        <p:spPr/>
        <p:txBody>
          <a:bodyPr/>
          <a:lstStyle/>
          <a:p>
            <a:fld id="{16CAB65A-F36D-4AF9-8370-6F0ADFDA9A43}" type="datetime1">
              <a:rPr lang="nb-NO" smtClean="0"/>
              <a:t>15.11.2024</a:t>
            </a:fld>
            <a:endParaRPr lang="nb-NO"/>
          </a:p>
        </p:txBody>
      </p:sp>
    </p:spTree>
    <p:extLst>
      <p:ext uri="{BB962C8B-B14F-4D97-AF65-F5344CB8AC3E}">
        <p14:creationId xmlns:p14="http://schemas.microsoft.com/office/powerpoint/2010/main" val="837377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1" dirty="0">
                <a:latin typeface="+mn-lt"/>
              </a:rPr>
              <a:t>Tidsramme: </a:t>
            </a:r>
            <a:r>
              <a:rPr lang="nb-NO" dirty="0">
                <a:latin typeface="+mn-lt"/>
              </a:rPr>
              <a:t>1 minutt oppsummering 1 + 1 1/2 minutt (video) </a:t>
            </a:r>
          </a:p>
          <a:p>
            <a:pPr marL="0" indent="0">
              <a:buFont typeface="Arial" panose="020B0604020202020204" pitchFamily="34" charset="0"/>
              <a:buNone/>
            </a:pPr>
            <a:endParaRPr lang="nb-NO" dirty="0">
              <a:latin typeface="+mn-lt"/>
            </a:endParaRPr>
          </a:p>
          <a:p>
            <a:pPr marL="0" indent="0">
              <a:buFont typeface="Arial" panose="020B0604020202020204" pitchFamily="34" charset="0"/>
              <a:buNone/>
            </a:pPr>
            <a:r>
              <a:rPr lang="nb-NO" dirty="0">
                <a:latin typeface="+mn-lt"/>
              </a:rPr>
              <a:t>I denne filmen lærer vi mer om Sleydo’ og </a:t>
            </a:r>
            <a:r>
              <a:rPr lang="nb-NO" dirty="0" err="1">
                <a:latin typeface="+mn-lt"/>
              </a:rPr>
              <a:t>Wet’suwet’en</a:t>
            </a:r>
            <a:r>
              <a:rPr lang="nb-NO" dirty="0">
                <a:latin typeface="+mn-lt"/>
              </a:rPr>
              <a:t>, og deres historie. Du velger selv om du ønsker å vise denne filmen, eller hoppe videre til neste lysark og kun forteller historien selv. </a:t>
            </a:r>
          </a:p>
          <a:p>
            <a:pPr marL="0" indent="0">
              <a:buFont typeface="Arial" panose="020B0604020202020204" pitchFamily="34" charset="0"/>
              <a:buNone/>
            </a:pPr>
            <a:endParaRPr lang="nb-NO" dirty="0">
              <a:latin typeface="+mn-lt"/>
            </a:endParaRPr>
          </a:p>
          <a:p>
            <a:pPr marL="171450" indent="-171450">
              <a:buFont typeface="Arial" panose="020B0604020202020204" pitchFamily="34" charset="0"/>
              <a:buChar char="•"/>
            </a:pPr>
            <a:r>
              <a:rPr lang="nb-NO" dirty="0">
                <a:latin typeface="+mn-lt"/>
              </a:rPr>
              <a:t>Før elevene skal introduseres til </a:t>
            </a:r>
            <a:r>
              <a:rPr lang="nb-NO" dirty="0" err="1">
                <a:latin typeface="+mn-lt"/>
              </a:rPr>
              <a:t>Selydo</a:t>
            </a:r>
            <a:r>
              <a:rPr lang="nb-NO" dirty="0">
                <a:latin typeface="+mn-lt"/>
              </a:rPr>
              <a:t>’ og </a:t>
            </a:r>
            <a:r>
              <a:rPr lang="nb-NO" dirty="0" err="1">
                <a:latin typeface="+mn-lt"/>
              </a:rPr>
              <a:t>Wet’suwet’en</a:t>
            </a:r>
            <a:r>
              <a:rPr lang="nb-NO" dirty="0">
                <a:latin typeface="+mn-lt"/>
              </a:rPr>
              <a:t>, så kan du gjerne oppsummere det de har vært gjennom. </a:t>
            </a:r>
          </a:p>
          <a:p>
            <a:pPr marL="171450" indent="-171450">
              <a:buFont typeface="Arial" panose="020B0604020202020204" pitchFamily="34" charset="0"/>
              <a:buChar char="•"/>
            </a:pPr>
            <a:r>
              <a:rPr lang="nb-NO" dirty="0">
                <a:latin typeface="+mn-lt"/>
              </a:rPr>
              <a:t>Som de nettopp har lært og sett så har urfolk spesielle rettigheter som har spesielt fokus på det kollektive aspektet. </a:t>
            </a:r>
          </a:p>
          <a:p>
            <a:pPr marL="171450" indent="-171450">
              <a:buFont typeface="Arial" panose="020B0604020202020204" pitchFamily="34" charset="0"/>
              <a:buChar char="•"/>
            </a:pPr>
            <a:r>
              <a:rPr lang="nb-NO" dirty="0">
                <a:latin typeface="+mn-lt"/>
              </a:rPr>
              <a:t>De har fått reflektert og forsøkt å tolke et sitat som forteller noe om menneskers ansvar til å beskytte naturen/landet og dyrene –nå og for de kommende generasjonene. </a:t>
            </a:r>
          </a:p>
          <a:p>
            <a:pPr marL="171450" indent="-171450">
              <a:buFont typeface="Arial" panose="020B0604020202020204" pitchFamily="34" charset="0"/>
              <a:buChar char="•"/>
            </a:pPr>
            <a:r>
              <a:rPr lang="nb-NO" dirty="0">
                <a:latin typeface="+mn-lt"/>
              </a:rPr>
              <a:t>Nå skal de se en film om personen som har sagt sitatet de nettopp har arbeidet med.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latin typeface="+mn-lt"/>
              </a:rPr>
              <a:t>Lenke til filmen: </a:t>
            </a:r>
            <a:r>
              <a:rPr lang="nb-NO" b="0" i="0" u="none" strike="noStrike" dirty="0">
                <a:solidFill>
                  <a:srgbClr val="FFFFFF"/>
                </a:solidFill>
                <a:effectLst/>
                <a:latin typeface="+mn-lt"/>
                <a:hlinkClick r:id="rId3"/>
              </a:rPr>
              <a:t>https://youtu.be/Py-HR3zuY6U</a:t>
            </a:r>
            <a:endParaRPr lang="nb-NO" dirty="0">
              <a:latin typeface="+mn-lt"/>
            </a:endParaRPr>
          </a:p>
        </p:txBody>
      </p:sp>
      <p:sp>
        <p:nvSpPr>
          <p:cNvPr id="4" name="Plassholder for lysbildenummer 3"/>
          <p:cNvSpPr>
            <a:spLocks noGrp="1"/>
          </p:cNvSpPr>
          <p:nvPr>
            <p:ph type="sldNum" sz="quarter" idx="5"/>
          </p:nvPr>
        </p:nvSpPr>
        <p:spPr/>
        <p:txBody>
          <a:bodyPr/>
          <a:lstStyle/>
          <a:p>
            <a:fld id="{422EEFD3-A45C-4B70-B940-F20C4DA2B9D9}" type="slidenum">
              <a:rPr lang="nb-NO" smtClean="0"/>
              <a:t>22</a:t>
            </a:fld>
            <a:endParaRPr lang="nb-NO"/>
          </a:p>
        </p:txBody>
      </p:sp>
      <p:sp>
        <p:nvSpPr>
          <p:cNvPr id="5" name="Plassholder for dato 4">
            <a:extLst>
              <a:ext uri="{FF2B5EF4-FFF2-40B4-BE49-F238E27FC236}">
                <a16:creationId xmlns:a16="http://schemas.microsoft.com/office/drawing/2014/main" id="{064CC050-2F6B-0C17-50B8-725E3F0499F6}"/>
              </a:ext>
            </a:extLst>
          </p:cNvPr>
          <p:cNvSpPr>
            <a:spLocks noGrp="1"/>
          </p:cNvSpPr>
          <p:nvPr>
            <p:ph type="dt" idx="1"/>
          </p:nvPr>
        </p:nvSpPr>
        <p:spPr/>
        <p:txBody>
          <a:bodyPr/>
          <a:lstStyle/>
          <a:p>
            <a:fld id="{4900A0C5-4C52-4041-BE8B-349C42CF5A09}" type="datetime1">
              <a:rPr lang="nb-NO" smtClean="0"/>
              <a:t>15.11.2024</a:t>
            </a:fld>
            <a:endParaRPr lang="nb-NO"/>
          </a:p>
        </p:txBody>
      </p:sp>
    </p:spTree>
    <p:extLst>
      <p:ext uri="{BB962C8B-B14F-4D97-AF65-F5344CB8AC3E}">
        <p14:creationId xmlns:p14="http://schemas.microsoft.com/office/powerpoint/2010/main" val="4063025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latin typeface="+mn-lt"/>
              </a:rPr>
              <a:t>Tidsramme: </a:t>
            </a:r>
            <a:r>
              <a:rPr lang="nb-NO" sz="1200" b="0" dirty="0">
                <a:latin typeface="+mn-lt"/>
              </a:rPr>
              <a:t>1-2 minutter</a:t>
            </a:r>
          </a:p>
          <a:p>
            <a:r>
              <a:rPr lang="nb-NO" sz="1200" b="1" dirty="0">
                <a:latin typeface="+mn-lt"/>
              </a:rPr>
              <a:t>Arbeidsform: </a:t>
            </a:r>
            <a:r>
              <a:rPr lang="nb-NO" sz="1200" b="0" dirty="0">
                <a:latin typeface="+mn-lt"/>
              </a:rPr>
              <a:t>formidler informerer</a:t>
            </a:r>
          </a:p>
          <a:p>
            <a:endParaRPr lang="nb-NO" sz="1200" kern="100" dirty="0">
              <a:effectLst/>
              <a:latin typeface="+mn-lt"/>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nb-NO" sz="1200" kern="100" dirty="0">
                <a:effectLst/>
                <a:latin typeface="+mn-lt"/>
                <a:ea typeface="Calibri" panose="020F0502020204030204" pitchFamily="34" charset="0"/>
                <a:cs typeface="Calibri"/>
              </a:rPr>
              <a:t>Elevene har nettopp sett videoen av urfolkssituasjonen i Canada. Du kan supplere med det som står under:</a:t>
            </a:r>
          </a:p>
          <a:p>
            <a:pPr marL="0" lvl="0" indent="0">
              <a:lnSpc>
                <a:spcPct val="107000"/>
              </a:lnSpc>
              <a:buFont typeface="Symbol" panose="05050102010706020507" pitchFamily="18" charset="2"/>
              <a:buNone/>
            </a:pPr>
            <a:endParaRPr lang="nb-NO" sz="1200" kern="100" dirty="0">
              <a:effectLst/>
              <a:latin typeface="+mn-l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200" kern="100" dirty="0">
                <a:effectLst/>
                <a:latin typeface="+mn-lt"/>
                <a:ea typeface="Calibri" panose="020F0502020204030204" pitchFamily="34" charset="0"/>
                <a:cs typeface="Calibri"/>
              </a:rPr>
              <a:t>Sleydo</a:t>
            </a:r>
            <a:r>
              <a:rPr lang="nb-NO" sz="1200" kern="100" dirty="0">
                <a:latin typeface="+mn-lt"/>
                <a:ea typeface="Calibri" panose="020F0502020204030204" pitchFamily="34" charset="0"/>
                <a:cs typeface="Calibri"/>
              </a:rPr>
              <a:t>’,</a:t>
            </a:r>
            <a:r>
              <a:rPr lang="nb-NO" sz="1200" kern="100" dirty="0">
                <a:effectLst/>
                <a:latin typeface="+mn-lt"/>
                <a:ea typeface="Calibri" panose="020F0502020204030204" pitchFamily="34" charset="0"/>
                <a:cs typeface="Calibri"/>
              </a:rPr>
              <a:t> fra </a:t>
            </a:r>
            <a:r>
              <a:rPr lang="nb-NO" sz="1200" kern="100" dirty="0" err="1">
                <a:latin typeface="+mn-lt"/>
                <a:ea typeface="Calibri" panose="020F0502020204030204" pitchFamily="34" charset="0"/>
                <a:cs typeface="Calibri"/>
              </a:rPr>
              <a:t>Wet’suwet’en</a:t>
            </a:r>
            <a:r>
              <a:rPr lang="nb-NO" sz="1200" kern="100" dirty="0">
                <a:latin typeface="+mn-lt"/>
                <a:ea typeface="Calibri" panose="020F0502020204030204" pitchFamily="34" charset="0"/>
                <a:cs typeface="Calibri"/>
              </a:rPr>
              <a:t>-urfolket,</a:t>
            </a:r>
            <a:r>
              <a:rPr lang="nb-NO" sz="1200" kern="100" dirty="0">
                <a:effectLst/>
                <a:latin typeface="+mn-lt"/>
                <a:ea typeface="Calibri" panose="020F0502020204030204" pitchFamily="34" charset="0"/>
                <a:cs typeface="Calibri"/>
              </a:rPr>
              <a:t> bor på et område der deres forfedre har levd i flere tusen år. Området tilhører i dag den kanadiske delstaten British Columbia.</a:t>
            </a:r>
          </a:p>
          <a:p>
            <a:pPr marL="342900" lvl="0" indent="-342900">
              <a:lnSpc>
                <a:spcPct val="107000"/>
              </a:lnSpc>
              <a:buFont typeface="Symbol" panose="05050102010706020507" pitchFamily="18" charset="2"/>
              <a:buChar char=""/>
            </a:pPr>
            <a:r>
              <a:rPr lang="nb-NO" sz="1200" kern="100" dirty="0">
                <a:effectLst/>
                <a:latin typeface="+mn-lt"/>
                <a:ea typeface="Calibri" panose="020F0502020204030204" pitchFamily="34" charset="0"/>
                <a:cs typeface="Calibri"/>
              </a:rPr>
              <a:t>I 2019 begynte selskapet Coastal </a:t>
            </a:r>
            <a:r>
              <a:rPr lang="nb-NO" sz="1200" kern="100" dirty="0" err="1">
                <a:effectLst/>
                <a:latin typeface="+mn-lt"/>
                <a:ea typeface="Calibri" panose="020F0502020204030204" pitchFamily="34" charset="0"/>
                <a:cs typeface="Calibri"/>
              </a:rPr>
              <a:t>GasLink</a:t>
            </a:r>
            <a:r>
              <a:rPr lang="nb-NO" sz="1200" kern="100" dirty="0">
                <a:effectLst/>
                <a:latin typeface="+mn-lt"/>
                <a:ea typeface="Calibri" panose="020F0502020204030204" pitchFamily="34" charset="0"/>
                <a:cs typeface="Calibri"/>
              </a:rPr>
              <a:t> Pipeline Ltd (CGL) å bygge en svær oljeledning gjennom </a:t>
            </a:r>
            <a:r>
              <a:rPr lang="nb-NO" sz="1200" kern="100" dirty="0" err="1">
                <a:effectLst/>
                <a:latin typeface="+mn-lt"/>
                <a:ea typeface="Calibri" panose="020F0502020204030204" pitchFamily="34" charset="0"/>
                <a:cs typeface="Calibri"/>
              </a:rPr>
              <a:t>Wet’suwet’ens</a:t>
            </a:r>
            <a:r>
              <a:rPr lang="nb-NO" sz="1200" kern="100" dirty="0">
                <a:effectLst/>
                <a:latin typeface="+mn-lt"/>
                <a:ea typeface="Calibri" panose="020F0502020204030204" pitchFamily="34" charset="0"/>
                <a:cs typeface="Calibri"/>
              </a:rPr>
              <a:t> land. De hadde fått tillatelse til dette fra myndighetene i British Colombia mot urfolkets vilje og uten å bry seg om deres rett til å bestemme over utbygninger på landet deres.</a:t>
            </a:r>
          </a:p>
          <a:p>
            <a:pPr marL="342900" lvl="0" indent="-342900">
              <a:lnSpc>
                <a:spcPct val="107000"/>
              </a:lnSpc>
              <a:buFont typeface="Symbol" panose="05050102010706020507" pitchFamily="18" charset="2"/>
              <a:buChar char=""/>
            </a:pPr>
            <a:r>
              <a:rPr lang="nb-NO" sz="1200" kern="100" dirty="0">
                <a:effectLst/>
                <a:latin typeface="+mn-lt"/>
                <a:ea typeface="Calibri" panose="020F0502020204030204" pitchFamily="34" charset="0"/>
                <a:cs typeface="Calibri"/>
              </a:rPr>
              <a:t>Sleydo’ og andre </a:t>
            </a:r>
            <a:r>
              <a:rPr lang="nb-NO" sz="1200" kern="100" dirty="0" err="1">
                <a:effectLst/>
                <a:latin typeface="+mn-lt"/>
                <a:ea typeface="Calibri" panose="020F0502020204030204" pitchFamily="34" charset="0"/>
                <a:cs typeface="Calibri"/>
              </a:rPr>
              <a:t>Wet’suwet’en</a:t>
            </a:r>
            <a:r>
              <a:rPr lang="nb-NO" sz="1200" kern="100" dirty="0">
                <a:effectLst/>
                <a:latin typeface="+mn-lt"/>
                <a:ea typeface="Calibri" panose="020F0502020204030204" pitchFamily="34" charset="0"/>
                <a:cs typeface="Calibri"/>
              </a:rPr>
              <a:t> landforsvarere prøvde å stoppe bygningen av rørledningen og de alvorlige miljøskadene dette ville medføre. Politiet reagerte på deres fredelige aksjoner med overdreven makt gjennomførte voldelige raider på </a:t>
            </a:r>
            <a:r>
              <a:rPr lang="nb-NO" sz="1200" kern="100" dirty="0" err="1">
                <a:effectLst/>
                <a:latin typeface="+mn-lt"/>
                <a:ea typeface="Calibri" panose="020F0502020204030204" pitchFamily="34" charset="0"/>
                <a:cs typeface="Calibri"/>
              </a:rPr>
              <a:t>Wet’suwet’ens</a:t>
            </a:r>
            <a:r>
              <a:rPr lang="nb-NO" sz="1200" kern="100" dirty="0">
                <a:effectLst/>
                <a:latin typeface="+mn-lt"/>
                <a:ea typeface="Calibri" panose="020F0502020204030204" pitchFamily="34" charset="0"/>
                <a:cs typeface="Calibri"/>
              </a:rPr>
              <a:t> områder med skytevåpen, hunder og helikoptre og arresterte over 75 medlemmer av urfolket.</a:t>
            </a:r>
          </a:p>
          <a:p>
            <a:pPr marL="342900" lvl="0" indent="-342900">
              <a:lnSpc>
                <a:spcPct val="107000"/>
              </a:lnSpc>
              <a:spcAft>
                <a:spcPts val="800"/>
              </a:spcAft>
              <a:buFont typeface="Symbol" panose="05050102010706020507" pitchFamily="18" charset="2"/>
              <a:buChar char=""/>
            </a:pPr>
            <a:r>
              <a:rPr lang="nb-NO" sz="1200" kern="100" dirty="0">
                <a:effectLst/>
                <a:latin typeface="+mn-lt"/>
                <a:ea typeface="Calibri" panose="020F0502020204030204" pitchFamily="34" charset="0"/>
                <a:cs typeface="Calibri"/>
              </a:rPr>
              <a:t>I november 2021 ble Sleydo’ arrestert under en voldelig politiaksjon, sammen med 30 andre. Hun ble stilt for retten og funnet skyldig i å ha brutt en rettsordre som forbyr forsøk om å stoppe rørledningen. Hun har klaget mot kjennelsen og politiets fremgangsmåte. Hvis hun taper, vil hun gå i fengsel for sitt ikke-voldelige miljøengasjement.</a:t>
            </a:r>
          </a:p>
          <a:p>
            <a:endParaRPr lang="nb-NO" sz="1200" dirty="0">
              <a:latin typeface="+mn-lt"/>
            </a:endParaRPr>
          </a:p>
        </p:txBody>
      </p:sp>
      <p:sp>
        <p:nvSpPr>
          <p:cNvPr id="4" name="Plassholder for lysbildenummer 3"/>
          <p:cNvSpPr>
            <a:spLocks noGrp="1"/>
          </p:cNvSpPr>
          <p:nvPr>
            <p:ph type="sldNum" sz="quarter" idx="5"/>
          </p:nvPr>
        </p:nvSpPr>
        <p:spPr/>
        <p:txBody>
          <a:bodyPr/>
          <a:lstStyle/>
          <a:p>
            <a:fld id="{422EEFD3-A45C-4B70-B940-F20C4DA2B9D9}" type="slidenum">
              <a:rPr lang="nb-NO" smtClean="0"/>
              <a:t>23</a:t>
            </a:fld>
            <a:endParaRPr lang="nb-NO"/>
          </a:p>
        </p:txBody>
      </p:sp>
      <p:sp>
        <p:nvSpPr>
          <p:cNvPr id="5" name="Plassholder for dato 4">
            <a:extLst>
              <a:ext uri="{FF2B5EF4-FFF2-40B4-BE49-F238E27FC236}">
                <a16:creationId xmlns:a16="http://schemas.microsoft.com/office/drawing/2014/main" id="{96EF1986-05DC-3513-9CF2-81D32BD4E247}"/>
              </a:ext>
            </a:extLst>
          </p:cNvPr>
          <p:cNvSpPr>
            <a:spLocks noGrp="1"/>
          </p:cNvSpPr>
          <p:nvPr>
            <p:ph type="dt" idx="1"/>
          </p:nvPr>
        </p:nvSpPr>
        <p:spPr/>
        <p:txBody>
          <a:bodyPr/>
          <a:lstStyle/>
          <a:p>
            <a:fld id="{22E6D7B2-78B8-4FC0-B71F-C4244691E2D3}" type="datetime1">
              <a:rPr lang="nb-NO" smtClean="0"/>
              <a:t>15.11.2024</a:t>
            </a:fld>
            <a:endParaRPr lang="nb-NO"/>
          </a:p>
        </p:txBody>
      </p:sp>
    </p:spTree>
    <p:extLst>
      <p:ext uri="{BB962C8B-B14F-4D97-AF65-F5344CB8AC3E}">
        <p14:creationId xmlns:p14="http://schemas.microsoft.com/office/powerpoint/2010/main" val="1388134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latin typeface="+mn-lt"/>
              </a:rPr>
              <a:t>Tidsramme: </a:t>
            </a:r>
            <a:r>
              <a:rPr lang="nb-NO" sz="1200" dirty="0">
                <a:latin typeface="+mn-lt"/>
              </a:rPr>
              <a:t>ca. 10 minutter</a:t>
            </a:r>
          </a:p>
          <a:p>
            <a:r>
              <a:rPr lang="nb-NO" sz="1200" b="1" dirty="0">
                <a:latin typeface="+mn-lt"/>
              </a:rPr>
              <a:t>Arbeidsform</a:t>
            </a:r>
            <a:r>
              <a:rPr lang="nb-NO" sz="1200" dirty="0">
                <a:latin typeface="+mn-lt"/>
              </a:rPr>
              <a:t>: par/gruppe og plenum</a:t>
            </a:r>
            <a:endParaRPr lang="nb-NO" sz="1200"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solidFill>
                <a:schemeClr val="tx1"/>
              </a:solidFill>
              <a:latin typeface="+mn-lt"/>
            </a:endParaRPr>
          </a:p>
          <a:p>
            <a:pPr marL="285750" marR="0" indent="-285750" algn="l" rtl="0" fontAlgn="base">
              <a:spcBef>
                <a:spcPts val="0"/>
              </a:spcBef>
              <a:spcAft>
                <a:spcPts val="0"/>
              </a:spcAft>
              <a:buFont typeface="Arial" panose="020B0604020202020204" pitchFamily="34" charset="0"/>
              <a:buChar char="•"/>
            </a:pPr>
            <a:r>
              <a:rPr lang="nb-NO" sz="1200" dirty="0">
                <a:solidFill>
                  <a:srgbClr val="000000"/>
                </a:solidFill>
                <a:effectLst/>
                <a:latin typeface="+mn-lt"/>
              </a:rPr>
              <a:t>Elevene diskuterer følgende spørsmål med sidepersonen eller i grupper.</a:t>
            </a:r>
          </a:p>
          <a:p>
            <a:pPr marL="285750" marR="0" indent="-285750" algn="l" rtl="0" fontAlgn="base">
              <a:spcBef>
                <a:spcPts val="0"/>
              </a:spcBef>
              <a:spcAft>
                <a:spcPts val="0"/>
              </a:spcAft>
              <a:buFont typeface="Arial" panose="020B0604020202020204" pitchFamily="34" charset="0"/>
              <a:buChar char="•"/>
            </a:pPr>
            <a:r>
              <a:rPr lang="nb-NO" sz="1200" dirty="0" err="1">
                <a:solidFill>
                  <a:srgbClr val="000000"/>
                </a:solidFill>
                <a:effectLst/>
                <a:latin typeface="+mn-lt"/>
              </a:rPr>
              <a:t>Wet’Suweten’ene</a:t>
            </a:r>
            <a:r>
              <a:rPr lang="nb-NO" sz="1200" dirty="0">
                <a:solidFill>
                  <a:srgbClr val="000000"/>
                </a:solidFill>
                <a:effectLst/>
                <a:latin typeface="+mn-lt"/>
              </a:rPr>
              <a:t> ønsker å beskytte eget land, og dette har de gjort ved å gjennomføre fredelige aksjoner mot utbyggingen av oljeledningen.</a:t>
            </a:r>
          </a:p>
          <a:p>
            <a:pPr marL="285750" marR="0" indent="-285750" algn="l" rtl="0" fontAlgn="base">
              <a:spcBef>
                <a:spcPts val="0"/>
              </a:spcBef>
              <a:spcAft>
                <a:spcPts val="0"/>
              </a:spcAft>
              <a:buFont typeface="Arial" panose="020B0604020202020204" pitchFamily="34" charset="0"/>
              <a:buChar char="•"/>
            </a:pPr>
            <a:r>
              <a:rPr lang="nb-NO" sz="1200" dirty="0">
                <a:solidFill>
                  <a:srgbClr val="000000"/>
                </a:solidFill>
                <a:effectLst/>
                <a:latin typeface="+mn-lt"/>
              </a:rPr>
              <a:t>Alle mennesker har i lys av </a:t>
            </a:r>
            <a:r>
              <a:rPr lang="nb-NO" sz="1200" b="1" dirty="0">
                <a:solidFill>
                  <a:srgbClr val="000000"/>
                </a:solidFill>
                <a:effectLst/>
                <a:latin typeface="+mn-lt"/>
              </a:rPr>
              <a:t>artikkel 19 </a:t>
            </a:r>
            <a:r>
              <a:rPr lang="nb-NO" sz="1200" dirty="0">
                <a:solidFill>
                  <a:srgbClr val="000000"/>
                </a:solidFill>
                <a:effectLst/>
                <a:latin typeface="+mn-lt"/>
              </a:rPr>
              <a:t>av Verdenserklæringen om menneskerettighetene: retten til mening- og ytringsfrihet. Det vil si:</a:t>
            </a:r>
          </a:p>
          <a:p>
            <a:pPr marL="0" marR="0" indent="0" algn="l" rtl="0" fontAlgn="base">
              <a:spcBef>
                <a:spcPts val="0"/>
              </a:spcBef>
              <a:spcAft>
                <a:spcPts val="0"/>
              </a:spcAft>
            </a:pPr>
            <a:endParaRPr lang="nb-NO" sz="1200" dirty="0">
              <a:solidFill>
                <a:srgbClr val="000000"/>
              </a:solidFill>
              <a:effectLst/>
              <a:latin typeface="+mn-lt"/>
            </a:endParaRPr>
          </a:p>
          <a:p>
            <a:pPr marL="171450" marR="0" indent="-171450" algn="l" rtl="0" fontAlgn="base">
              <a:spcBef>
                <a:spcPts val="0"/>
              </a:spcBef>
              <a:spcAft>
                <a:spcPts val="0"/>
              </a:spcAft>
              <a:buFont typeface="Courier New" panose="02070309020205020404" pitchFamily="49" charset="0"/>
              <a:buChar char="o"/>
            </a:pPr>
            <a:r>
              <a:rPr lang="nb-NO" sz="1200" dirty="0">
                <a:solidFill>
                  <a:srgbClr val="000000"/>
                </a:solidFill>
                <a:effectLst/>
                <a:latin typeface="+mn-lt"/>
              </a:rPr>
              <a:t>Retten til å ytre din mening – og så lenge den ikke er den ikke setter andres menneskerettigheter eller sikkerhet i fare</a:t>
            </a:r>
          </a:p>
          <a:p>
            <a:pPr marL="171450" marR="0" indent="-171450" algn="l" rtl="0" fontAlgn="base">
              <a:spcBef>
                <a:spcPts val="0"/>
              </a:spcBef>
              <a:spcAft>
                <a:spcPts val="0"/>
              </a:spcAft>
              <a:buFont typeface="Courier New" panose="02070309020205020404" pitchFamily="49" charset="0"/>
              <a:buChar char="o"/>
            </a:pPr>
            <a:r>
              <a:rPr lang="nb-NO" sz="1200" dirty="0">
                <a:solidFill>
                  <a:srgbClr val="000000"/>
                </a:solidFill>
                <a:effectLst/>
                <a:latin typeface="+mn-lt"/>
              </a:rPr>
              <a:t>Motta og gi informasjon</a:t>
            </a:r>
          </a:p>
          <a:p>
            <a:pPr marL="0" marR="0" lvl="0" indent="0" algn="l" defTabSz="914400" rtl="0" eaLnBrk="1" fontAlgn="base" latinLnBrk="0" hangingPunct="1">
              <a:lnSpc>
                <a:spcPct val="100000"/>
              </a:lnSpc>
              <a:spcBef>
                <a:spcPts val="0"/>
              </a:spcBef>
              <a:spcAft>
                <a:spcPts val="0"/>
              </a:spcAft>
              <a:buClrTx/>
              <a:buSzTx/>
              <a:buFontTx/>
              <a:buNone/>
              <a:tabLst/>
              <a:defRPr/>
            </a:pPr>
            <a:endParaRPr lang="nb-NO" sz="1200" i="0" dirty="0">
              <a:latin typeface="+mn-lt"/>
              <a:cs typeface="Arial" panose="020B0604020202020204" pitchFamily="34" charset="0"/>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nb-NO" sz="1200" i="0" dirty="0">
                <a:latin typeface="+mn-lt"/>
                <a:cs typeface="Arial" panose="020B0604020202020204" pitchFamily="34" charset="0"/>
              </a:rPr>
              <a:t>Målestokken er ikke om innholdet i ytringen i seg selv er hatefull eller diskriminerende, men om den utsetter andre for diskriminering eller andre krenkelser av deres menneskerettigheter, eller forårsaker fare for offentlig sikkerhet, orden, helse eller moral. </a:t>
            </a:r>
            <a:endParaRPr lang="nb-NO" sz="1200" dirty="0">
              <a:solidFill>
                <a:srgbClr val="000000"/>
              </a:solidFill>
              <a:effectLst/>
              <a:latin typeface="+mn-lt"/>
            </a:endParaRPr>
          </a:p>
          <a:p>
            <a:pPr marL="285750" marR="0" indent="-285750" algn="l" rtl="0" fontAlgn="base">
              <a:spcBef>
                <a:spcPts val="0"/>
              </a:spcBef>
              <a:spcAft>
                <a:spcPts val="0"/>
              </a:spcAft>
              <a:buFont typeface="Arial" panose="020B0604020202020204" pitchFamily="34" charset="0"/>
              <a:buChar char="•"/>
            </a:pPr>
            <a:r>
              <a:rPr lang="nb-NO" sz="1200" dirty="0">
                <a:solidFill>
                  <a:srgbClr val="000000"/>
                </a:solidFill>
                <a:effectLst/>
                <a:latin typeface="+mn-lt"/>
              </a:rPr>
              <a:t>Forsamlingsfrihet er også et menneskerettslig perspektiv som også gjør seg gjeldene. Dette er en rett som gjenspeiles i </a:t>
            </a:r>
            <a:r>
              <a:rPr lang="nb-NO" sz="1200" b="1" dirty="0">
                <a:solidFill>
                  <a:srgbClr val="000000"/>
                </a:solidFill>
                <a:effectLst/>
                <a:latin typeface="+mn-lt"/>
              </a:rPr>
              <a:t>artikkel 20 </a:t>
            </a:r>
            <a:r>
              <a:rPr lang="nb-NO" sz="1200" dirty="0">
                <a:solidFill>
                  <a:srgbClr val="000000"/>
                </a:solidFill>
                <a:effectLst/>
                <a:latin typeface="+mn-lt"/>
              </a:rPr>
              <a:t>i samme erklæring, og som sier at: «Enhver har rett til fritt å delta i fredelige møter og organisasjoner». </a:t>
            </a:r>
          </a:p>
          <a:p>
            <a:pPr marL="285750" marR="0" indent="-285750" algn="l" rtl="0" fontAlgn="base">
              <a:spcBef>
                <a:spcPts val="0"/>
              </a:spcBef>
              <a:spcAft>
                <a:spcPts val="0"/>
              </a:spcAft>
              <a:buFont typeface="Arial" panose="020B0604020202020204" pitchFamily="34" charset="0"/>
              <a:buChar char="•"/>
            </a:pPr>
            <a:r>
              <a:rPr lang="nb-NO" sz="1200" dirty="0">
                <a:solidFill>
                  <a:srgbClr val="000000"/>
                </a:solidFill>
                <a:effectLst/>
                <a:latin typeface="+mn-lt"/>
              </a:rPr>
              <a:t>Både </a:t>
            </a:r>
            <a:r>
              <a:rPr lang="nb-NO" sz="1200" b="1" dirty="0">
                <a:solidFill>
                  <a:srgbClr val="000000"/>
                </a:solidFill>
                <a:effectLst/>
                <a:latin typeface="+mn-lt"/>
              </a:rPr>
              <a:t>artikkel 19 </a:t>
            </a:r>
            <a:r>
              <a:rPr lang="nb-NO" sz="1200" dirty="0">
                <a:solidFill>
                  <a:srgbClr val="000000"/>
                </a:solidFill>
                <a:effectLst/>
                <a:latin typeface="+mn-lt"/>
              </a:rPr>
              <a:t>og </a:t>
            </a:r>
            <a:r>
              <a:rPr lang="nb-NO" sz="1200" b="1" dirty="0">
                <a:solidFill>
                  <a:srgbClr val="000000"/>
                </a:solidFill>
                <a:effectLst/>
                <a:latin typeface="+mn-lt"/>
              </a:rPr>
              <a:t>artikkel 20 </a:t>
            </a:r>
            <a:r>
              <a:rPr lang="nb-NO" sz="1200" dirty="0">
                <a:solidFill>
                  <a:srgbClr val="000000"/>
                </a:solidFill>
                <a:effectLst/>
                <a:latin typeface="+mn-lt"/>
              </a:rPr>
              <a:t>utgjør til sammen </a:t>
            </a:r>
            <a:r>
              <a:rPr lang="nb-NO" sz="1200" b="1" u="sng" dirty="0">
                <a:solidFill>
                  <a:srgbClr val="000000"/>
                </a:solidFill>
                <a:effectLst/>
                <a:latin typeface="+mn-lt"/>
              </a:rPr>
              <a:t>retten til fredfull protest, </a:t>
            </a:r>
            <a:r>
              <a:rPr lang="nb-NO" sz="1200" dirty="0">
                <a:solidFill>
                  <a:srgbClr val="000000"/>
                </a:solidFill>
                <a:effectLst/>
                <a:latin typeface="+mn-lt"/>
              </a:rPr>
              <a:t>som er en dynamisk og fredfull måte å utøve våre menneskerettigheter på. I tråd med retten til mening- og ytringsfrihet samt retten til fredfull forsamling, så kan ikke myndighetene forby en protest basert på hva menneskene protesterer mot. Retten til mening- og ytringsfrihet gjelder ideer av alle slag (så lenge de ikke setter andre menneskerettigheter i fare) og beskytter menneskers evne til å protestere. </a:t>
            </a:r>
          </a:p>
          <a:p>
            <a:pPr marL="285750" marR="0" indent="-285750" algn="l" rtl="0" fontAlgn="base">
              <a:spcBef>
                <a:spcPts val="0"/>
              </a:spcBef>
              <a:spcAft>
                <a:spcPts val="0"/>
              </a:spcAft>
              <a:buFont typeface="Arial" panose="020B0604020202020204" pitchFamily="34" charset="0"/>
              <a:buChar char="•"/>
            </a:pPr>
            <a:r>
              <a:rPr lang="nb-NO" sz="1200" dirty="0">
                <a:solidFill>
                  <a:srgbClr val="000000"/>
                </a:solidFill>
                <a:effectLst/>
                <a:latin typeface="+mn-lt"/>
                <a:ea typeface="Aptos" panose="020B0004020202020204" pitchFamily="34" charset="0"/>
                <a:cs typeface="Arial" panose="020B0604020202020204" pitchFamily="34" charset="0"/>
              </a:rPr>
              <a:t>Når mennesker bruker sin rett til ytrings- og forsamlingsfrihet på en måte som er i strid med loven – for eksempel gjennom en sivil ulydighetsaksjon – har myndighetene adgang til å gripe inn, men bare i den grad det er strengt nødvendig for å forhindre skade til enkeltpersoner eller samfunnet, og på en måte som står i forhold til skaden som må forhindres. Hvis det er strengt nødvendig, har myndighetene mulighet til å bruke makt for å forhindre skade, men ikke for å true folk til å la være å protestere.</a:t>
            </a:r>
            <a:endParaRPr lang="nb-NO" sz="1200" dirty="0">
              <a:solidFill>
                <a:srgbClr val="000000"/>
              </a:solidFill>
              <a:effectLst/>
              <a:latin typeface="+mn-lt"/>
            </a:endParaRPr>
          </a:p>
          <a:p>
            <a:pPr marL="285750" marR="0" indent="-285750" algn="l" rtl="0" fontAlgn="base">
              <a:spcBef>
                <a:spcPts val="0"/>
              </a:spcBef>
              <a:spcAft>
                <a:spcPts val="0"/>
              </a:spcAft>
              <a:buFont typeface="Arial" panose="020B0604020202020204" pitchFamily="34" charset="0"/>
              <a:buChar char="•"/>
            </a:pPr>
            <a:r>
              <a:rPr lang="nb-NO" sz="1200" dirty="0" err="1">
                <a:solidFill>
                  <a:srgbClr val="000000"/>
                </a:solidFill>
                <a:effectLst/>
                <a:latin typeface="+mn-lt"/>
              </a:rPr>
              <a:t>Wet’suweten’ene</a:t>
            </a:r>
            <a:r>
              <a:rPr lang="nb-NO" sz="1200" dirty="0">
                <a:solidFill>
                  <a:srgbClr val="000000"/>
                </a:solidFill>
                <a:effectLst/>
                <a:latin typeface="+mn-lt"/>
              </a:rPr>
              <a:t> har, som alle andre mennesker, rett til å gjennomføre fredelige aksjoner og retten til ytringsfrihet – og kanadiske myndigheter kan i denne sammenheng sees å ha brukt unødvendig makt for å begrense flere av urfolkets grunnleggende menneskerettigheter. </a:t>
            </a:r>
            <a:r>
              <a:rPr lang="nb-NO" sz="1200" dirty="0" err="1">
                <a:solidFill>
                  <a:srgbClr val="000000"/>
                </a:solidFill>
                <a:effectLst/>
                <a:latin typeface="+mn-lt"/>
              </a:rPr>
              <a:t>Wet’suweten’ene</a:t>
            </a:r>
            <a:r>
              <a:rPr lang="nb-NO" sz="1200" dirty="0">
                <a:solidFill>
                  <a:srgbClr val="000000"/>
                </a:solidFill>
                <a:effectLst/>
                <a:latin typeface="+mn-lt"/>
              </a:rPr>
              <a:t> har også spesielle rettigheter i lys av å være urfolk. Noen av disse urfolksrettighetene blir spesielt ivaretatt i følgende konvensjoner og bestemmelser som står beskrevet i: </a:t>
            </a:r>
          </a:p>
          <a:p>
            <a:endParaRPr lang="nb-NO" sz="1200" kern="100" dirty="0">
              <a:effectLst/>
              <a:latin typeface="+mn-lt"/>
              <a:ea typeface="Aptos" panose="020B0004020202020204" pitchFamily="34" charset="0"/>
              <a:cs typeface="Times New Roman" panose="02020603050405020304" pitchFamily="18" charset="0"/>
            </a:endParaRPr>
          </a:p>
          <a:p>
            <a:pPr marL="342900" lvl="0" indent="-342900">
              <a:lnSpc>
                <a:spcPct val="115000"/>
              </a:lnSpc>
              <a:buFont typeface="Aptos" panose="020B0004020202020204" pitchFamily="34" charset="0"/>
              <a:buChar char="-"/>
            </a:pPr>
            <a:r>
              <a:rPr lang="nb-NO" sz="1200" kern="100" dirty="0">
                <a:effectLst/>
                <a:latin typeface="+mn-lt"/>
                <a:ea typeface="Aptos" panose="020B0004020202020204" pitchFamily="34" charset="0"/>
                <a:cs typeface="Times New Roman" panose="02020603050405020304" pitchFamily="18" charset="0"/>
              </a:rPr>
              <a:t>FNs konvensjon om sivile og politiske rettigheter </a:t>
            </a:r>
          </a:p>
          <a:p>
            <a:pPr marL="342900" lvl="0" indent="-342900">
              <a:lnSpc>
                <a:spcPct val="115000"/>
              </a:lnSpc>
              <a:buFont typeface="Aptos" panose="020B0004020202020204" pitchFamily="34" charset="0"/>
              <a:buChar char="-"/>
            </a:pPr>
            <a:r>
              <a:rPr lang="nb-NO" sz="1200" kern="100" dirty="0">
                <a:effectLst/>
                <a:latin typeface="+mn-lt"/>
                <a:ea typeface="Aptos" panose="020B0004020202020204" pitchFamily="34" charset="0"/>
                <a:cs typeface="Times New Roman" panose="02020603050405020304" pitchFamily="18" charset="0"/>
              </a:rPr>
              <a:t>FNs konvensjon om økonomiske, sosiale og kulturelle rettigheter</a:t>
            </a:r>
          </a:p>
          <a:p>
            <a:pPr marL="342900" lvl="0" indent="-342900">
              <a:lnSpc>
                <a:spcPct val="115000"/>
              </a:lnSpc>
              <a:spcAft>
                <a:spcPts val="800"/>
              </a:spcAft>
              <a:buFont typeface="Aptos" panose="020B0004020202020204" pitchFamily="34" charset="0"/>
              <a:buChar char="-"/>
            </a:pPr>
            <a:r>
              <a:rPr lang="nb-NO" sz="1200" kern="100" dirty="0">
                <a:effectLst/>
                <a:latin typeface="+mn-lt"/>
                <a:ea typeface="Aptos" panose="020B0004020202020204" pitchFamily="34" charset="0"/>
                <a:cs typeface="Times New Roman" panose="02020603050405020304" pitchFamily="18" charset="0"/>
              </a:rPr>
              <a:t>FNs rasediskrimineringskonvensjon og bestemmelser om diskriminering i andre konvensjoner </a:t>
            </a:r>
            <a:endParaRPr lang="nb-NO"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solidFill>
                <a:schemeClr val="tx1"/>
              </a:solidFill>
              <a:latin typeface="+mn-lt"/>
            </a:endParaRPr>
          </a:p>
          <a:p>
            <a:r>
              <a:rPr lang="nb-NO" sz="1200" dirty="0">
                <a:latin typeface="+mn-lt"/>
              </a:rPr>
              <a:t>Når det gjelder paralleller til samenes situasjon i Norge </a:t>
            </a:r>
            <a:r>
              <a:rPr lang="nb-NO" sz="1200" b="0" i="0" dirty="0">
                <a:solidFill>
                  <a:srgbClr val="242424"/>
                </a:solidFill>
                <a:effectLst/>
                <a:highlight>
                  <a:srgbClr val="FFFFFF"/>
                </a:highlight>
                <a:latin typeface="+mn-lt"/>
              </a:rPr>
              <a:t>kan du som underviser forsøke å gjøre koblinger til kunnskap elevene har, eller du kan trekke inn konkrete hendelser eller situasjoner som Fosen-saken eller Melkøya, eller belyse negative holdninger til samer. Du kan for eksempel lese mer her: </a:t>
            </a:r>
          </a:p>
          <a:p>
            <a:endParaRPr lang="nb-NO" sz="1200" b="0" i="0" dirty="0">
              <a:solidFill>
                <a:srgbClr val="242424"/>
              </a:solidFill>
              <a:effectLst/>
              <a:highlight>
                <a:srgbClr val="FFFFFF"/>
              </a:highlight>
              <a:latin typeface="+mn-l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sz="1200" dirty="0">
                <a:latin typeface="+mn-lt"/>
                <a:hlinkClick r:id="rId3"/>
              </a:rPr>
              <a:t>https://snl.no/Fosen-saken</a:t>
            </a:r>
            <a:r>
              <a:rPr lang="nb-NO" sz="1200" dirty="0">
                <a:latin typeface="+mn-lt"/>
              </a:rPr>
              <a:t>. </a:t>
            </a:r>
            <a:endParaRPr lang="nb-NO" sz="1200" dirty="0">
              <a:solidFill>
                <a:schemeClr val="tx1"/>
              </a:solidFill>
              <a:latin typeface="+mn-l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sz="1200" dirty="0">
                <a:latin typeface="+mn-lt"/>
                <a:hlinkClick r:id="rId4"/>
              </a:rPr>
              <a:t>https://amnesty.no/sites/default/files/2023-09/2023-09-14_Negative%20holdninger%20og%20stereotypier%20om%20samer%20pa%CC%8A%20Facebook_final.pdf</a:t>
            </a:r>
            <a:endParaRPr lang="nb-NO" sz="1200" dirty="0">
              <a:latin typeface="+mn-l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sz="1200" dirty="0">
              <a:latin typeface="+mn-l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sz="1200" dirty="0">
              <a:latin typeface="+mn-lt"/>
            </a:endParaRPr>
          </a:p>
          <a:p>
            <a:endParaRPr lang="nb-NO" sz="1200" dirty="0">
              <a:latin typeface="+mn-lt"/>
            </a:endParaRPr>
          </a:p>
        </p:txBody>
      </p:sp>
      <p:sp>
        <p:nvSpPr>
          <p:cNvPr id="4" name="Plassholder for lysbildenummer 3"/>
          <p:cNvSpPr>
            <a:spLocks noGrp="1"/>
          </p:cNvSpPr>
          <p:nvPr>
            <p:ph type="sldNum" sz="quarter" idx="5"/>
          </p:nvPr>
        </p:nvSpPr>
        <p:spPr/>
        <p:txBody>
          <a:bodyPr/>
          <a:lstStyle/>
          <a:p>
            <a:fld id="{422EEFD3-A45C-4B70-B940-F20C4DA2B9D9}" type="slidenum">
              <a:rPr lang="nb-NO" smtClean="0"/>
              <a:t>24</a:t>
            </a:fld>
            <a:endParaRPr lang="nb-NO"/>
          </a:p>
        </p:txBody>
      </p:sp>
      <p:sp>
        <p:nvSpPr>
          <p:cNvPr id="5" name="Plassholder for dato 4">
            <a:extLst>
              <a:ext uri="{FF2B5EF4-FFF2-40B4-BE49-F238E27FC236}">
                <a16:creationId xmlns:a16="http://schemas.microsoft.com/office/drawing/2014/main" id="{11AC5ECB-4715-5959-D7B3-6D833ED4F93E}"/>
              </a:ext>
            </a:extLst>
          </p:cNvPr>
          <p:cNvSpPr>
            <a:spLocks noGrp="1"/>
          </p:cNvSpPr>
          <p:nvPr>
            <p:ph type="dt" idx="1"/>
          </p:nvPr>
        </p:nvSpPr>
        <p:spPr/>
        <p:txBody>
          <a:bodyPr/>
          <a:lstStyle/>
          <a:p>
            <a:fld id="{38163852-B55B-4670-9D8D-6DF1D23B99EE}" type="datetime1">
              <a:rPr lang="nb-NO" smtClean="0"/>
              <a:t>15.11.2024</a:t>
            </a:fld>
            <a:endParaRPr lang="nb-NO"/>
          </a:p>
        </p:txBody>
      </p:sp>
    </p:spTree>
    <p:extLst>
      <p:ext uri="{BB962C8B-B14F-4D97-AF65-F5344CB8AC3E}">
        <p14:creationId xmlns:p14="http://schemas.microsoft.com/office/powerpoint/2010/main" val="921667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u="none" dirty="0"/>
              <a:t>(Dette lysarket er til deg som underviser, og kan skjules/slettes fra presentasjonen)</a:t>
            </a:r>
          </a:p>
          <a:p>
            <a:endParaRPr lang="nb-NO" b="0" u="sng" dirty="0"/>
          </a:p>
          <a:p>
            <a:r>
              <a:rPr lang="nb-NO" b="0" u="sng" dirty="0"/>
              <a:t>Del 2, Skriv for Liv-sakene (velg ønsket sak/sakene):</a:t>
            </a:r>
          </a:p>
          <a:p>
            <a:pPr marL="171450" indent="-171450">
              <a:buFont typeface="Arial" panose="020B0604020202020204" pitchFamily="34" charset="0"/>
              <a:buChar char="•"/>
            </a:pPr>
            <a:r>
              <a:rPr lang="nb-NO" b="0" dirty="0" err="1"/>
              <a:t>Manahel</a:t>
            </a:r>
            <a:r>
              <a:rPr lang="nb-NO" b="0" dirty="0"/>
              <a:t> al-</a:t>
            </a:r>
            <a:r>
              <a:rPr lang="nb-NO" b="0" dirty="0" err="1"/>
              <a:t>Otabi</a:t>
            </a:r>
            <a:r>
              <a:rPr lang="nb-NO" b="0" dirty="0"/>
              <a:t> sin sak, lysbilde 9-16 (ca. 35-40 minutter)</a:t>
            </a:r>
          </a:p>
          <a:p>
            <a:pPr marL="171450" indent="-171450">
              <a:buFont typeface="Arial" panose="020B0604020202020204" pitchFamily="34" charset="0"/>
              <a:buChar char="•"/>
            </a:pPr>
            <a:r>
              <a:rPr lang="nb-NO" b="0" dirty="0"/>
              <a:t>Sleydo’ &amp; </a:t>
            </a:r>
            <a:r>
              <a:rPr lang="nb-NO" sz="1200" b="0" dirty="0" err="1">
                <a:latin typeface="Arial Narrow" panose="020B0606020202030204" pitchFamily="34" charset="0"/>
              </a:rPr>
              <a:t>Wet’Suwet’en</a:t>
            </a:r>
            <a:r>
              <a:rPr lang="nb-NO" sz="1200" b="0" dirty="0">
                <a:latin typeface="Arial Narrow" panose="020B0606020202030204" pitchFamily="34" charset="0"/>
              </a:rPr>
              <a:t> sin sak, </a:t>
            </a:r>
            <a:r>
              <a:rPr lang="nb-NO" b="0" dirty="0"/>
              <a:t>lysbilde 18-23 (ca. 25-30 minutter)</a:t>
            </a:r>
            <a:endParaRPr lang="nb-NO" sz="1200" b="0" dirty="0">
              <a:latin typeface="+mn-lt"/>
            </a:endParaRPr>
          </a:p>
          <a:p>
            <a:pPr marL="171450" indent="-171450">
              <a:buFont typeface="Arial" panose="020B0604020202020204" pitchFamily="34" charset="0"/>
              <a:buChar char="•"/>
            </a:pPr>
            <a:r>
              <a:rPr lang="nb-NO" sz="1200" b="1" dirty="0">
                <a:latin typeface="Arial Narrow" panose="020B0606020202030204" pitchFamily="34" charset="0"/>
              </a:rPr>
              <a:t>Neth Nahara </a:t>
            </a:r>
            <a:r>
              <a:rPr lang="nb-NO" b="1" dirty="0"/>
              <a:t>sin sak, lysbilde 25-31 (ca. 25-30 minutter)</a:t>
            </a:r>
            <a:endParaRPr lang="nb-NO" sz="1200" b="1" dirty="0">
              <a:latin typeface="+mn-lt"/>
            </a:endParaRPr>
          </a:p>
          <a:p>
            <a:pPr marL="171450" indent="-171450">
              <a:buFont typeface="Arial" panose="020B0604020202020204" pitchFamily="34" charset="0"/>
              <a:buChar char="•"/>
            </a:pPr>
            <a:r>
              <a:rPr lang="nb-NO" sz="1200" b="0" dirty="0">
                <a:latin typeface="Arial Narrow" panose="020B0606020202030204" pitchFamily="34" charset="0"/>
              </a:rPr>
              <a:t>Maryia </a:t>
            </a:r>
            <a:r>
              <a:rPr lang="nb-NO" sz="1200" b="0" dirty="0" err="1">
                <a:latin typeface="Arial Narrow" panose="020B0606020202030204" pitchFamily="34" charset="0"/>
              </a:rPr>
              <a:t>Kalesnikava</a:t>
            </a:r>
            <a:r>
              <a:rPr lang="nb-NO" sz="1200" b="0" dirty="0">
                <a:latin typeface="Arial Narrow" panose="020B0606020202030204" pitchFamily="34" charset="0"/>
              </a:rPr>
              <a:t> </a:t>
            </a:r>
            <a:r>
              <a:rPr lang="nb-NO" b="0" dirty="0"/>
              <a:t>sin sak, lysbilde 33-40 (ca. 30-35 minutter)</a:t>
            </a:r>
          </a:p>
          <a:p>
            <a:endParaRPr lang="nb-NO" dirty="0"/>
          </a:p>
          <a:p>
            <a:r>
              <a:rPr lang="nb-NO" dirty="0"/>
              <a:t>Husk den standardiserte introduksjonen og avsluttende brevskrivningsdel (Del 1 og 3).</a:t>
            </a:r>
          </a:p>
          <a:p>
            <a:endParaRPr lang="nb-NO" dirty="0"/>
          </a:p>
        </p:txBody>
      </p:sp>
      <p:sp>
        <p:nvSpPr>
          <p:cNvPr id="4" name="Plassholder for lysbildenummer 3"/>
          <p:cNvSpPr>
            <a:spLocks noGrp="1"/>
          </p:cNvSpPr>
          <p:nvPr>
            <p:ph type="sldNum" sz="quarter" idx="5"/>
          </p:nvPr>
        </p:nvSpPr>
        <p:spPr/>
        <p:txBody>
          <a:bodyPr/>
          <a:lstStyle/>
          <a:p>
            <a:fld id="{422EEFD3-A45C-4B70-B940-F20C4DA2B9D9}" type="slidenum">
              <a:rPr lang="nb-NO" smtClean="0"/>
              <a:t>25</a:t>
            </a:fld>
            <a:endParaRPr lang="nb-NO"/>
          </a:p>
        </p:txBody>
      </p:sp>
      <p:sp>
        <p:nvSpPr>
          <p:cNvPr id="5" name="Plassholder for dato 4">
            <a:extLst>
              <a:ext uri="{FF2B5EF4-FFF2-40B4-BE49-F238E27FC236}">
                <a16:creationId xmlns:a16="http://schemas.microsoft.com/office/drawing/2014/main" id="{C7A22B1C-BC08-B21B-AD5D-0B61ADA744F9}"/>
              </a:ext>
            </a:extLst>
          </p:cNvPr>
          <p:cNvSpPr>
            <a:spLocks noGrp="1"/>
          </p:cNvSpPr>
          <p:nvPr>
            <p:ph type="dt" idx="1"/>
          </p:nvPr>
        </p:nvSpPr>
        <p:spPr/>
        <p:txBody>
          <a:bodyPr/>
          <a:lstStyle/>
          <a:p>
            <a:fld id="{7E1955A2-51E1-4AC5-B1CB-AC9994C19CF9}" type="datetime1">
              <a:rPr lang="nb-NO" smtClean="0"/>
              <a:t>15.11.2024</a:t>
            </a:fld>
            <a:endParaRPr lang="nb-NO"/>
          </a:p>
        </p:txBody>
      </p:sp>
    </p:spTree>
    <p:extLst>
      <p:ext uri="{BB962C8B-B14F-4D97-AF65-F5344CB8AC3E}">
        <p14:creationId xmlns:p14="http://schemas.microsoft.com/office/powerpoint/2010/main" val="2593615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latin typeface="+mn-lt"/>
              </a:rPr>
              <a:t>Tidsramme: </a:t>
            </a:r>
            <a:r>
              <a:rPr lang="nb-NO" sz="1200" dirty="0">
                <a:latin typeface="+mn-lt"/>
              </a:rPr>
              <a:t>ca. 5 minutter</a:t>
            </a:r>
          </a:p>
          <a:p>
            <a:r>
              <a:rPr lang="nb-NO" sz="1200" b="1" dirty="0">
                <a:latin typeface="+mn-lt"/>
              </a:rPr>
              <a:t>Arbeidsform</a:t>
            </a:r>
            <a:r>
              <a:rPr lang="nb-NO" sz="1200" dirty="0">
                <a:latin typeface="+mn-lt"/>
              </a:rPr>
              <a:t>: formidler forteller + plenum  </a:t>
            </a:r>
          </a:p>
          <a:p>
            <a:endParaRPr lang="nb-NO" sz="120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latin typeface="+mn-lt"/>
                <a:cs typeface="Arial"/>
              </a:rPr>
              <a:t>Spør: </a:t>
            </a:r>
            <a:r>
              <a:rPr lang="nb-NO" dirty="0">
                <a:latin typeface="+mn-lt"/>
                <a:cs typeface="Arial"/>
              </a:rPr>
              <a:t>er det noen som vet om en menneskerett de har brukt i dag? (Diskutert kort i plenum). </a:t>
            </a:r>
          </a:p>
          <a:p>
            <a:r>
              <a:rPr lang="nb-NO" dirty="0">
                <a:latin typeface="+mn-lt"/>
                <a:cs typeface="Arial"/>
              </a:rPr>
              <a:t>Om du har </a:t>
            </a:r>
            <a:r>
              <a:rPr lang="nb-NO" dirty="0" err="1">
                <a:latin typeface="+mn-lt"/>
                <a:cs typeface="Arial"/>
              </a:rPr>
              <a:t>printet</a:t>
            </a:r>
            <a:r>
              <a:rPr lang="nb-NO" dirty="0">
                <a:latin typeface="+mn-lt"/>
                <a:cs typeface="Arial"/>
              </a:rPr>
              <a:t> ut Amnestys forenklede versjonen av Verdenserklæringen om menneskerettighetene, så kan du dele denne ut til elevene.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latin typeface="+mn-lt"/>
                <a:cs typeface="Arial"/>
              </a:rPr>
              <a:t>Elevene kan få et øyeblikk til å se over menneskeerklæringen foran seg.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latin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latin typeface="+mn-lt"/>
                <a:cs typeface="Arial"/>
              </a:rPr>
              <a:t>Gi dem deretter en kort gjennomgang av menneskerettighetene (omfanget av dette vil avhengig av hvilke forkunnskap elevene har om dette fra før).</a:t>
            </a:r>
            <a:endParaRPr lang="nb-NO" dirty="0">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latin typeface="+mn-lt"/>
                <a:cs typeface="Arial"/>
              </a:rPr>
              <a:t>Vi har alle grunnleggende menneskerettigheter, og grunnlaget for disse rettighetene er FNs verdenserklæring om menneskerettighetene fra 1948, og består av 30 artikler.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latin typeface="+mn-lt"/>
                <a:cs typeface="Arial"/>
              </a:rPr>
              <a:t>Det er rettigheter vi alle har, og det er uavhengig av kjønn, alder, legning, nasjonalitet, hvem vi tror på eller hvor vi bor.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latin typeface="+mn-lt"/>
                <a:cs typeface="Arial"/>
              </a:rPr>
              <a:t>For det er statene som er ansvarlig for at menneskerettighetene beskyttes. Til tross for dette, og at menneskerettighetene skal gjelde alle, blir de dessverre brutt hver eneste dag av stater verden over.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latin typeface="+mn-lt"/>
                <a:cs typeface="Arial"/>
              </a:rPr>
              <a:t>Kom deretter inn på </a:t>
            </a:r>
            <a:r>
              <a:rPr lang="nb-NO" sz="1200" b="1" dirty="0">
                <a:latin typeface="+mn-lt"/>
                <a:cs typeface="Arial"/>
              </a:rPr>
              <a:t>artikkel 19: </a:t>
            </a:r>
            <a:r>
              <a:rPr lang="nb-NO" sz="1200" u="sng" dirty="0">
                <a:latin typeface="+mn-lt"/>
                <a:cs typeface="Arial"/>
              </a:rPr>
              <a:t>Alle har rett til mening- og ytringsfrihet: </a:t>
            </a:r>
            <a:r>
              <a:rPr lang="nb-NO" sz="1200" dirty="0">
                <a:effectLst/>
                <a:latin typeface="+mn-lt"/>
                <a:cs typeface="Segoe UI"/>
              </a:rPr>
              <a:t>Denne rett omfatter frihet til å hevde meninger uten innblanding og til å søke, motta og meddele opplysninger og ideer gjennom ethvert meddelelsesmiddel og uten hensyn til landegrenser. Dette betyr retten til å: </a:t>
            </a:r>
            <a:endParaRPr lang="nb-NO" sz="1200" b="0" i="0" dirty="0">
              <a:solidFill>
                <a:srgbClr val="212529"/>
              </a:solidFill>
              <a:effectLst/>
              <a:highlight>
                <a:srgbClr val="FFFFFF"/>
              </a:highlight>
              <a:latin typeface="+mn-lt"/>
              <a:cs typeface="Segoe UI"/>
            </a:endParaRPr>
          </a:p>
          <a:p>
            <a:pPr marL="171450" indent="-171450" algn="l">
              <a:buFont typeface="Courier New" panose="02070309020205020404" pitchFamily="49" charset="0"/>
              <a:buChar char="o"/>
            </a:pPr>
            <a:r>
              <a:rPr lang="nb-NO" sz="1200" b="0" i="0" dirty="0">
                <a:solidFill>
                  <a:srgbClr val="212529"/>
                </a:solidFill>
                <a:effectLst/>
                <a:highlight>
                  <a:srgbClr val="FFFFFF"/>
                </a:highlight>
                <a:latin typeface="+mn-lt"/>
              </a:rPr>
              <a:t>Ytre din mening - så lenge den ikke er hatefull eller diskriminerende</a:t>
            </a:r>
          </a:p>
          <a:p>
            <a:pPr marL="171450" indent="-171450" algn="l">
              <a:buFont typeface="Courier New" panose="02070309020205020404" pitchFamily="49" charset="0"/>
              <a:buChar char="o"/>
            </a:pPr>
            <a:r>
              <a:rPr lang="nb-NO" sz="1200" b="0" i="0" dirty="0">
                <a:solidFill>
                  <a:srgbClr val="212529"/>
                </a:solidFill>
                <a:effectLst/>
                <a:highlight>
                  <a:srgbClr val="FFFFFF"/>
                </a:highlight>
                <a:latin typeface="+mn-lt"/>
              </a:rPr>
              <a:t>Motta og gi informasjon</a:t>
            </a:r>
          </a:p>
          <a:p>
            <a:pPr marL="171450" indent="-171450" algn="l">
              <a:buFontTx/>
              <a:buChar char="-"/>
            </a:pPr>
            <a:endParaRPr lang="nb-NO" sz="1200" i="1" dirty="0">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i="0" noProof="0" dirty="0">
                <a:latin typeface="+mn-lt"/>
                <a:cs typeface="Arial"/>
              </a:rPr>
              <a:t>Ytringsfrihet er menneskerettighet som er helt sentral i Skriv for liv, vi bruker jo vår egen stemme for å beskytte andres rettigheter. Dessverre er det slik at ytringsfrihet ikke er selvsagt for alle – noen får ikke bruke sin stemme, selv ikke for å beskytte andre. Dette skal de lære mer om nå. Vis dem filmen på neste bilde.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0" dirty="0">
              <a:latin typeface="+mn-lt"/>
              <a:cs typeface="Arial"/>
            </a:endParaRPr>
          </a:p>
          <a:p>
            <a:endParaRPr lang="nb-NO"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latin typeface="+mn-lt"/>
              <a:cs typeface="Arial" panose="020B0604020202020204" pitchFamily="34" charset="0"/>
            </a:endParaRPr>
          </a:p>
        </p:txBody>
      </p:sp>
      <p:sp>
        <p:nvSpPr>
          <p:cNvPr id="4" name="Plassholder for lysbildenummer 3"/>
          <p:cNvSpPr>
            <a:spLocks noGrp="1"/>
          </p:cNvSpPr>
          <p:nvPr>
            <p:ph type="sldNum" sz="quarter" idx="5"/>
          </p:nvPr>
        </p:nvSpPr>
        <p:spPr/>
        <p:txBody>
          <a:bodyPr/>
          <a:lstStyle/>
          <a:p>
            <a:fld id="{422EEFD3-A45C-4B70-B940-F20C4DA2B9D9}" type="slidenum">
              <a:rPr lang="nb-NO" smtClean="0"/>
              <a:t>26</a:t>
            </a:fld>
            <a:endParaRPr lang="nb-NO"/>
          </a:p>
        </p:txBody>
      </p:sp>
      <p:sp>
        <p:nvSpPr>
          <p:cNvPr id="5" name="Plassholder for dato 4">
            <a:extLst>
              <a:ext uri="{FF2B5EF4-FFF2-40B4-BE49-F238E27FC236}">
                <a16:creationId xmlns:a16="http://schemas.microsoft.com/office/drawing/2014/main" id="{EFB55DAD-F95C-2D96-D0E6-F36664CFE5B2}"/>
              </a:ext>
            </a:extLst>
          </p:cNvPr>
          <p:cNvSpPr>
            <a:spLocks noGrp="1"/>
          </p:cNvSpPr>
          <p:nvPr>
            <p:ph type="dt" idx="1"/>
          </p:nvPr>
        </p:nvSpPr>
        <p:spPr/>
        <p:txBody>
          <a:bodyPr/>
          <a:lstStyle/>
          <a:p>
            <a:fld id="{F0DD10A7-F59F-42CE-BA35-C0AC04DF7EAF}" type="datetime1">
              <a:rPr lang="nb-NO" smtClean="0"/>
              <a:t>15.11.2024</a:t>
            </a:fld>
            <a:endParaRPr lang="nb-NO"/>
          </a:p>
        </p:txBody>
      </p:sp>
    </p:spTree>
    <p:extLst>
      <p:ext uri="{BB962C8B-B14F-4D97-AF65-F5344CB8AC3E}">
        <p14:creationId xmlns:p14="http://schemas.microsoft.com/office/powerpoint/2010/main" val="2349193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Tidsramme: </a:t>
            </a:r>
            <a:r>
              <a:rPr lang="nb-NO" dirty="0"/>
              <a:t>2 minutters film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nb-NO" sz="1200" b="0" i="0" dirty="0">
              <a:solidFill>
                <a:srgbClr val="212529"/>
              </a:solidFill>
              <a:effectLst/>
              <a:latin typeface="Amnesty Trade Gothic"/>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dirty="0">
                <a:solidFill>
                  <a:srgbClr val="212529"/>
                </a:solidFill>
                <a:effectLst/>
                <a:latin typeface="Amnesty Trade Gothic"/>
              </a:rPr>
              <a:t>Spill av filmen.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latin typeface="Arial" panose="020B0604020202020204" pitchFamily="34" charset="0"/>
                <a:cs typeface="Arial" panose="020B0604020202020204" pitchFamily="34" charset="0"/>
              </a:rPr>
              <a:t>Etter elevene har sett filmen kan du repetere at ytringsfrihet/</a:t>
            </a:r>
            <a:r>
              <a:rPr lang="nb-NO" b="1" dirty="0">
                <a:latin typeface="Arial" panose="020B0604020202020204" pitchFamily="34" charset="0"/>
                <a:cs typeface="Arial" panose="020B0604020202020204" pitchFamily="34" charset="0"/>
              </a:rPr>
              <a:t>artikkel 19 </a:t>
            </a:r>
            <a:r>
              <a:rPr lang="nb-NO" dirty="0">
                <a:latin typeface="Arial" panose="020B0604020202020204" pitchFamily="34" charset="0"/>
                <a:cs typeface="Arial" panose="020B0604020202020204" pitchFamily="34" charset="0"/>
              </a:rPr>
              <a:t>handler om at:  </a:t>
            </a:r>
            <a:endParaRPr lang="nb-NO" b="0" i="0" dirty="0">
              <a:solidFill>
                <a:srgbClr val="212529"/>
              </a:solidFill>
              <a:effectLst/>
              <a:highlight>
                <a:srgbClr val="FFFFFF"/>
              </a:highlight>
              <a:latin typeface="Amnesty Trade Gothic"/>
            </a:endParaRPr>
          </a:p>
          <a:p>
            <a:pPr marL="171450" indent="-171450" algn="l">
              <a:buFontTx/>
              <a:buChar char="-"/>
            </a:pPr>
            <a:r>
              <a:rPr lang="nb-NO" b="0" i="0" dirty="0">
                <a:solidFill>
                  <a:srgbClr val="212529"/>
                </a:solidFill>
                <a:effectLst/>
                <a:highlight>
                  <a:srgbClr val="FFFFFF"/>
                </a:highlight>
                <a:latin typeface="Amnesty Trade Gothic"/>
              </a:rPr>
              <a:t>Du skal kunne ytre din mening - så lenge den ikke er hatefull eller diskriminerende</a:t>
            </a:r>
          </a:p>
          <a:p>
            <a:pPr marL="171450" indent="-171450" algn="l">
              <a:buFontTx/>
              <a:buChar char="-"/>
            </a:pPr>
            <a:r>
              <a:rPr lang="nb-NO" b="0" i="0" dirty="0">
                <a:solidFill>
                  <a:srgbClr val="212529"/>
                </a:solidFill>
                <a:effectLst/>
                <a:highlight>
                  <a:srgbClr val="FFFFFF"/>
                </a:highlight>
                <a:latin typeface="Amnesty Trade Gothic"/>
              </a:rPr>
              <a:t>Du skal kunne både motta og gi informasjon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0"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i="0" noProof="0" dirty="0">
                <a:latin typeface="Arial"/>
                <a:cs typeface="Arial"/>
              </a:rPr>
              <a:t>Her skal elevene prøve å se denne menneskerettigheten i lys av eget liv. Spør spørsmål på neste lysark.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i="0" noProof="0" dirty="0">
                <a:latin typeface="Arial"/>
                <a:cs typeface="Arial"/>
              </a:rPr>
              <a:t>Lenke: https://youtu.be/oiVlx-Zz9O8</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noProof="0" dirty="0"/>
          </a:p>
        </p:txBody>
      </p:sp>
      <p:sp>
        <p:nvSpPr>
          <p:cNvPr id="4" name="Plassholder for lysbildenummer 3"/>
          <p:cNvSpPr>
            <a:spLocks noGrp="1"/>
          </p:cNvSpPr>
          <p:nvPr>
            <p:ph type="sldNum" sz="quarter" idx="5"/>
          </p:nvPr>
        </p:nvSpPr>
        <p:spPr/>
        <p:txBody>
          <a:bodyPr/>
          <a:lstStyle/>
          <a:p>
            <a:fld id="{422EEFD3-A45C-4B70-B940-F20C4DA2B9D9}" type="slidenum">
              <a:rPr lang="nb-NO" smtClean="0"/>
              <a:t>27</a:t>
            </a:fld>
            <a:endParaRPr lang="nb-NO"/>
          </a:p>
        </p:txBody>
      </p:sp>
      <p:sp>
        <p:nvSpPr>
          <p:cNvPr id="5" name="Plassholder for dato 4">
            <a:extLst>
              <a:ext uri="{FF2B5EF4-FFF2-40B4-BE49-F238E27FC236}">
                <a16:creationId xmlns:a16="http://schemas.microsoft.com/office/drawing/2014/main" id="{C4611FCB-5C9A-4816-065F-D808DE16AB62}"/>
              </a:ext>
            </a:extLst>
          </p:cNvPr>
          <p:cNvSpPr>
            <a:spLocks noGrp="1"/>
          </p:cNvSpPr>
          <p:nvPr>
            <p:ph type="dt" idx="1"/>
          </p:nvPr>
        </p:nvSpPr>
        <p:spPr/>
        <p:txBody>
          <a:bodyPr/>
          <a:lstStyle/>
          <a:p>
            <a:fld id="{F9A3C80A-F389-4C2E-A763-6EC7C58F0965}" type="datetime1">
              <a:rPr lang="nb-NO" smtClean="0"/>
              <a:t>15.11.2024</a:t>
            </a:fld>
            <a:endParaRPr lang="nb-NO"/>
          </a:p>
        </p:txBody>
      </p:sp>
    </p:spTree>
    <p:extLst>
      <p:ext uri="{BB962C8B-B14F-4D97-AF65-F5344CB8AC3E}">
        <p14:creationId xmlns:p14="http://schemas.microsoft.com/office/powerpoint/2010/main" val="1576609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latin typeface="+mn-lt"/>
              </a:rPr>
              <a:t>Tidsramme: </a:t>
            </a:r>
            <a:r>
              <a:rPr lang="nb-NO" dirty="0">
                <a:latin typeface="+mn-lt"/>
              </a:rPr>
              <a:t>ca. 2 minutter</a:t>
            </a:r>
          </a:p>
          <a:p>
            <a:r>
              <a:rPr lang="nb-NO" b="1" dirty="0">
                <a:latin typeface="+mn-lt"/>
              </a:rPr>
              <a:t>Arbeidsform</a:t>
            </a:r>
            <a:r>
              <a:rPr lang="nb-NO" dirty="0">
                <a:latin typeface="+mn-lt"/>
              </a:rPr>
              <a:t>: i par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0" dirty="0">
              <a:solidFill>
                <a:srgbClr val="212529"/>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dirty="0">
                <a:solidFill>
                  <a:srgbClr val="212529"/>
                </a:solidFill>
                <a:effectLst/>
                <a:latin typeface="+mn-lt"/>
              </a:rPr>
              <a:t>Eventuelt oppfølgingsspørsmål: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dirty="0">
                <a:solidFill>
                  <a:srgbClr val="212529"/>
                </a:solidFill>
                <a:effectLst/>
                <a:latin typeface="+mn-lt"/>
              </a:rPr>
              <a:t>Har du noensinne blitt stoppet fra å ytre deg? </a:t>
            </a:r>
            <a:endParaRPr lang="nb-NO" dirty="0">
              <a:latin typeface="+mn-lt"/>
            </a:endParaRPr>
          </a:p>
          <a:p>
            <a:endParaRPr lang="nb-NO" b="1" dirty="0">
              <a:latin typeface="+mn-lt"/>
            </a:endParaRPr>
          </a:p>
          <a:p>
            <a:pPr marL="171450" indent="-171450">
              <a:buFont typeface="Arial" panose="020B0604020202020204" pitchFamily="34" charset="0"/>
              <a:buChar char="•"/>
            </a:pPr>
            <a:r>
              <a:rPr lang="nb-NO" b="0" dirty="0">
                <a:latin typeface="+mn-lt"/>
              </a:rPr>
              <a:t>Her skal elevene forsøke å komme med eksempler. Hensikten er at elevene skal reflekterer rundt hvordan de bruker sin ytringsfrihet til vanlig, og der de tenker over hvordan ytringsfrihet kan komme til uttrykk i eget liv og hverdag.  </a:t>
            </a:r>
          </a:p>
          <a:p>
            <a:pPr marL="171450" indent="-171450">
              <a:buFont typeface="Arial" panose="020B0604020202020204" pitchFamily="34" charset="0"/>
              <a:buChar char="•"/>
            </a:pPr>
            <a:r>
              <a:rPr lang="nb-NO" b="0" dirty="0">
                <a:latin typeface="+mn-lt"/>
              </a:rPr>
              <a:t>Mange kan kanskje synes det er vanskelig å komme med noen eksempler, og det kan også være et viktig poeng. Mange, spesielt i Norge, tar kanskje denne rettigheten til tider litt for gitt nettopp fordi de ikke har opplevd at denne rettigheten har blitt begrenset eller hindret. </a:t>
            </a:r>
          </a:p>
          <a:p>
            <a:endParaRPr lang="nb-NO" b="0" dirty="0">
              <a:latin typeface="+mn-lt"/>
            </a:endParaRPr>
          </a:p>
          <a:p>
            <a:endParaRPr lang="nb-NO" dirty="0">
              <a:latin typeface="+mn-lt"/>
            </a:endParaRPr>
          </a:p>
        </p:txBody>
      </p:sp>
      <p:sp>
        <p:nvSpPr>
          <p:cNvPr id="4" name="Plassholder for lysbildenummer 3"/>
          <p:cNvSpPr>
            <a:spLocks noGrp="1"/>
          </p:cNvSpPr>
          <p:nvPr>
            <p:ph type="sldNum" sz="quarter" idx="5"/>
          </p:nvPr>
        </p:nvSpPr>
        <p:spPr/>
        <p:txBody>
          <a:bodyPr/>
          <a:lstStyle/>
          <a:p>
            <a:fld id="{2A90FC3D-3DC2-4338-9D1E-3ECC8AF7462E}" type="slidenum">
              <a:rPr lang="nb-NO" smtClean="0"/>
              <a:t>28</a:t>
            </a:fld>
            <a:endParaRPr lang="nb-NO"/>
          </a:p>
        </p:txBody>
      </p:sp>
      <p:sp>
        <p:nvSpPr>
          <p:cNvPr id="5" name="Plassholder for dato 4">
            <a:extLst>
              <a:ext uri="{FF2B5EF4-FFF2-40B4-BE49-F238E27FC236}">
                <a16:creationId xmlns:a16="http://schemas.microsoft.com/office/drawing/2014/main" id="{D46AB3AC-1876-9602-38FB-B208FE61AEA8}"/>
              </a:ext>
            </a:extLst>
          </p:cNvPr>
          <p:cNvSpPr>
            <a:spLocks noGrp="1"/>
          </p:cNvSpPr>
          <p:nvPr>
            <p:ph type="dt" idx="1"/>
          </p:nvPr>
        </p:nvSpPr>
        <p:spPr/>
        <p:txBody>
          <a:bodyPr/>
          <a:lstStyle/>
          <a:p>
            <a:fld id="{557D45E2-D816-4CC2-A6EE-A5303BC7B17A}" type="datetime1">
              <a:rPr lang="nb-NO" smtClean="0"/>
              <a:t>15.11.2024</a:t>
            </a:fld>
            <a:endParaRPr lang="nb-NO"/>
          </a:p>
        </p:txBody>
      </p:sp>
    </p:spTree>
    <p:extLst>
      <p:ext uri="{BB962C8B-B14F-4D97-AF65-F5344CB8AC3E}">
        <p14:creationId xmlns:p14="http://schemas.microsoft.com/office/powerpoint/2010/main" val="1026594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latin typeface="+mn-lt"/>
              </a:rPr>
              <a:t>Tidsramme: </a:t>
            </a:r>
            <a:r>
              <a:rPr lang="nb-NO" sz="1200" dirty="0">
                <a:latin typeface="+mn-lt"/>
              </a:rPr>
              <a:t>ca. 5-8 minutter</a:t>
            </a:r>
          </a:p>
          <a:p>
            <a:r>
              <a:rPr lang="nb-NO" sz="1200" b="1" dirty="0">
                <a:latin typeface="+mn-lt"/>
              </a:rPr>
              <a:t>Arbeidsform</a:t>
            </a:r>
            <a:r>
              <a:rPr lang="nb-NO" sz="1200" dirty="0">
                <a:latin typeface="+mn-lt"/>
              </a:rPr>
              <a:t>: i par og plenum</a:t>
            </a:r>
            <a:endParaRPr lang="nb-NO" sz="1200" b="1" dirty="0">
              <a:latin typeface="+mn-lt"/>
            </a:endParaRPr>
          </a:p>
          <a:p>
            <a:endParaRPr lang="nb-NO" sz="1200" dirty="0">
              <a:latin typeface="+mn-lt"/>
            </a:endParaRPr>
          </a:p>
          <a:p>
            <a:pPr marL="171450" indent="-171450">
              <a:buFont typeface="Arial" panose="020B0604020202020204" pitchFamily="34" charset="0"/>
              <a:buChar char="•"/>
            </a:pPr>
            <a:r>
              <a:rPr lang="nb-NO" sz="1200" dirty="0">
                <a:latin typeface="+mn-lt"/>
              </a:rPr>
              <a:t>Her kan elevene trekke inn bekymringer rundt saker eller hendelser som har skjedd eller skjer nasjonalt og internasjonalt. Det kan være lokale hendelser eller mer nasjonale anliggende og saker som for eksempel sier noe om norske politiske prioriteringer - eller korona pandemien som har påvirker elevene på ulike måte. Konkrete globale forslag kan være situasjonen Ukraina og i Midtøsten, politiske forhold i USA eller bekymringer tilknyttet klima eller forbruk. </a:t>
            </a:r>
          </a:p>
          <a:p>
            <a:pPr marL="171450" indent="-171450">
              <a:buFont typeface="Arial" panose="020B0604020202020204" pitchFamily="34" charset="0"/>
              <a:buChar char="•"/>
            </a:pPr>
            <a:r>
              <a:rPr lang="nb-NO" sz="1200" dirty="0">
                <a:latin typeface="+mn-lt"/>
              </a:rPr>
              <a:t>Hensikten er at de skal reflektere over hva som går dem bekymret i verden i dag. De får også tenkt gjennom hvordan de sier ifra og uttrykker denne bekymringen. De får også reflektert rundt hvordan livet deres hadde sett ut om de ikke hadde fått sin rett til mening- og ytringsfrihet respektert, og blir et frempek til saken de nå skal introduseres til.  </a:t>
            </a:r>
          </a:p>
          <a:p>
            <a:endParaRPr lang="nb-NO" sz="1200" b="1" dirty="0">
              <a:latin typeface="+mn-lt"/>
            </a:endParaRPr>
          </a:p>
          <a:p>
            <a:r>
              <a:rPr lang="nb-NO" sz="1200" b="1" dirty="0">
                <a:latin typeface="+mn-lt"/>
              </a:rPr>
              <a:t>Oppsummer kort i plenum </a:t>
            </a:r>
          </a:p>
          <a:p>
            <a:pPr marL="171450" indent="-171450">
              <a:buFont typeface="Arial" panose="020B0604020202020204" pitchFamily="34" charset="0"/>
              <a:buChar char="•"/>
            </a:pPr>
            <a:r>
              <a:rPr lang="nb-NO" sz="1200" b="0" dirty="0">
                <a:latin typeface="+mn-lt"/>
              </a:rPr>
              <a:t>Spør om noen av elevene vil dele det de har diskutert. </a:t>
            </a:r>
          </a:p>
          <a:p>
            <a:endParaRPr lang="nb-NO" sz="1200" dirty="0">
              <a:latin typeface="+mn-lt"/>
            </a:endParaRPr>
          </a:p>
        </p:txBody>
      </p:sp>
      <p:sp>
        <p:nvSpPr>
          <p:cNvPr id="4" name="Plassholder for lysbildenummer 3"/>
          <p:cNvSpPr>
            <a:spLocks noGrp="1"/>
          </p:cNvSpPr>
          <p:nvPr>
            <p:ph type="sldNum" sz="quarter" idx="5"/>
          </p:nvPr>
        </p:nvSpPr>
        <p:spPr/>
        <p:txBody>
          <a:bodyPr/>
          <a:lstStyle/>
          <a:p>
            <a:fld id="{422EEFD3-A45C-4B70-B940-F20C4DA2B9D9}" type="slidenum">
              <a:rPr lang="nb-NO" smtClean="0"/>
              <a:t>29</a:t>
            </a:fld>
            <a:endParaRPr lang="nb-NO"/>
          </a:p>
        </p:txBody>
      </p:sp>
      <p:sp>
        <p:nvSpPr>
          <p:cNvPr id="5" name="Plassholder for dato 4">
            <a:extLst>
              <a:ext uri="{FF2B5EF4-FFF2-40B4-BE49-F238E27FC236}">
                <a16:creationId xmlns:a16="http://schemas.microsoft.com/office/drawing/2014/main" id="{8655ADD7-B8E1-06F9-9D89-489152D7A701}"/>
              </a:ext>
            </a:extLst>
          </p:cNvPr>
          <p:cNvSpPr>
            <a:spLocks noGrp="1"/>
          </p:cNvSpPr>
          <p:nvPr>
            <p:ph type="dt" idx="1"/>
          </p:nvPr>
        </p:nvSpPr>
        <p:spPr/>
        <p:txBody>
          <a:bodyPr/>
          <a:lstStyle/>
          <a:p>
            <a:fld id="{810A92A0-508D-417B-9D31-479586F51B3A}" type="datetime1">
              <a:rPr lang="nb-NO" smtClean="0"/>
              <a:t>15.11.2024</a:t>
            </a:fld>
            <a:endParaRPr lang="nb-NO"/>
          </a:p>
        </p:txBody>
      </p:sp>
    </p:spTree>
    <p:extLst>
      <p:ext uri="{BB962C8B-B14F-4D97-AF65-F5344CB8AC3E}">
        <p14:creationId xmlns:p14="http://schemas.microsoft.com/office/powerpoint/2010/main" val="28630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u="none" dirty="0"/>
              <a:t>(Dette lysarket er til deg som underviser, og kan skjules/slettes fra presentasjonen)</a:t>
            </a:r>
          </a:p>
          <a:p>
            <a:endParaRPr lang="nb-NO" b="1" u="sng" dirty="0"/>
          </a:p>
          <a:p>
            <a:r>
              <a:rPr lang="nb-NO" b="1" u="sng" dirty="0"/>
              <a:t>Del 1 Introduksjon (standardisert del) (ca. 10-15 minutter): </a:t>
            </a:r>
          </a:p>
          <a:p>
            <a:pPr marL="171450" indent="-171450">
              <a:buFont typeface="Arial" panose="020B0604020202020204" pitchFamily="34" charset="0"/>
              <a:buChar char="•"/>
            </a:pPr>
            <a:r>
              <a:rPr lang="nb-NO" b="1" dirty="0"/>
              <a:t>Amnesty International, lysbilde 4</a:t>
            </a:r>
          </a:p>
          <a:p>
            <a:pPr marL="171450" indent="-171450">
              <a:buFont typeface="Arial" panose="020B0604020202020204" pitchFamily="34" charset="0"/>
              <a:buChar char="•"/>
            </a:pPr>
            <a:r>
              <a:rPr lang="nb-NO" b="1" dirty="0"/>
              <a:t>Skriv for liv, lysbilde 5-7</a:t>
            </a:r>
          </a:p>
          <a:p>
            <a:pPr marL="0" indent="0">
              <a:buFont typeface="Arial" panose="020B0604020202020204" pitchFamily="34" charset="0"/>
              <a:buNone/>
            </a:pPr>
            <a:endParaRPr lang="nb-NO" b="0" dirty="0"/>
          </a:p>
          <a:p>
            <a:r>
              <a:rPr lang="nb-NO" b="0" u="sng" dirty="0"/>
              <a:t>Del 2, Skriv for Liv-sakene (velg ønsket sak/sakene):</a:t>
            </a:r>
          </a:p>
          <a:p>
            <a:pPr marL="171450" indent="-171450">
              <a:buFont typeface="Arial" panose="020B0604020202020204" pitchFamily="34" charset="0"/>
              <a:buChar char="•"/>
            </a:pPr>
            <a:r>
              <a:rPr lang="nb-NO" b="0" dirty="0" err="1"/>
              <a:t>Manahel</a:t>
            </a:r>
            <a:r>
              <a:rPr lang="nb-NO" b="0" dirty="0"/>
              <a:t> al-Otaibi sin sak, lysbilde 9-17 (ca. 35 minutter)</a:t>
            </a:r>
          </a:p>
          <a:p>
            <a:pPr marL="171450" indent="-171450">
              <a:buFont typeface="Arial" panose="020B0604020202020204" pitchFamily="34" charset="0"/>
              <a:buChar char="•"/>
            </a:pPr>
            <a:r>
              <a:rPr lang="nb-NO" b="0" dirty="0"/>
              <a:t>Sleydo’ &amp; </a:t>
            </a:r>
            <a:r>
              <a:rPr lang="nb-NO" sz="1200" b="0" dirty="0" err="1">
                <a:latin typeface="Arial Narrow" panose="020B0606020202030204" pitchFamily="34" charset="0"/>
              </a:rPr>
              <a:t>Wet’Suwet’en</a:t>
            </a:r>
            <a:r>
              <a:rPr lang="nb-NO" sz="1200" b="0" dirty="0">
                <a:latin typeface="Arial Narrow" panose="020B0606020202030204" pitchFamily="34" charset="0"/>
              </a:rPr>
              <a:t> sin sak, </a:t>
            </a:r>
            <a:r>
              <a:rPr lang="nb-NO" b="0" dirty="0"/>
              <a:t>lysbilde 18-24 (ca. 25 minutter)</a:t>
            </a:r>
            <a:endParaRPr lang="nb-NO" sz="1200" b="0" dirty="0">
              <a:latin typeface="+mn-lt"/>
            </a:endParaRPr>
          </a:p>
          <a:p>
            <a:pPr marL="171450" indent="-171450">
              <a:buFont typeface="Arial" panose="020B0604020202020204" pitchFamily="34" charset="0"/>
              <a:buChar char="•"/>
            </a:pPr>
            <a:r>
              <a:rPr lang="nb-NO" sz="1200" b="0" dirty="0">
                <a:latin typeface="Arial Narrow" panose="020B0606020202030204" pitchFamily="34" charset="0"/>
              </a:rPr>
              <a:t>Neth Nahara </a:t>
            </a:r>
            <a:r>
              <a:rPr lang="nb-NO" b="0" dirty="0"/>
              <a:t>sin sak, lysbilde 25-32 (ca. 25 minutter)</a:t>
            </a:r>
            <a:endParaRPr lang="nb-NO" sz="1200" b="0" dirty="0">
              <a:latin typeface="+mn-lt"/>
            </a:endParaRPr>
          </a:p>
          <a:p>
            <a:pPr marL="171450" indent="-171450">
              <a:buFont typeface="Arial" panose="020B0604020202020204" pitchFamily="34" charset="0"/>
              <a:buChar char="•"/>
            </a:pPr>
            <a:r>
              <a:rPr lang="nb-NO" sz="1200" b="0" dirty="0">
                <a:latin typeface="Arial Narrow" panose="020B0606020202030204" pitchFamily="34" charset="0"/>
              </a:rPr>
              <a:t>Maryia </a:t>
            </a:r>
            <a:r>
              <a:rPr lang="nb-NO" sz="1200" b="0" dirty="0" err="1">
                <a:latin typeface="Arial Narrow" panose="020B0606020202030204" pitchFamily="34" charset="0"/>
              </a:rPr>
              <a:t>Kalesnikava</a:t>
            </a:r>
            <a:r>
              <a:rPr lang="nb-NO" sz="1200" b="0" dirty="0">
                <a:latin typeface="Arial Narrow" panose="020B0606020202030204" pitchFamily="34" charset="0"/>
              </a:rPr>
              <a:t> </a:t>
            </a:r>
            <a:r>
              <a:rPr lang="nb-NO" b="0" dirty="0"/>
              <a:t>sin sak, lysbilde 33-41 (ca. 30 minutter)</a:t>
            </a:r>
          </a:p>
          <a:p>
            <a:pPr marL="0" indent="0">
              <a:buFont typeface="Arial" panose="020B0604020202020204" pitchFamily="34" charset="0"/>
              <a:buNone/>
            </a:pPr>
            <a:endParaRPr lang="nb-NO" b="0" u="sng" dirty="0"/>
          </a:p>
          <a:p>
            <a:r>
              <a:rPr lang="nb-NO" b="0" u="sng" dirty="0"/>
              <a:t>Del 3: Elevene skriver solidaritetsbrev (standardisert del) (ca.15-40 minutter): </a:t>
            </a:r>
          </a:p>
          <a:p>
            <a:pPr marL="171450" indent="-171450">
              <a:buFont typeface="Arial" panose="020B0604020202020204" pitchFamily="34" charset="0"/>
              <a:buChar char="•"/>
            </a:pPr>
            <a:r>
              <a:rPr lang="nb-NO" b="0" dirty="0"/>
              <a:t>Tips til solidaritetsbrev lysbilde 42-44</a:t>
            </a:r>
          </a:p>
        </p:txBody>
      </p:sp>
      <p:sp>
        <p:nvSpPr>
          <p:cNvPr id="4" name="Plassholder for lysbildenummer 3"/>
          <p:cNvSpPr>
            <a:spLocks noGrp="1"/>
          </p:cNvSpPr>
          <p:nvPr>
            <p:ph type="sldNum" sz="quarter" idx="5"/>
          </p:nvPr>
        </p:nvSpPr>
        <p:spPr/>
        <p:txBody>
          <a:bodyPr/>
          <a:lstStyle/>
          <a:p>
            <a:fld id="{422EEFD3-A45C-4B70-B940-F20C4DA2B9D9}" type="slidenum">
              <a:rPr lang="nb-NO" smtClean="0"/>
              <a:t>3</a:t>
            </a:fld>
            <a:endParaRPr lang="nb-NO"/>
          </a:p>
        </p:txBody>
      </p:sp>
      <p:sp>
        <p:nvSpPr>
          <p:cNvPr id="5" name="Plassholder for dato 4">
            <a:extLst>
              <a:ext uri="{FF2B5EF4-FFF2-40B4-BE49-F238E27FC236}">
                <a16:creationId xmlns:a16="http://schemas.microsoft.com/office/drawing/2014/main" id="{0964BC4F-56AD-3AB3-105C-4F3E7358C469}"/>
              </a:ext>
            </a:extLst>
          </p:cNvPr>
          <p:cNvSpPr>
            <a:spLocks noGrp="1"/>
          </p:cNvSpPr>
          <p:nvPr>
            <p:ph type="dt" idx="1"/>
          </p:nvPr>
        </p:nvSpPr>
        <p:spPr/>
        <p:txBody>
          <a:bodyPr/>
          <a:lstStyle/>
          <a:p>
            <a:fld id="{7112B2B5-86D6-439B-99C2-09D6B59D5F39}" type="datetime1">
              <a:rPr lang="nb-NO" smtClean="0"/>
              <a:t>15.11.2024</a:t>
            </a:fld>
            <a:endParaRPr lang="nb-NO"/>
          </a:p>
        </p:txBody>
      </p:sp>
    </p:spTree>
    <p:extLst>
      <p:ext uri="{BB962C8B-B14F-4D97-AF65-F5344CB8AC3E}">
        <p14:creationId xmlns:p14="http://schemas.microsoft.com/office/powerpoint/2010/main" val="26324569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1" dirty="0"/>
              <a:t>Tidsramme: </a:t>
            </a:r>
            <a:r>
              <a:rPr lang="nb-NO" dirty="0"/>
              <a:t>1 minutt oppsummering 1 + 1 1/2 minutt (video) </a:t>
            </a:r>
          </a:p>
          <a:p>
            <a:pPr marL="0" indent="0">
              <a:buFont typeface="Arial" panose="020B0604020202020204" pitchFamily="34" charset="0"/>
              <a:buNone/>
            </a:pPr>
            <a:endParaRPr lang="nb-NO" dirty="0"/>
          </a:p>
          <a:p>
            <a:r>
              <a:rPr lang="nb-NO" dirty="0"/>
              <a:t>I denne filmen introduseres elevene til Neth Nahara og hennes historie. Du velger selv om du ønsker å vise denne filmen, eller hoppe videre til neste lysark og heller forteller historien selv. </a:t>
            </a:r>
          </a:p>
          <a:p>
            <a:endParaRPr lang="nb-NO" dirty="0"/>
          </a:p>
          <a:p>
            <a:pPr marL="171450" indent="-171450">
              <a:buFont typeface="Arial" panose="020B0604020202020204" pitchFamily="34" charset="0"/>
              <a:buChar char="•"/>
            </a:pPr>
            <a:r>
              <a:rPr lang="nb-NO" dirty="0"/>
              <a:t>Før elevene skal introduseres til Neth og saken hennes, så kan du gjerne oppsummere det de har vært gjennom. </a:t>
            </a:r>
          </a:p>
          <a:p>
            <a:pPr marL="171450" indent="-171450">
              <a:buFont typeface="Arial" panose="020B0604020202020204" pitchFamily="34" charset="0"/>
              <a:buChar char="•"/>
            </a:pPr>
            <a:r>
              <a:rPr lang="nb-NO" dirty="0"/>
              <a:t>Som de nettopp har lært og sett så er</a:t>
            </a:r>
            <a:r>
              <a:rPr lang="nb-NO" b="0" dirty="0"/>
              <a:t> ytringsfrihet en viktig </a:t>
            </a:r>
            <a:r>
              <a:rPr lang="nb-NO" dirty="0"/>
              <a:t>menneskerettighet. De har også gjort en aktivitet der de har reflektert rundt viktigheten av å kunne uttrykke seg, og bruke sin stemme. De har også fått tenkt over hvordan det hadde føltes at andre mennesker hadde hindret/eller sensurert deres meninger. Selv om ytringsfrihet er en menneskerettighet, så er det likevel mange myndigheter verden over som bryter denne- og andre menneskerettigheter. </a:t>
            </a:r>
          </a:p>
          <a:p>
            <a:pPr marL="171450" indent="-171450">
              <a:buFont typeface="Arial" panose="020B0604020202020204" pitchFamily="34" charset="0"/>
              <a:buChar char="•"/>
            </a:pPr>
            <a:r>
              <a:rPr lang="nb-NO" dirty="0"/>
              <a:t>Nå skal de bli kjent med en kvinne som har fått kjent på dette når hun har brukt sosiale medier til å snakke om kvinners rettigheter, og stilt seg kritisk til myndighetene i eget land.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Lenke til filmen: </a:t>
            </a:r>
            <a:r>
              <a:rPr lang="en-US" dirty="0">
                <a:hlinkClick r:id="rId3"/>
              </a:rPr>
              <a:t>https://www.youtube.com/watch?v=Fe9RSSxDFtg</a:t>
            </a:r>
            <a:endParaRPr lang="nb-NO" dirty="0"/>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fld id="{422EEFD3-A45C-4B70-B940-F20C4DA2B9D9}" type="slidenum">
              <a:rPr lang="nb-NO" smtClean="0"/>
              <a:t>30</a:t>
            </a:fld>
            <a:endParaRPr lang="nb-NO"/>
          </a:p>
        </p:txBody>
      </p:sp>
      <p:sp>
        <p:nvSpPr>
          <p:cNvPr id="5" name="Plassholder for dato 4">
            <a:extLst>
              <a:ext uri="{FF2B5EF4-FFF2-40B4-BE49-F238E27FC236}">
                <a16:creationId xmlns:a16="http://schemas.microsoft.com/office/drawing/2014/main" id="{C22DF7EF-E4E2-7D7B-F89F-5F76872D2984}"/>
              </a:ext>
            </a:extLst>
          </p:cNvPr>
          <p:cNvSpPr>
            <a:spLocks noGrp="1"/>
          </p:cNvSpPr>
          <p:nvPr>
            <p:ph type="dt" idx="1"/>
          </p:nvPr>
        </p:nvSpPr>
        <p:spPr/>
        <p:txBody>
          <a:bodyPr/>
          <a:lstStyle/>
          <a:p>
            <a:fld id="{86D4AB48-B17B-41AF-831C-C5E6EB54A5F7}" type="datetime1">
              <a:rPr lang="nb-NO" smtClean="0"/>
              <a:t>15.11.2024</a:t>
            </a:fld>
            <a:endParaRPr lang="nb-NO"/>
          </a:p>
        </p:txBody>
      </p:sp>
    </p:spTree>
    <p:extLst>
      <p:ext uri="{BB962C8B-B14F-4D97-AF65-F5344CB8AC3E}">
        <p14:creationId xmlns:p14="http://schemas.microsoft.com/office/powerpoint/2010/main" val="16772572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latin typeface="+mn-lt"/>
              </a:rPr>
              <a:t>Tidsramme: </a:t>
            </a:r>
            <a:r>
              <a:rPr lang="nb-NO" sz="1200" b="0" dirty="0">
                <a:latin typeface="+mn-lt"/>
              </a:rPr>
              <a:t>1-2 minutter</a:t>
            </a:r>
          </a:p>
          <a:p>
            <a:r>
              <a:rPr lang="nb-NO" sz="1200" b="1" dirty="0">
                <a:latin typeface="+mn-lt"/>
              </a:rPr>
              <a:t>Arbeidsform: </a:t>
            </a:r>
            <a:r>
              <a:rPr lang="nb-NO" sz="1200" b="0" dirty="0">
                <a:latin typeface="+mn-lt"/>
              </a:rPr>
              <a:t>formidler informerer</a:t>
            </a:r>
          </a:p>
          <a:p>
            <a:endParaRPr lang="nb-NO" sz="1200" kern="100" dirty="0">
              <a:effectLst/>
              <a:latin typeface="+mn-lt"/>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nb-NO" sz="1200" kern="100" dirty="0">
                <a:effectLst/>
                <a:latin typeface="+mn-lt"/>
                <a:ea typeface="Calibri" panose="020F0502020204030204" pitchFamily="34" charset="0"/>
                <a:cs typeface="Calibri"/>
              </a:rPr>
              <a:t>Elevene har nettopp sett videoen av Neth sin situasjon. Du kan supplere med det som står under:</a:t>
            </a:r>
          </a:p>
          <a:p>
            <a:pPr marL="0" lvl="0" indent="0">
              <a:lnSpc>
                <a:spcPct val="107000"/>
              </a:lnSpc>
              <a:buFont typeface="Symbol" panose="05050102010706020507" pitchFamily="18" charset="2"/>
              <a:buNone/>
            </a:pPr>
            <a:endParaRPr lang="nb-NO" sz="1200" b="0" i="0" dirty="0">
              <a:solidFill>
                <a:srgbClr val="000000"/>
              </a:solidFill>
              <a:effectLst/>
              <a:highlight>
                <a:srgbClr val="FFFFFF"/>
              </a:highlight>
              <a:latin typeface="+mn-lt"/>
            </a:endParaRPr>
          </a:p>
          <a:p>
            <a:pPr marL="285750" indent="-285750" algn="l" rtl="0" fontAlgn="base">
              <a:buFont typeface="Arial" panose="020B0604020202020204" pitchFamily="34" charset="0"/>
              <a:buChar char="•"/>
            </a:pPr>
            <a:r>
              <a:rPr lang="nb-NO" sz="1200" b="0" i="0" dirty="0">
                <a:solidFill>
                  <a:srgbClr val="000000"/>
                </a:solidFill>
                <a:effectLst/>
                <a:highlight>
                  <a:srgbClr val="FFFFFF"/>
                </a:highlight>
                <a:latin typeface="+mn-lt"/>
                <a:cs typeface="Calibri"/>
              </a:rPr>
              <a:t>Neth Nahara, som egentlig heter Ana da Silva Miguel, er en engasjert influenser og sanger i Angola. På TikTok og Instagram forteller hun om alt det fine, morsomme og triste som preger hverdagen til vanlige folk i Angola, og spesielt de som er fattige. </a:t>
            </a:r>
          </a:p>
          <a:p>
            <a:pPr marL="285750" indent="-285750" fontAlgn="base">
              <a:buFont typeface="Arial" panose="020B0604020202020204" pitchFamily="34" charset="0"/>
              <a:buChar char="•"/>
            </a:pPr>
            <a:r>
              <a:rPr lang="nb-NO" sz="1200" b="0" i="0" dirty="0">
                <a:solidFill>
                  <a:srgbClr val="000000"/>
                </a:solidFill>
                <a:effectLst/>
                <a:highlight>
                  <a:srgbClr val="FFFFFF"/>
                </a:highlight>
                <a:latin typeface="+mn-lt"/>
                <a:cs typeface="Calibri"/>
              </a:rPr>
              <a:t>Hun er svært sosialt engasjert og oppmuntrer kvinner til å ta utdanning og være selvstendige</a:t>
            </a:r>
            <a:r>
              <a:rPr lang="nb-NO" sz="1200" dirty="0">
                <a:solidFill>
                  <a:srgbClr val="000000"/>
                </a:solidFill>
                <a:highlight>
                  <a:srgbClr val="FFFFFF"/>
                </a:highlight>
                <a:latin typeface="+mn-lt"/>
                <a:cs typeface="Calibri"/>
              </a:rPr>
              <a:t>.</a:t>
            </a:r>
            <a:r>
              <a:rPr lang="nb-NO" sz="1200" b="0" i="0" dirty="0">
                <a:solidFill>
                  <a:srgbClr val="000000"/>
                </a:solidFill>
                <a:effectLst/>
                <a:highlight>
                  <a:srgbClr val="FFFFFF"/>
                </a:highlight>
                <a:latin typeface="+mn-lt"/>
                <a:cs typeface="Calibri"/>
              </a:rPr>
              <a:t> </a:t>
            </a:r>
            <a:r>
              <a:rPr lang="nb-NO" sz="1200" dirty="0">
                <a:solidFill>
                  <a:srgbClr val="000000"/>
                </a:solidFill>
                <a:highlight>
                  <a:srgbClr val="FFFFFF"/>
                </a:highlight>
                <a:latin typeface="+mn-lt"/>
                <a:cs typeface="Calibri"/>
              </a:rPr>
              <a:t>Videre snakker hun</a:t>
            </a:r>
            <a:r>
              <a:rPr lang="nb-NO" sz="1200" b="0" i="0" dirty="0">
                <a:solidFill>
                  <a:srgbClr val="000000"/>
                </a:solidFill>
                <a:effectLst/>
                <a:highlight>
                  <a:srgbClr val="FFFFFF"/>
                </a:highlight>
                <a:latin typeface="+mn-lt"/>
                <a:cs typeface="Calibri"/>
              </a:rPr>
              <a:t> åpent om sin egen situasjon som HIV-positiv. Hun er også kritisk til myndighetenes politikk og spesielt korrupsjon, som hun mener har skylden for fattigdom og mangelen på skoler og jobber.  </a:t>
            </a:r>
          </a:p>
          <a:p>
            <a:pPr marL="285750" indent="-285750" algn="l" rtl="0" fontAlgn="base">
              <a:buFont typeface="Arial" panose="020B0604020202020204" pitchFamily="34" charset="0"/>
              <a:buChar char="•"/>
            </a:pPr>
            <a:r>
              <a:rPr lang="nb-NO" sz="1200" b="0" i="0" dirty="0">
                <a:solidFill>
                  <a:srgbClr val="000000"/>
                </a:solidFill>
                <a:effectLst/>
                <a:highlight>
                  <a:srgbClr val="FFFFFF"/>
                </a:highlight>
                <a:latin typeface="+mn-lt"/>
                <a:cs typeface="Calibri"/>
              </a:rPr>
              <a:t>13. august 2023 ble Neth Nahara arrestert fordi hun hadde lagt ut en post på TikTok der hun kritiserte Angolas president </a:t>
            </a:r>
            <a:r>
              <a:rPr lang="nb-NO" sz="1200" b="0" i="0" dirty="0" err="1">
                <a:solidFill>
                  <a:srgbClr val="000000"/>
                </a:solidFill>
                <a:effectLst/>
                <a:highlight>
                  <a:srgbClr val="FFFFFF"/>
                </a:highlight>
                <a:latin typeface="+mn-lt"/>
                <a:cs typeface="Calibri"/>
              </a:rPr>
              <a:t>João</a:t>
            </a:r>
            <a:r>
              <a:rPr lang="nb-NO" sz="1200" b="0" i="0" dirty="0">
                <a:solidFill>
                  <a:srgbClr val="000000"/>
                </a:solidFill>
                <a:effectLst/>
                <a:highlight>
                  <a:srgbClr val="FFFFFF"/>
                </a:highlight>
                <a:latin typeface="+mn-lt"/>
                <a:cs typeface="Calibri"/>
              </a:rPr>
              <a:t> Lourenço. Dagen etter ble hun dømt til 6 måneders fengsel for å ha «fornærmet staten og dens institusjoner». Senere ble straffen økt til 2 års fengsel. </a:t>
            </a:r>
          </a:p>
          <a:p>
            <a:pPr marL="285750" indent="-285750" algn="l" rtl="0" fontAlgn="base">
              <a:buFont typeface="Arial" panose="020B0604020202020204" pitchFamily="34" charset="0"/>
              <a:buChar char="•"/>
            </a:pPr>
            <a:r>
              <a:rPr lang="nb-NO" sz="1200" b="0" i="0" dirty="0">
                <a:solidFill>
                  <a:srgbClr val="000000"/>
                </a:solidFill>
                <a:effectLst/>
                <a:highlight>
                  <a:srgbClr val="FFFFFF"/>
                </a:highlight>
                <a:latin typeface="+mn-lt"/>
                <a:cs typeface="Calibri"/>
              </a:rPr>
              <a:t>I de første åtte månedene etter fengslingen nektet angolanske myndigheter henne medisinen hun er helt avhengig av for å overleve. Etter mange klager fikk advokaten hennes til at hun nå kan bruke medisinen igjen – men hun sitter fortsatt fengslet, utelukkende fordi hun våget å si ifra om urett. </a:t>
            </a:r>
          </a:p>
          <a:p>
            <a:endParaRPr lang="nb-NO" sz="1200" dirty="0">
              <a:latin typeface="+mn-lt"/>
            </a:endParaRPr>
          </a:p>
        </p:txBody>
      </p:sp>
      <p:sp>
        <p:nvSpPr>
          <p:cNvPr id="4" name="Plassholder for lysbildenummer 3"/>
          <p:cNvSpPr>
            <a:spLocks noGrp="1"/>
          </p:cNvSpPr>
          <p:nvPr>
            <p:ph type="sldNum" sz="quarter" idx="5"/>
          </p:nvPr>
        </p:nvSpPr>
        <p:spPr/>
        <p:txBody>
          <a:bodyPr/>
          <a:lstStyle/>
          <a:p>
            <a:fld id="{422EEFD3-A45C-4B70-B940-F20C4DA2B9D9}" type="slidenum">
              <a:rPr lang="nb-NO" smtClean="0"/>
              <a:t>31</a:t>
            </a:fld>
            <a:endParaRPr lang="nb-NO"/>
          </a:p>
        </p:txBody>
      </p:sp>
      <p:sp>
        <p:nvSpPr>
          <p:cNvPr id="5" name="Plassholder for dato 4">
            <a:extLst>
              <a:ext uri="{FF2B5EF4-FFF2-40B4-BE49-F238E27FC236}">
                <a16:creationId xmlns:a16="http://schemas.microsoft.com/office/drawing/2014/main" id="{91E545AF-903E-383D-E0B8-B206E55D0191}"/>
              </a:ext>
            </a:extLst>
          </p:cNvPr>
          <p:cNvSpPr>
            <a:spLocks noGrp="1"/>
          </p:cNvSpPr>
          <p:nvPr>
            <p:ph type="dt" idx="1"/>
          </p:nvPr>
        </p:nvSpPr>
        <p:spPr/>
        <p:txBody>
          <a:bodyPr/>
          <a:lstStyle/>
          <a:p>
            <a:fld id="{063FD376-A970-4237-8F62-A986B045EC16}" type="datetime1">
              <a:rPr lang="nb-NO" smtClean="0"/>
              <a:t>15.11.2024</a:t>
            </a:fld>
            <a:endParaRPr lang="nb-NO"/>
          </a:p>
        </p:txBody>
      </p:sp>
    </p:spTree>
    <p:extLst>
      <p:ext uri="{BB962C8B-B14F-4D97-AF65-F5344CB8AC3E}">
        <p14:creationId xmlns:p14="http://schemas.microsoft.com/office/powerpoint/2010/main" val="11800116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latin typeface="+mn-lt"/>
              </a:rPr>
              <a:t>Tidsramme: </a:t>
            </a:r>
            <a:r>
              <a:rPr lang="nb-NO" sz="1200" dirty="0">
                <a:latin typeface="+mn-lt"/>
              </a:rPr>
              <a:t>5-8 minutter</a:t>
            </a:r>
          </a:p>
          <a:p>
            <a:r>
              <a:rPr lang="nb-NO" sz="1200" b="1" dirty="0">
                <a:latin typeface="+mn-lt"/>
              </a:rPr>
              <a:t>Arbeidsform</a:t>
            </a:r>
            <a:r>
              <a:rPr lang="nb-NO" sz="1200" dirty="0">
                <a:latin typeface="+mn-lt"/>
              </a:rPr>
              <a:t>: i par/grupper og plenum </a:t>
            </a:r>
          </a:p>
          <a:p>
            <a:endParaRPr lang="nb-NO" sz="1200" dirty="0">
              <a:latin typeface="+mn-lt"/>
            </a:endParaRPr>
          </a:p>
          <a:p>
            <a:pPr marL="171450" indent="-171450">
              <a:buFont typeface="Arial" panose="020B0604020202020204" pitchFamily="34" charset="0"/>
              <a:buChar char="•"/>
            </a:pPr>
            <a:r>
              <a:rPr lang="nb-NO" sz="1200" dirty="0">
                <a:latin typeface="+mn-lt"/>
              </a:rPr>
              <a:t>Om du har </a:t>
            </a:r>
            <a:r>
              <a:rPr lang="nb-NO" sz="1200" dirty="0" err="1">
                <a:latin typeface="+mn-lt"/>
              </a:rPr>
              <a:t>printet</a:t>
            </a:r>
            <a:r>
              <a:rPr lang="nb-NO" sz="1200" dirty="0">
                <a:latin typeface="+mn-lt"/>
              </a:rPr>
              <a:t> ut menneskerettighetserklærings-arket, så kan elevene hente dette frem igjen.</a:t>
            </a:r>
          </a:p>
          <a:p>
            <a:pPr marL="171450" indent="-171450">
              <a:buFont typeface="Arial" panose="020B0604020202020204" pitchFamily="34" charset="0"/>
              <a:buChar char="•"/>
            </a:pPr>
            <a:r>
              <a:rPr lang="nb-NO" sz="1200" dirty="0">
                <a:latin typeface="+mn-lt"/>
              </a:rPr>
              <a:t>Bestem om de skal snakke med sidepersonen eller om de skal sitte i smågrupper. Elevene diskutere spørsmålene i ca. 5 minutter. </a:t>
            </a:r>
          </a:p>
          <a:p>
            <a:pPr marL="171450" indent="-171450">
              <a:buFont typeface="Arial" panose="020B0604020202020204" pitchFamily="34" charset="0"/>
              <a:buChar char="•"/>
            </a:pPr>
            <a:r>
              <a:rPr lang="nb-NO" sz="1200" dirty="0">
                <a:latin typeface="+mn-lt"/>
              </a:rPr>
              <a:t>Når elevene har fått snakket ferdig, så kan du åpne opp for at de kan dele sine tanker. </a:t>
            </a:r>
          </a:p>
          <a:p>
            <a:endParaRPr lang="nb-NO" sz="1200" dirty="0">
              <a:latin typeface="+mn-lt"/>
            </a:endParaRPr>
          </a:p>
          <a:p>
            <a:pPr>
              <a:defRPr/>
            </a:pPr>
            <a:r>
              <a:rPr lang="nb-NO" sz="1200" dirty="0">
                <a:latin typeface="+mn-lt"/>
              </a:rPr>
              <a:t>Når det gjelder spørsmål 3 så kan det være enklere for elevene å velge seg ut 1-2 menneskerettigheter som de kan velge å se nærmere på. Hensikten med spørsmål 3 er at elevene skal reflekterer over hvordan et brudd på en menneskerettighet kan påvirke andre menneskerettigheter. </a:t>
            </a:r>
          </a:p>
          <a:p>
            <a:endParaRPr lang="nb-NO" sz="1200" b="1" dirty="0">
              <a:latin typeface="+mn-lt"/>
            </a:endParaRPr>
          </a:p>
          <a:p>
            <a:r>
              <a:rPr lang="nb-NO" sz="1200" b="1" u="sng" dirty="0">
                <a:latin typeface="+mn-lt"/>
              </a:rPr>
              <a:t>Forslag til svar og koblinger på spørsmål 3:</a:t>
            </a:r>
          </a:p>
          <a:p>
            <a:r>
              <a:rPr lang="nb-NO" sz="1200" dirty="0">
                <a:latin typeface="+mn-lt"/>
              </a:rPr>
              <a:t>Hvordan begrensninger i retten til ytringsfrihet </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nb-NO" sz="1200" dirty="0">
                <a:latin typeface="+mn-lt"/>
              </a:rPr>
              <a:t>kan hindre mennesker i å si ifra når andre rettigheter blir brutt</a:t>
            </a:r>
            <a:endParaRPr lang="nb-NO" sz="1200" dirty="0">
              <a:effectLst/>
              <a:latin typeface="+mn-lt"/>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nb-NO" sz="1200" dirty="0">
                <a:effectLst/>
                <a:latin typeface="+mn-lt"/>
                <a:ea typeface="Aptos" panose="020B0004020202020204" pitchFamily="34" charset="0"/>
                <a:cs typeface="Arial" panose="020B0604020202020204" pitchFamily="34" charset="0"/>
              </a:rPr>
              <a:t>kan hindre mennesker i å påpeke politiske tiltak som forårsaker eller forverrer fattigdom og rammer f.eks. retten til mat, vann, bolig, helseomsorg og mye annet</a:t>
            </a:r>
          </a:p>
          <a:p>
            <a:pPr marL="342900" lvl="0" indent="-342900">
              <a:lnSpc>
                <a:spcPct val="107000"/>
              </a:lnSpc>
              <a:buFont typeface="Symbol" panose="05050102010706020507" pitchFamily="18" charset="2"/>
              <a:buChar char=""/>
            </a:pPr>
            <a:r>
              <a:rPr lang="nb-NO" sz="1200" dirty="0">
                <a:effectLst/>
                <a:latin typeface="+mn-lt"/>
                <a:ea typeface="Aptos" panose="020B0004020202020204" pitchFamily="34" charset="0"/>
                <a:cs typeface="Arial" panose="020B0604020202020204" pitchFamily="34" charset="0"/>
              </a:rPr>
              <a:t>kan undergraver retten til å delta i styringen av samfunnet gjennom frie valg, og retten til å stille til valg</a:t>
            </a:r>
          </a:p>
          <a:p>
            <a:pPr marL="342900" lvl="0" indent="-342900">
              <a:lnSpc>
                <a:spcPct val="107000"/>
              </a:lnSpc>
              <a:buFont typeface="Symbol" panose="05050102010706020507" pitchFamily="18" charset="2"/>
              <a:buChar char=""/>
            </a:pPr>
            <a:r>
              <a:rPr lang="nb-NO" sz="1200" dirty="0">
                <a:effectLst/>
                <a:latin typeface="+mn-lt"/>
                <a:ea typeface="Aptos" panose="020B0004020202020204" pitchFamily="34" charset="0"/>
                <a:cs typeface="Arial" panose="020B0604020202020204" pitchFamily="34" charset="0"/>
              </a:rPr>
              <a:t>kan føre til urettferdig rettergang eller frihetsberøvelse når myndighetene prøver å hindre kritikk</a:t>
            </a:r>
          </a:p>
          <a:p>
            <a:pPr marL="342900" lvl="0" indent="-342900">
              <a:lnSpc>
                <a:spcPct val="107000"/>
              </a:lnSpc>
              <a:buFont typeface="Symbol" panose="05050102010706020507" pitchFamily="18" charset="2"/>
              <a:buChar char=""/>
            </a:pPr>
            <a:r>
              <a:rPr lang="nb-NO" sz="1200" dirty="0">
                <a:effectLst/>
                <a:latin typeface="+mn-lt"/>
                <a:ea typeface="Aptos" panose="020B0004020202020204" pitchFamily="34" charset="0"/>
                <a:cs typeface="Arial" panose="020B0604020202020204" pitchFamily="34" charset="0"/>
              </a:rPr>
              <a:t>kan begrense kreativitet, kulturell utvikling og kulturell deltakelse når myndighetene sensurerer kunstneriske uttrykk</a:t>
            </a:r>
          </a:p>
          <a:p>
            <a:pPr marL="342900" lvl="0" indent="-342900">
              <a:lnSpc>
                <a:spcPct val="107000"/>
              </a:lnSpc>
              <a:spcAft>
                <a:spcPts val="800"/>
              </a:spcAft>
              <a:buFont typeface="Symbol" panose="05050102010706020507" pitchFamily="18" charset="2"/>
              <a:buChar char=""/>
            </a:pPr>
            <a:r>
              <a:rPr lang="nb-NO" sz="1200" dirty="0">
                <a:effectLst/>
                <a:latin typeface="+mn-lt"/>
                <a:ea typeface="Aptos" panose="020B0004020202020204" pitchFamily="34" charset="0"/>
                <a:cs typeface="Arial" panose="020B0604020202020204" pitchFamily="34" charset="0"/>
              </a:rPr>
              <a:t>kan hindre tilgang til informasjon som er nødvendig for utdanning og personlig utvikling </a:t>
            </a:r>
          </a:p>
          <a:p>
            <a:pPr marL="171450" indent="-171450">
              <a:buFont typeface="Arial" panose="020B0604020202020204" pitchFamily="34" charset="0"/>
              <a:buChar char="•"/>
            </a:pPr>
            <a:endParaRPr lang="nb-NO" sz="1200" dirty="0">
              <a:latin typeface="+mn-lt"/>
            </a:endParaRPr>
          </a:p>
          <a:p>
            <a:endParaRPr lang="nb-NO" sz="1200" dirty="0">
              <a:latin typeface="+mn-lt"/>
            </a:endParaRPr>
          </a:p>
          <a:p>
            <a:endParaRPr lang="nb-NO" sz="1200" dirty="0">
              <a:latin typeface="+mn-lt"/>
            </a:endParaRPr>
          </a:p>
        </p:txBody>
      </p:sp>
      <p:sp>
        <p:nvSpPr>
          <p:cNvPr id="4" name="Plassholder for lysbildenummer 3"/>
          <p:cNvSpPr>
            <a:spLocks noGrp="1"/>
          </p:cNvSpPr>
          <p:nvPr>
            <p:ph type="sldNum" sz="quarter" idx="5"/>
          </p:nvPr>
        </p:nvSpPr>
        <p:spPr/>
        <p:txBody>
          <a:bodyPr/>
          <a:lstStyle/>
          <a:p>
            <a:fld id="{422EEFD3-A45C-4B70-B940-F20C4DA2B9D9}" type="slidenum">
              <a:rPr lang="nb-NO" smtClean="0"/>
              <a:t>32</a:t>
            </a:fld>
            <a:endParaRPr lang="nb-NO"/>
          </a:p>
        </p:txBody>
      </p:sp>
      <p:sp>
        <p:nvSpPr>
          <p:cNvPr id="5" name="Plassholder for dato 4">
            <a:extLst>
              <a:ext uri="{FF2B5EF4-FFF2-40B4-BE49-F238E27FC236}">
                <a16:creationId xmlns:a16="http://schemas.microsoft.com/office/drawing/2014/main" id="{F6D836A8-8A08-401F-C052-7140882339C8}"/>
              </a:ext>
            </a:extLst>
          </p:cNvPr>
          <p:cNvSpPr>
            <a:spLocks noGrp="1"/>
          </p:cNvSpPr>
          <p:nvPr>
            <p:ph type="dt" idx="1"/>
          </p:nvPr>
        </p:nvSpPr>
        <p:spPr/>
        <p:txBody>
          <a:bodyPr/>
          <a:lstStyle/>
          <a:p>
            <a:fld id="{08645D6D-E69B-46CF-BA6D-26F18C442BC8}" type="datetime1">
              <a:rPr lang="nb-NO" smtClean="0"/>
              <a:t>15.11.2024</a:t>
            </a:fld>
            <a:endParaRPr lang="nb-NO"/>
          </a:p>
        </p:txBody>
      </p:sp>
    </p:spTree>
    <p:extLst>
      <p:ext uri="{BB962C8B-B14F-4D97-AF65-F5344CB8AC3E}">
        <p14:creationId xmlns:p14="http://schemas.microsoft.com/office/powerpoint/2010/main" val="17555905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u="none" dirty="0"/>
              <a:t>(Dette lysarket er til deg som underviser, og kan skjules/slettes fra presentasjonen)</a:t>
            </a:r>
            <a:endParaRPr lang="nb-NO" b="0" u="sng" dirty="0"/>
          </a:p>
          <a:p>
            <a:endParaRPr lang="nb-NO" b="0" u="sng" dirty="0"/>
          </a:p>
          <a:p>
            <a:r>
              <a:rPr lang="nb-NO" b="0" u="sng" dirty="0"/>
              <a:t>Del 2, Skriv for Liv-sakene (velg ønsket sak/sakene):</a:t>
            </a:r>
          </a:p>
          <a:p>
            <a:pPr marL="171450" indent="-171450">
              <a:buFont typeface="Arial" panose="020B0604020202020204" pitchFamily="34" charset="0"/>
              <a:buChar char="•"/>
            </a:pPr>
            <a:r>
              <a:rPr lang="nb-NO" b="0" dirty="0" err="1"/>
              <a:t>Manahel</a:t>
            </a:r>
            <a:r>
              <a:rPr lang="nb-NO" b="0" dirty="0"/>
              <a:t> al-</a:t>
            </a:r>
            <a:r>
              <a:rPr lang="nb-NO" b="0" dirty="0" err="1"/>
              <a:t>Otabi</a:t>
            </a:r>
            <a:r>
              <a:rPr lang="nb-NO" b="0" dirty="0"/>
              <a:t> sin sak, lysbilde 9-16 (ca. 35-40 minutter)</a:t>
            </a:r>
          </a:p>
          <a:p>
            <a:pPr marL="171450" indent="-171450">
              <a:buFont typeface="Arial" panose="020B0604020202020204" pitchFamily="34" charset="0"/>
              <a:buChar char="•"/>
            </a:pPr>
            <a:r>
              <a:rPr lang="nb-NO" b="0" dirty="0"/>
              <a:t>Sleydo’ &amp; </a:t>
            </a:r>
            <a:r>
              <a:rPr lang="nb-NO" sz="1200" b="0" dirty="0" err="1">
                <a:latin typeface="Arial Narrow" panose="020B0606020202030204" pitchFamily="34" charset="0"/>
              </a:rPr>
              <a:t>Wet’Suwet’en</a:t>
            </a:r>
            <a:r>
              <a:rPr lang="nb-NO" sz="1200" b="0" dirty="0">
                <a:latin typeface="Arial Narrow" panose="020B0606020202030204" pitchFamily="34" charset="0"/>
              </a:rPr>
              <a:t> sin sak, </a:t>
            </a:r>
            <a:r>
              <a:rPr lang="nb-NO" b="0" dirty="0"/>
              <a:t>lysbilde 18-23 (ca. 25-30 minutter)</a:t>
            </a:r>
            <a:endParaRPr lang="nb-NO" sz="1200" b="0" dirty="0">
              <a:latin typeface="+mn-lt"/>
            </a:endParaRPr>
          </a:p>
          <a:p>
            <a:pPr marL="171450" indent="-171450">
              <a:buFont typeface="Arial" panose="020B0604020202020204" pitchFamily="34" charset="0"/>
              <a:buChar char="•"/>
            </a:pPr>
            <a:r>
              <a:rPr lang="nb-NO" sz="1200" b="0" dirty="0">
                <a:latin typeface="Arial Narrow" panose="020B0606020202030204" pitchFamily="34" charset="0"/>
              </a:rPr>
              <a:t>Neth Nahara </a:t>
            </a:r>
            <a:r>
              <a:rPr lang="nb-NO" b="0" dirty="0"/>
              <a:t>sin sak, lysbilde 25-31 (ca. 25-30 minutter)</a:t>
            </a:r>
            <a:endParaRPr lang="nb-NO" sz="1200" b="0" dirty="0">
              <a:latin typeface="+mn-lt"/>
            </a:endParaRPr>
          </a:p>
          <a:p>
            <a:pPr marL="171450" indent="-171450">
              <a:buFont typeface="Arial" panose="020B0604020202020204" pitchFamily="34" charset="0"/>
              <a:buChar char="•"/>
            </a:pPr>
            <a:r>
              <a:rPr lang="nb-NO" sz="1200" b="1" dirty="0">
                <a:latin typeface="Arial Narrow" panose="020B0606020202030204" pitchFamily="34" charset="0"/>
              </a:rPr>
              <a:t>Maryia </a:t>
            </a:r>
            <a:r>
              <a:rPr lang="nb-NO" sz="1200" b="1" dirty="0" err="1">
                <a:latin typeface="Arial Narrow" panose="020B0606020202030204" pitchFamily="34" charset="0"/>
              </a:rPr>
              <a:t>Kalesnikava</a:t>
            </a:r>
            <a:r>
              <a:rPr lang="nb-NO" sz="1200" b="1" dirty="0">
                <a:latin typeface="Arial Narrow" panose="020B0606020202030204" pitchFamily="34" charset="0"/>
              </a:rPr>
              <a:t> </a:t>
            </a:r>
            <a:r>
              <a:rPr lang="nb-NO" b="1" dirty="0"/>
              <a:t>sin sak, lysbilde 33-40 (ca. 30-35 minutter)</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Husk den standardiserte introduksjonen og avsluttende brevskrivningsdel (Del 1 og 3).</a:t>
            </a:r>
          </a:p>
          <a:p>
            <a:endParaRPr lang="nb-NO" dirty="0"/>
          </a:p>
        </p:txBody>
      </p:sp>
      <p:sp>
        <p:nvSpPr>
          <p:cNvPr id="4" name="Plassholder for lysbildenummer 3"/>
          <p:cNvSpPr>
            <a:spLocks noGrp="1"/>
          </p:cNvSpPr>
          <p:nvPr>
            <p:ph type="sldNum" sz="quarter" idx="5"/>
          </p:nvPr>
        </p:nvSpPr>
        <p:spPr/>
        <p:txBody>
          <a:bodyPr/>
          <a:lstStyle/>
          <a:p>
            <a:fld id="{422EEFD3-A45C-4B70-B940-F20C4DA2B9D9}" type="slidenum">
              <a:rPr lang="nb-NO" smtClean="0"/>
              <a:t>33</a:t>
            </a:fld>
            <a:endParaRPr lang="nb-NO"/>
          </a:p>
        </p:txBody>
      </p:sp>
      <p:sp>
        <p:nvSpPr>
          <p:cNvPr id="5" name="Plassholder for dato 4">
            <a:extLst>
              <a:ext uri="{FF2B5EF4-FFF2-40B4-BE49-F238E27FC236}">
                <a16:creationId xmlns:a16="http://schemas.microsoft.com/office/drawing/2014/main" id="{25832341-A0AA-CED5-1319-B9202A7C03B9}"/>
              </a:ext>
            </a:extLst>
          </p:cNvPr>
          <p:cNvSpPr>
            <a:spLocks noGrp="1"/>
          </p:cNvSpPr>
          <p:nvPr>
            <p:ph type="dt" idx="1"/>
          </p:nvPr>
        </p:nvSpPr>
        <p:spPr/>
        <p:txBody>
          <a:bodyPr/>
          <a:lstStyle/>
          <a:p>
            <a:fld id="{9C74BC65-CC37-4C0E-9B1B-A0B39BF9FC9C}" type="datetime1">
              <a:rPr lang="nb-NO" smtClean="0"/>
              <a:t>15.11.2024</a:t>
            </a:fld>
            <a:endParaRPr lang="nb-NO"/>
          </a:p>
        </p:txBody>
      </p:sp>
    </p:spTree>
    <p:extLst>
      <p:ext uri="{BB962C8B-B14F-4D97-AF65-F5344CB8AC3E}">
        <p14:creationId xmlns:p14="http://schemas.microsoft.com/office/powerpoint/2010/main" val="1421145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latin typeface="+mn-lt"/>
              </a:rPr>
              <a:t>Tidsramme: </a:t>
            </a:r>
            <a:r>
              <a:rPr lang="nb-NO" sz="1200" dirty="0">
                <a:latin typeface="+mn-lt"/>
              </a:rPr>
              <a:t>ca. 5 minutter</a:t>
            </a:r>
          </a:p>
          <a:p>
            <a:r>
              <a:rPr lang="nb-NO" sz="1200" b="1" dirty="0">
                <a:latin typeface="+mn-lt"/>
              </a:rPr>
              <a:t>Arbeidsform</a:t>
            </a:r>
            <a:r>
              <a:rPr lang="nb-NO" sz="1200" dirty="0">
                <a:latin typeface="+mn-lt"/>
              </a:rPr>
              <a:t>: formidler forteller + plenum  </a:t>
            </a:r>
          </a:p>
          <a:p>
            <a:endParaRPr lang="nb-NO" sz="1200" dirty="0">
              <a:latin typeface="+mn-lt"/>
              <a:cs typeface="Arial" panose="020B0604020202020204" pitchFamily="34" charset="0"/>
            </a:endParaRPr>
          </a:p>
          <a:p>
            <a:pPr marL="0" indent="0">
              <a:buFont typeface="Arial" panose="020B0604020202020204" pitchFamily="34" charset="0"/>
              <a:buNone/>
              <a:defRPr/>
            </a:pPr>
            <a:r>
              <a:rPr lang="nb-NO" sz="1200" b="1" dirty="0">
                <a:latin typeface="+mn-lt"/>
                <a:cs typeface="Arial"/>
              </a:rPr>
              <a:t>Spør: </a:t>
            </a:r>
            <a:r>
              <a:rPr lang="nb-NO" sz="1200" dirty="0">
                <a:latin typeface="+mn-lt"/>
                <a:cs typeface="Arial"/>
              </a:rPr>
              <a:t>Er det noen som vet om en menneskerett de har brukt i dag? (Diskutert kort i plenum).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dirty="0">
                <a:latin typeface="+mn-lt"/>
                <a:cs typeface="Arial"/>
              </a:rPr>
              <a:t>Om du har </a:t>
            </a:r>
            <a:r>
              <a:rPr lang="nb-NO" sz="1200" dirty="0" err="1">
                <a:latin typeface="+mn-lt"/>
                <a:cs typeface="Arial"/>
              </a:rPr>
              <a:t>printet</a:t>
            </a:r>
            <a:r>
              <a:rPr lang="nb-NO" sz="1200" dirty="0">
                <a:latin typeface="+mn-lt"/>
                <a:cs typeface="Arial"/>
              </a:rPr>
              <a:t> ut Amnestys forenklede versjonen av Verdenserklæringen om menneskerettighetene, så kan du dele ut dette til elevene. </a:t>
            </a:r>
            <a:endParaRPr lang="nb-NO" sz="120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latin typeface="+mn-lt"/>
                <a:cs typeface="Arial"/>
              </a:rPr>
              <a:t>Gi dem deretter en kort gjennomgang av menneskerettighetene (omfanget av dette vil avhengig av hvilke forkunnskap elevene har om dette fra før)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latin typeface="+mn-lt"/>
                <a:cs typeface="Arial"/>
              </a:rPr>
              <a:t>Elevene kan få et øyeblikk til å se over erklæringen de har foran seg.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latin typeface="+mn-lt"/>
                <a:cs typeface="Arial"/>
              </a:rPr>
              <a:t>Vi har alle grunnleggende menneskerettigheter, og grunnlaget for disse rettighetene er FNs verdenserklæring om menneskerettighetene fra 1948, og består av 30 artikler.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latin typeface="+mn-lt"/>
                <a:cs typeface="Arial"/>
              </a:rPr>
              <a:t>Det er rettigheter vi alle har, og det er uavhengig av kjønn, alder, legning, nasjonalitet, hvem vi tror på eller hvor vi bor.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latin typeface="+mn-lt"/>
                <a:cs typeface="Arial"/>
              </a:rPr>
              <a:t>Det er statene som er ansvarlig for at borgernes menneskerettigheter blir beskyttet. Til tross for at menneskerettighetene skal gjelde alle, blir de dessverre brutt hver eneste dag av stater verden over. </a:t>
            </a:r>
            <a:endParaRPr lang="nb-NO" sz="1200" dirty="0">
              <a:solidFill>
                <a:schemeClr val="tx1"/>
              </a:solidFill>
              <a:effectLst/>
              <a:latin typeface="+mn-lt"/>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solidFill>
                  <a:srgbClr val="000000"/>
                </a:solidFill>
                <a:effectLst/>
                <a:latin typeface="+mn-lt"/>
              </a:rPr>
              <a:t>Alle mennesker har i lys av </a:t>
            </a:r>
            <a:r>
              <a:rPr lang="nb-NO" sz="1200" b="1" dirty="0">
                <a:solidFill>
                  <a:srgbClr val="000000"/>
                </a:solidFill>
                <a:effectLst/>
                <a:latin typeface="+mn-lt"/>
              </a:rPr>
              <a:t>artikkel 19 </a:t>
            </a:r>
            <a:r>
              <a:rPr lang="nb-NO" sz="1200" dirty="0">
                <a:solidFill>
                  <a:srgbClr val="000000"/>
                </a:solidFill>
                <a:effectLst/>
                <a:latin typeface="+mn-lt"/>
              </a:rPr>
              <a:t>av Verdenserklæringen om menneskerettighetene rett til mening- og ytringsfrihet. Det vil si:</a:t>
            </a:r>
          </a:p>
          <a:p>
            <a:pPr marL="0" marR="0" indent="0" algn="l" rtl="0" fontAlgn="base">
              <a:spcBef>
                <a:spcPts val="0"/>
              </a:spcBef>
              <a:spcAft>
                <a:spcPts val="0"/>
              </a:spcAft>
            </a:pPr>
            <a:endParaRPr lang="nb-NO" sz="1200" dirty="0">
              <a:solidFill>
                <a:srgbClr val="000000"/>
              </a:solidFill>
              <a:effectLst/>
              <a:latin typeface="+mn-lt"/>
            </a:endParaRPr>
          </a:p>
          <a:p>
            <a:pPr marL="0" marR="0" indent="0" algn="l" rtl="0" fontAlgn="base">
              <a:spcBef>
                <a:spcPts val="0"/>
              </a:spcBef>
              <a:spcAft>
                <a:spcPts val="0"/>
              </a:spcAft>
            </a:pPr>
            <a:r>
              <a:rPr lang="nb-NO" sz="1200" dirty="0">
                <a:solidFill>
                  <a:srgbClr val="000000"/>
                </a:solidFill>
                <a:effectLst/>
                <a:latin typeface="+mn-lt"/>
              </a:rPr>
              <a:t>1) Retten til å ytre din mening – og så lenge den ikke er den ikke setter andres menneskerettigheter eller sikkerhet i fare</a:t>
            </a:r>
          </a:p>
          <a:p>
            <a:pPr marL="0" indent="0" algn="l" rtl="0" fontAlgn="base">
              <a:spcBef>
                <a:spcPts val="0"/>
              </a:spcBef>
              <a:spcAft>
                <a:spcPts val="0"/>
              </a:spcAft>
            </a:pPr>
            <a:r>
              <a:rPr lang="nb-NO" sz="1200" dirty="0">
                <a:solidFill>
                  <a:srgbClr val="000000"/>
                </a:solidFill>
                <a:effectLst/>
                <a:latin typeface="+mn-lt"/>
              </a:rPr>
              <a:t>2) Motta og gi informasjon</a:t>
            </a:r>
          </a:p>
          <a:p>
            <a:pPr marL="0" marR="0" lvl="0" indent="0" algn="l" defTabSz="914400" rtl="0" eaLnBrk="1" fontAlgn="base" latinLnBrk="0" hangingPunct="1">
              <a:lnSpc>
                <a:spcPct val="100000"/>
              </a:lnSpc>
              <a:spcBef>
                <a:spcPts val="0"/>
              </a:spcBef>
              <a:spcAft>
                <a:spcPts val="0"/>
              </a:spcAft>
              <a:buClrTx/>
              <a:buSzTx/>
              <a:buFontTx/>
              <a:buNone/>
              <a:tabLst/>
              <a:defRPr/>
            </a:pPr>
            <a:endParaRPr lang="nb-NO" sz="1200" i="0" dirty="0">
              <a:latin typeface="+mn-lt"/>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nb-NO" sz="1200" i="0" dirty="0">
                <a:latin typeface="+mn-lt"/>
                <a:cs typeface="Arial" panose="020B0604020202020204" pitchFamily="34" charset="0"/>
              </a:rPr>
              <a:t>Målestokken er ikke om innholdet i ytringen i seg selv er hatefull eller diskriminerende, men om den utsetter andre for diskriminering eller andre krenkelser av deres menneskerettigheter, eller forårsaker fare for offentlig sikkerhet, orden, helse eller moral. </a:t>
            </a:r>
            <a:endParaRPr lang="nb-NO" sz="1200" dirty="0">
              <a:solidFill>
                <a:srgbClr val="000000"/>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solidFill>
                  <a:srgbClr val="000000"/>
                </a:solidFill>
                <a:effectLst/>
                <a:latin typeface="+mn-lt"/>
              </a:rPr>
              <a:t>Forsamlingsfrihet er et menneskerettslig perspektiv som også gjør seg gjeldene. Dette er en rett som gjenspeiles i </a:t>
            </a:r>
            <a:r>
              <a:rPr lang="nb-NO" sz="1200" b="1" dirty="0">
                <a:solidFill>
                  <a:srgbClr val="000000"/>
                </a:solidFill>
                <a:effectLst/>
                <a:latin typeface="+mn-lt"/>
              </a:rPr>
              <a:t>artikkel 20 </a:t>
            </a:r>
            <a:r>
              <a:rPr lang="nb-NO" sz="1200" dirty="0">
                <a:solidFill>
                  <a:srgbClr val="000000"/>
                </a:solidFill>
                <a:effectLst/>
                <a:latin typeface="+mn-lt"/>
              </a:rPr>
              <a:t>i menneskerettighetserklæringen, og som sier at: «Enhver har rett til fritt å delta i fredelige møter og organisasjoner».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u="none" dirty="0">
                <a:solidFill>
                  <a:srgbClr val="000000"/>
                </a:solidFill>
                <a:effectLst/>
                <a:latin typeface="+mn-lt"/>
              </a:rPr>
              <a:t>Både </a:t>
            </a:r>
            <a:r>
              <a:rPr lang="nb-NO" sz="1200" b="1" u="none" dirty="0">
                <a:solidFill>
                  <a:srgbClr val="000000"/>
                </a:solidFill>
                <a:effectLst/>
                <a:latin typeface="+mn-lt"/>
              </a:rPr>
              <a:t>artikkel 19</a:t>
            </a:r>
            <a:r>
              <a:rPr lang="nb-NO" sz="1200" b="1" u="none" dirty="0">
                <a:latin typeface="+mn-lt"/>
                <a:cs typeface="Arial"/>
              </a:rPr>
              <a:t>: </a:t>
            </a:r>
            <a:r>
              <a:rPr lang="nb-NO" sz="1200" u="none" dirty="0">
                <a:latin typeface="+mn-lt"/>
                <a:cs typeface="Arial"/>
              </a:rPr>
              <a:t>retten til mening og ytringsfrihet</a:t>
            </a:r>
            <a:r>
              <a:rPr lang="nb-NO" sz="1200" b="1" u="none" dirty="0">
                <a:latin typeface="+mn-lt"/>
              </a:rPr>
              <a:t> </a:t>
            </a:r>
            <a:r>
              <a:rPr lang="nb-NO" sz="1200" b="0" u="none" dirty="0">
                <a:latin typeface="+mn-lt"/>
              </a:rPr>
              <a:t>+ </a:t>
            </a:r>
            <a:r>
              <a:rPr lang="nb-NO" sz="1200" u="none" dirty="0">
                <a:solidFill>
                  <a:srgbClr val="000000"/>
                </a:solidFill>
                <a:effectLst/>
                <a:latin typeface="+mn-lt"/>
              </a:rPr>
              <a:t>og </a:t>
            </a:r>
            <a:r>
              <a:rPr lang="nb-NO" sz="1200" b="1" u="none" dirty="0">
                <a:solidFill>
                  <a:srgbClr val="000000"/>
                </a:solidFill>
                <a:effectLst/>
                <a:latin typeface="+mn-lt"/>
              </a:rPr>
              <a:t>artikkel 20: </a:t>
            </a:r>
            <a:r>
              <a:rPr lang="nb-NO" sz="1200" dirty="0">
                <a:latin typeface="+mn-lt"/>
                <a:cs typeface="Arial"/>
              </a:rPr>
              <a:t>enhver har rett til å delta i fredelige møter og organisasjoner</a:t>
            </a:r>
            <a:r>
              <a:rPr lang="nb-NO" sz="1200" b="0" dirty="0">
                <a:latin typeface="+mn-lt"/>
              </a:rPr>
              <a:t>= </a:t>
            </a:r>
            <a:r>
              <a:rPr lang="nb-NO" sz="1200" b="1" u="sng" dirty="0">
                <a:latin typeface="+mn-lt"/>
              </a:rPr>
              <a:t>retten til fredelig protest </a:t>
            </a:r>
            <a:endParaRPr lang="nb-NO" sz="1200" b="1" i="1" u="sng" dirty="0">
              <a:effectLst/>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solidFill>
                  <a:srgbClr val="000000"/>
                </a:solidFill>
                <a:effectLst/>
                <a:latin typeface="+mn-lt"/>
              </a:rPr>
              <a:t>Dette er en dynamisk og fredfull måte å utøve våre menneskerettigheter på. I tråd med retten til mening- og ytringsfrihet samt retten til fredfull forsamling, så kan ikke myndighetene forby en protest basert på hva menneskene protesterer mot. Retten til mening- og ytringsfrihet gjelder ideer av alle slag (så lenge de ikke setter andre menneskerettigheter i fare) og beskytter menneskers evne til å protestere.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solidFill>
                  <a:srgbClr val="000000"/>
                </a:solidFill>
                <a:effectLst/>
                <a:latin typeface="+mn-lt"/>
                <a:ea typeface="Aptos" panose="020B0004020202020204" pitchFamily="34" charset="0"/>
                <a:cs typeface="Arial" panose="020B0604020202020204" pitchFamily="34" charset="0"/>
              </a:rPr>
              <a:t>Når mennesker bruker sin rett til ytrings- og forsamlingsfrihet på en måte som er i strid med loven – for eksempel gjennom en sivil ulydighetsaksjon – har myndighetene adgang til å gripe inn, men bare i den grad det er strengt nødvendig for å forhindre skade til enkeltpersoner eller samfunnet, og på en måte som står i forhold til skaden som må forhindres. Hvis det er strengt nødvendig, har myndighetene mulighet til å bruke makt for å forhindre skade, men ikke for å true folk til å la være å protestere.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noProof="0" dirty="0">
                <a:effectLst/>
                <a:latin typeface="+mn-lt"/>
              </a:rPr>
              <a:t>Retten til fredelig protest er en menneskerettighet som står sentralt I Skriv for Liv. </a:t>
            </a:r>
            <a:r>
              <a:rPr lang="nb-NO" sz="1200" i="0" noProof="0" dirty="0">
                <a:latin typeface="+mn-lt"/>
                <a:cs typeface="Arial"/>
              </a:rPr>
              <a:t>Dette skal de lære mer om nå. Vis dem filmen på neste lysark.  </a:t>
            </a:r>
          </a:p>
          <a:p>
            <a:pPr rtl="0"/>
            <a:endParaRPr lang="en-US" sz="1200" dirty="0">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0" dirty="0">
              <a:latin typeface="+mn-lt"/>
              <a:cs typeface="Arial"/>
            </a:endParaRPr>
          </a:p>
          <a:p>
            <a:endParaRPr lang="nb-NO"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latin typeface="+mn-lt"/>
              <a:cs typeface="Arial" panose="020B0604020202020204" pitchFamily="34" charset="0"/>
            </a:endParaRPr>
          </a:p>
        </p:txBody>
      </p:sp>
      <p:sp>
        <p:nvSpPr>
          <p:cNvPr id="4" name="Plassholder for lysbildenummer 3"/>
          <p:cNvSpPr>
            <a:spLocks noGrp="1"/>
          </p:cNvSpPr>
          <p:nvPr>
            <p:ph type="sldNum" sz="quarter" idx="5"/>
          </p:nvPr>
        </p:nvSpPr>
        <p:spPr/>
        <p:txBody>
          <a:bodyPr/>
          <a:lstStyle/>
          <a:p>
            <a:fld id="{422EEFD3-A45C-4B70-B940-F20C4DA2B9D9}" type="slidenum">
              <a:rPr lang="nb-NO" smtClean="0"/>
              <a:t>34</a:t>
            </a:fld>
            <a:endParaRPr lang="nb-NO"/>
          </a:p>
        </p:txBody>
      </p:sp>
      <p:sp>
        <p:nvSpPr>
          <p:cNvPr id="5" name="Plassholder for dato 4">
            <a:extLst>
              <a:ext uri="{FF2B5EF4-FFF2-40B4-BE49-F238E27FC236}">
                <a16:creationId xmlns:a16="http://schemas.microsoft.com/office/drawing/2014/main" id="{DFC5FD69-1721-816F-F33C-B632B205DD4A}"/>
              </a:ext>
            </a:extLst>
          </p:cNvPr>
          <p:cNvSpPr>
            <a:spLocks noGrp="1"/>
          </p:cNvSpPr>
          <p:nvPr>
            <p:ph type="dt" idx="1"/>
          </p:nvPr>
        </p:nvSpPr>
        <p:spPr/>
        <p:txBody>
          <a:bodyPr/>
          <a:lstStyle/>
          <a:p>
            <a:fld id="{C7C4DAED-9753-4E5B-9600-1478051399B1}" type="datetime1">
              <a:rPr lang="nb-NO" smtClean="0"/>
              <a:t>15.11.2024</a:t>
            </a:fld>
            <a:endParaRPr lang="nb-NO"/>
          </a:p>
        </p:txBody>
      </p:sp>
    </p:spTree>
    <p:extLst>
      <p:ext uri="{BB962C8B-B14F-4D97-AF65-F5344CB8AC3E}">
        <p14:creationId xmlns:p14="http://schemas.microsoft.com/office/powerpoint/2010/main" val="26024910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a:latin typeface="+mn-lt"/>
              </a:rPr>
              <a:t>Tidsramme: </a:t>
            </a:r>
            <a:r>
              <a:rPr lang="nb-NO" sz="1200">
                <a:latin typeface="+mn-lt"/>
              </a:rPr>
              <a:t>2 minutters film + 1 minutt repetisjon</a:t>
            </a:r>
          </a:p>
          <a:p>
            <a:r>
              <a:rPr lang="nb-NO" sz="1200" b="1">
                <a:latin typeface="+mn-lt"/>
              </a:rPr>
              <a:t>Arbeidsform</a:t>
            </a:r>
            <a:r>
              <a:rPr lang="nb-NO" sz="1200">
                <a:latin typeface="+mn-lt"/>
              </a:rPr>
              <a:t>: formidler informerer</a:t>
            </a:r>
            <a:endParaRPr lang="nb-NO" sz="1200" b="1">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nb-NO" sz="1200" b="0" i="0">
              <a:solidFill>
                <a:srgbClr val="212529"/>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rgbClr val="212529"/>
                </a:solidFill>
                <a:effectLst/>
                <a:latin typeface="+mn-lt"/>
              </a:rPr>
              <a:t>Spill av filmen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latin typeface="+mn-lt"/>
                <a:cs typeface="Arial" panose="020B0604020202020204" pitchFamily="34" charset="0"/>
              </a:rPr>
              <a:t>Etter elevene har sett filmen kan du repetere hva fredfull protest handler om: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i="1" u="sng">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a:latin typeface="+mn-lt"/>
              </a:rPr>
              <a:t>Artikkel 19 </a:t>
            </a:r>
            <a:r>
              <a:rPr lang="nb-NO" sz="1200" b="0">
                <a:latin typeface="+mn-lt"/>
              </a:rPr>
              <a:t>+ </a:t>
            </a:r>
            <a:r>
              <a:rPr lang="nb-NO" sz="1200" b="1">
                <a:latin typeface="+mn-lt"/>
              </a:rPr>
              <a:t>Artikkel 20</a:t>
            </a:r>
            <a:r>
              <a:rPr lang="nb-NO" sz="1200" b="0">
                <a:latin typeface="+mn-lt"/>
              </a:rPr>
              <a:t>= </a:t>
            </a:r>
            <a:r>
              <a:rPr lang="nb-NO" sz="1200" b="1" u="sng">
                <a:latin typeface="+mn-lt"/>
              </a:rPr>
              <a:t>retten til fredelig protest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a:latin typeface="+mn-lt"/>
              </a:rPr>
              <a:t>Fredfull protest er en dynamisk og fredfull måte å utøve våre menneskerettigheter på. Gjennom historien har protestering og demonstrering tillatt enkeltindivider og grupper til å uttrykke meninger, ideer og- og synliggjøre misnøye og menneskerettslige brudd. Fredfull protest dekker et vidt spekter av aktivitet, fra brevskriving, gatekunst, streiker, </a:t>
            </a:r>
            <a:r>
              <a:rPr lang="nb-NO" sz="1200" noProof="0">
                <a:effectLst/>
                <a:latin typeface="+mn-lt"/>
              </a:rPr>
              <a:t>til innlegg på sosiale medier eller for eksempel sultestreiker. Alle disse, og andre former for protest er beskyttet </a:t>
            </a:r>
            <a:r>
              <a:rPr lang="en-US" sz="1200">
                <a:effectLst/>
                <a:latin typeface="+mn-lt"/>
              </a:rPr>
              <a:t>under </a:t>
            </a:r>
            <a:r>
              <a:rPr lang="nb-NO" sz="1200" noProof="0">
                <a:effectLst/>
                <a:latin typeface="+mn-lt"/>
              </a:rPr>
              <a:t>artikkel 19 og artikkel 20 – og av og til andre menneskerettigheter.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noProof="0">
                <a:effectLst/>
                <a:latin typeface="+mn-lt"/>
              </a:rPr>
              <a:t>I tråd med retten til mening- og ytringsfrihet samt retten til fredfull forsamling, så kan ikke myndighetene forby en protest basert på hva menneskene protesterer mot. Retten til mening- og ytringsfrihet gjelder ideer av alle slag (så lenge de ikke er diskriminerende eller hatefull) og beskytter menneskers evne til å protestere.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noProof="0">
                <a:effectLst/>
                <a:latin typeface="+mn-lt"/>
              </a:rPr>
              <a:t>Kritisk tale og protester blir rutinemessig sensurert, straffet eller på andre måter hindret – som de nå har sett. Dette er noe som ofte kommer til uttrykk som terrorbekjempelse, eller noe som har sammenheng med offentlig orden, nasjonal sikkerhet eller religion</a:t>
            </a:r>
            <a:r>
              <a:rPr lang="en-US" sz="1200">
                <a:effectLst/>
                <a:latin typeface="+mn-lt"/>
              </a:rPr>
              <a:t>. </a:t>
            </a:r>
            <a:endParaRPr lang="en-US" sz="1200" b="0" i="0">
              <a:solidFill>
                <a:schemeClr val="tx1"/>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noProof="0">
                <a:solidFill>
                  <a:schemeClr val="tx1"/>
                </a:solidFill>
                <a:effectLst/>
                <a:highlight>
                  <a:srgbClr val="FFFFFF"/>
                </a:highlight>
                <a:latin typeface="+mn-lt"/>
              </a:rPr>
              <a:t>Lenke</a:t>
            </a:r>
            <a:r>
              <a:rPr lang="en-US" sz="1200" b="0" i="0">
                <a:solidFill>
                  <a:schemeClr val="tx1"/>
                </a:solidFill>
                <a:effectLst/>
                <a:highlight>
                  <a:srgbClr val="FFFFFF"/>
                </a:highlight>
                <a:latin typeface="+mn-lt"/>
              </a:rPr>
              <a:t>: https://youtu.be/svh8GfY-udU</a:t>
            </a:r>
            <a:endParaRPr lang="nb-NO" sz="1200" b="0" i="1">
              <a:solidFill>
                <a:srgbClr val="212529"/>
              </a:solidFill>
              <a:effectLst/>
              <a:highlight>
                <a:srgbClr val="FFFFFF"/>
              </a:highlight>
              <a:latin typeface="+mn-lt"/>
            </a:endParaRPr>
          </a:p>
          <a:p>
            <a:endParaRPr lang="nb-NO" sz="1200" noProof="0">
              <a:latin typeface="+mn-lt"/>
            </a:endParaRPr>
          </a:p>
        </p:txBody>
      </p:sp>
      <p:sp>
        <p:nvSpPr>
          <p:cNvPr id="4" name="Plassholder for lysbildenummer 3"/>
          <p:cNvSpPr>
            <a:spLocks noGrp="1"/>
          </p:cNvSpPr>
          <p:nvPr>
            <p:ph type="sldNum" sz="quarter" idx="5"/>
          </p:nvPr>
        </p:nvSpPr>
        <p:spPr/>
        <p:txBody>
          <a:bodyPr/>
          <a:lstStyle/>
          <a:p>
            <a:fld id="{422EEFD3-A45C-4B70-B940-F20C4DA2B9D9}" type="slidenum">
              <a:rPr lang="nb-NO" smtClean="0"/>
              <a:t>35</a:t>
            </a:fld>
            <a:endParaRPr lang="nb-NO"/>
          </a:p>
        </p:txBody>
      </p:sp>
      <p:sp>
        <p:nvSpPr>
          <p:cNvPr id="5" name="Plassholder for dato 4">
            <a:extLst>
              <a:ext uri="{FF2B5EF4-FFF2-40B4-BE49-F238E27FC236}">
                <a16:creationId xmlns:a16="http://schemas.microsoft.com/office/drawing/2014/main" id="{BBC2CD25-EC98-1FA7-AE5A-434724F04E1A}"/>
              </a:ext>
            </a:extLst>
          </p:cNvPr>
          <p:cNvSpPr>
            <a:spLocks noGrp="1"/>
          </p:cNvSpPr>
          <p:nvPr>
            <p:ph type="dt" idx="1"/>
          </p:nvPr>
        </p:nvSpPr>
        <p:spPr/>
        <p:txBody>
          <a:bodyPr/>
          <a:lstStyle/>
          <a:p>
            <a:fld id="{3C4F089D-9284-4463-972B-12B7616333FD}" type="datetime1">
              <a:rPr lang="nb-NO" smtClean="0"/>
              <a:t>15.11.2024</a:t>
            </a:fld>
            <a:endParaRPr lang="nb-NO"/>
          </a:p>
        </p:txBody>
      </p:sp>
    </p:spTree>
    <p:extLst>
      <p:ext uri="{BB962C8B-B14F-4D97-AF65-F5344CB8AC3E}">
        <p14:creationId xmlns:p14="http://schemas.microsoft.com/office/powerpoint/2010/main" val="28767174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Tidsramme: </a:t>
            </a:r>
            <a:r>
              <a:rPr lang="nb-NO"/>
              <a:t>ca. 2-3 minutter</a:t>
            </a:r>
          </a:p>
          <a:p>
            <a:r>
              <a:rPr lang="nb-NO" b="1"/>
              <a:t>Arbeidsform</a:t>
            </a:r>
            <a:r>
              <a:rPr lang="nb-NO"/>
              <a:t>: i par</a:t>
            </a:r>
          </a:p>
          <a:p>
            <a:endParaRPr lang="nb-NO" b="0"/>
          </a:p>
          <a:p>
            <a:pPr marL="171450" indent="-171450">
              <a:buFont typeface="Arial" panose="020B0604020202020204" pitchFamily="34" charset="0"/>
              <a:buChar char="•"/>
            </a:pPr>
            <a:r>
              <a:rPr lang="nb-NO" b="0"/>
              <a:t>Elevene diskuter spørsmålet kort med </a:t>
            </a:r>
            <a:r>
              <a:rPr lang="nb-NO"/>
              <a:t>sidepersonen</a:t>
            </a:r>
            <a:endParaRPr lang="nb-NO" b="0"/>
          </a:p>
        </p:txBody>
      </p:sp>
      <p:sp>
        <p:nvSpPr>
          <p:cNvPr id="4" name="Plassholder for lysbildenummer 3"/>
          <p:cNvSpPr>
            <a:spLocks noGrp="1"/>
          </p:cNvSpPr>
          <p:nvPr>
            <p:ph type="sldNum" sz="quarter" idx="5"/>
          </p:nvPr>
        </p:nvSpPr>
        <p:spPr/>
        <p:txBody>
          <a:bodyPr/>
          <a:lstStyle/>
          <a:p>
            <a:fld id="{2A90FC3D-3DC2-4338-9D1E-3ECC8AF7462E}" type="slidenum">
              <a:rPr lang="nb-NO" smtClean="0"/>
              <a:t>36</a:t>
            </a:fld>
            <a:endParaRPr lang="nb-NO"/>
          </a:p>
        </p:txBody>
      </p:sp>
      <p:sp>
        <p:nvSpPr>
          <p:cNvPr id="5" name="Plassholder for dato 4">
            <a:extLst>
              <a:ext uri="{FF2B5EF4-FFF2-40B4-BE49-F238E27FC236}">
                <a16:creationId xmlns:a16="http://schemas.microsoft.com/office/drawing/2014/main" id="{1101D6B5-F96C-727B-F218-63804A8CF3AC}"/>
              </a:ext>
            </a:extLst>
          </p:cNvPr>
          <p:cNvSpPr>
            <a:spLocks noGrp="1"/>
          </p:cNvSpPr>
          <p:nvPr>
            <p:ph type="dt" idx="1"/>
          </p:nvPr>
        </p:nvSpPr>
        <p:spPr/>
        <p:txBody>
          <a:bodyPr/>
          <a:lstStyle/>
          <a:p>
            <a:fld id="{02AF543D-772D-4154-966E-F660A9021F0F}" type="datetime1">
              <a:rPr lang="nb-NO" smtClean="0"/>
              <a:t>15.11.2024</a:t>
            </a:fld>
            <a:endParaRPr lang="nb-NO"/>
          </a:p>
        </p:txBody>
      </p:sp>
    </p:spTree>
    <p:extLst>
      <p:ext uri="{BB962C8B-B14F-4D97-AF65-F5344CB8AC3E}">
        <p14:creationId xmlns:p14="http://schemas.microsoft.com/office/powerpoint/2010/main" val="19302645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t>Tidsramme: </a:t>
            </a:r>
            <a:r>
              <a:rPr lang="nb-NO" sz="1200" dirty="0"/>
              <a:t>ca.10 minutter</a:t>
            </a:r>
          </a:p>
          <a:p>
            <a:r>
              <a:rPr lang="nb-NO" sz="1200" b="1" dirty="0"/>
              <a:t>Arbeidsform</a:t>
            </a:r>
            <a:r>
              <a:rPr lang="nb-NO" sz="1200" dirty="0"/>
              <a:t>: grupper og plenum </a:t>
            </a:r>
          </a:p>
          <a:p>
            <a:pPr marL="0" indent="0">
              <a:buFont typeface="Arial" panose="020B0604020202020204" pitchFamily="34" charset="0"/>
              <a:buNone/>
            </a:pPr>
            <a:endParaRPr lang="nb-NO" sz="1200" b="1" dirty="0"/>
          </a:p>
          <a:p>
            <a:pPr marL="0" indent="0">
              <a:buFont typeface="Arial" panose="020B0604020202020204" pitchFamily="34" charset="0"/>
              <a:buNone/>
            </a:pPr>
            <a:r>
              <a:rPr lang="nb-NO" sz="1200" b="1" dirty="0"/>
              <a:t>I grupper (ca. 5 minutter)</a:t>
            </a:r>
          </a:p>
          <a:p>
            <a:pPr marL="171450" indent="-171450">
              <a:buFont typeface="Arial" panose="020B0604020202020204" pitchFamily="34" charset="0"/>
              <a:buChar char="•"/>
            </a:pPr>
            <a:r>
              <a:rPr lang="nb-NO" sz="1200" dirty="0"/>
              <a:t>Del elevene inn i grupper, og gi dem penn og papir. </a:t>
            </a:r>
          </a:p>
          <a:p>
            <a:pPr marL="171450" indent="-171450">
              <a:buFont typeface="Arial" panose="020B0604020202020204" pitchFamily="34" charset="0"/>
              <a:buChar char="•"/>
            </a:pPr>
            <a:r>
              <a:rPr lang="nb-NO" sz="1200" dirty="0"/>
              <a:t>Les opp casen som står på bildet. </a:t>
            </a:r>
          </a:p>
          <a:p>
            <a:pPr marL="171450" indent="-171450">
              <a:buFont typeface="Arial" panose="020B0604020202020204" pitchFamily="34" charset="0"/>
              <a:buChar char="•"/>
            </a:pPr>
            <a:r>
              <a:rPr lang="nb-NO" sz="1200" dirty="0"/>
              <a:t>Be deretter elevene om å skrive ned /evt. tegne ulike måter de ville ha skapt oppmerksomhet rundt situasjonen til vennen sin og det som skjer i landet. </a:t>
            </a:r>
          </a:p>
          <a:p>
            <a:pPr marL="171450" indent="-171450">
              <a:buFont typeface="Arial" panose="020B0604020202020204" pitchFamily="34" charset="0"/>
              <a:buChar char="•"/>
            </a:pPr>
            <a:r>
              <a:rPr lang="nb-NO" sz="1200" dirty="0"/>
              <a:t>Når de er ferdig lar du elevene dele sine eksempler i gruppene: </a:t>
            </a:r>
          </a:p>
          <a:p>
            <a:pPr marL="0" indent="0">
              <a:buFontTx/>
              <a:buNone/>
            </a:pPr>
            <a:endParaRPr lang="nb-NO" sz="1200" dirty="0"/>
          </a:p>
          <a:p>
            <a:pPr marL="0" indent="0">
              <a:buFontTx/>
              <a:buNone/>
            </a:pPr>
            <a:r>
              <a:rPr lang="nb-NO" sz="1200" b="1" dirty="0"/>
              <a:t>Plenum (ca. 5 minutter)</a:t>
            </a:r>
          </a:p>
          <a:p>
            <a:pPr marL="171450" indent="-171450">
              <a:buFont typeface="Arial" panose="020B0604020202020204" pitchFamily="34" charset="0"/>
              <a:buChar char="•"/>
            </a:pPr>
            <a:r>
              <a:rPr lang="nb-NO" sz="1200" dirty="0"/>
              <a:t>Forsøk å få til en plenumssamtale, og skriv ned forslagene deres på tavlen/</a:t>
            </a:r>
            <a:r>
              <a:rPr lang="nb-NO" sz="1200" dirty="0" err="1"/>
              <a:t>smartboard</a:t>
            </a:r>
            <a:r>
              <a:rPr lang="nb-NO" sz="1200" dirty="0"/>
              <a:t> slik at elevene kan se dem. </a:t>
            </a:r>
          </a:p>
          <a:p>
            <a:pPr marL="171450" indent="-171450">
              <a:buFont typeface="Arial" panose="020B0604020202020204" pitchFamily="34" charset="0"/>
              <a:buChar char="•"/>
            </a:pPr>
            <a:r>
              <a:rPr lang="nb-NO" sz="1200" dirty="0"/>
              <a:t>Når du har skrevet ned noen av forslagene setter du et kryss over ideene og forslagene deres.</a:t>
            </a:r>
          </a:p>
          <a:p>
            <a:pPr marL="171450" indent="-171450">
              <a:buFont typeface="Arial" panose="020B0604020202020204" pitchFamily="34" charset="0"/>
              <a:buChar char="•"/>
            </a:pPr>
            <a:r>
              <a:rPr lang="nb-NO" sz="1200" dirty="0"/>
              <a:t>Forklar at i land der fredelig forsamling og ytringsfrihet er uforholdsmessig begrenset så er det ikke sikkert at disse handlingene vil bli akseptert av myndighetene. </a:t>
            </a:r>
          </a:p>
          <a:p>
            <a:pPr marL="171450" indent="-171450">
              <a:buFont typeface="Arial" panose="020B0604020202020204" pitchFamily="34" charset="0"/>
              <a:buChar char="•"/>
            </a:pPr>
            <a:r>
              <a:rPr lang="nb-NO" sz="1200" dirty="0"/>
              <a:t>Still spørsmålet på neste bilde. </a:t>
            </a:r>
          </a:p>
          <a:p>
            <a:pPr marL="0" indent="0">
              <a:buFont typeface="Arial" panose="020B0604020202020204" pitchFamily="34" charset="0"/>
              <a:buNone/>
            </a:pPr>
            <a:endParaRPr lang="nb-NO" sz="1200" dirty="0"/>
          </a:p>
          <a:p>
            <a:pPr marL="0" indent="0">
              <a:buFont typeface="Arial" panose="020B0604020202020204" pitchFamily="34" charset="0"/>
              <a:buNone/>
            </a:pPr>
            <a:endParaRPr lang="nb-NO" sz="1200" dirty="0"/>
          </a:p>
          <a:p>
            <a:endParaRPr lang="nb-NO" sz="1200" dirty="0"/>
          </a:p>
        </p:txBody>
      </p:sp>
      <p:sp>
        <p:nvSpPr>
          <p:cNvPr id="4" name="Plassholder for lysbildenummer 3"/>
          <p:cNvSpPr>
            <a:spLocks noGrp="1"/>
          </p:cNvSpPr>
          <p:nvPr>
            <p:ph type="sldNum" sz="quarter" idx="5"/>
          </p:nvPr>
        </p:nvSpPr>
        <p:spPr/>
        <p:txBody>
          <a:bodyPr/>
          <a:lstStyle/>
          <a:p>
            <a:fld id="{422EEFD3-A45C-4B70-B940-F20C4DA2B9D9}" type="slidenum">
              <a:rPr lang="nb-NO" smtClean="0"/>
              <a:t>37</a:t>
            </a:fld>
            <a:endParaRPr lang="nb-NO"/>
          </a:p>
        </p:txBody>
      </p:sp>
      <p:sp>
        <p:nvSpPr>
          <p:cNvPr id="5" name="Plassholder for dato 4">
            <a:extLst>
              <a:ext uri="{FF2B5EF4-FFF2-40B4-BE49-F238E27FC236}">
                <a16:creationId xmlns:a16="http://schemas.microsoft.com/office/drawing/2014/main" id="{399FBD89-D0FF-6C5F-A6E5-38129473D2A1}"/>
              </a:ext>
            </a:extLst>
          </p:cNvPr>
          <p:cNvSpPr>
            <a:spLocks noGrp="1"/>
          </p:cNvSpPr>
          <p:nvPr>
            <p:ph type="dt" idx="1"/>
          </p:nvPr>
        </p:nvSpPr>
        <p:spPr/>
        <p:txBody>
          <a:bodyPr/>
          <a:lstStyle/>
          <a:p>
            <a:fld id="{503B65FF-7E4C-4222-80DC-144FFF269138}" type="datetime1">
              <a:rPr lang="nb-NO" smtClean="0"/>
              <a:t>15.11.2024</a:t>
            </a:fld>
            <a:endParaRPr lang="nb-NO"/>
          </a:p>
        </p:txBody>
      </p:sp>
    </p:spTree>
    <p:extLst>
      <p:ext uri="{BB962C8B-B14F-4D97-AF65-F5344CB8AC3E}">
        <p14:creationId xmlns:p14="http://schemas.microsoft.com/office/powerpoint/2010/main" val="23453608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t>Tidsramme: </a:t>
            </a:r>
            <a:r>
              <a:rPr lang="nb-NO" sz="1200" dirty="0"/>
              <a:t>2 minutter</a:t>
            </a:r>
          </a:p>
          <a:p>
            <a:r>
              <a:rPr lang="nb-NO" sz="1200" b="1" dirty="0"/>
              <a:t>Arbeidsform</a:t>
            </a:r>
            <a:r>
              <a:rPr lang="nb-NO" sz="1200" dirty="0"/>
              <a:t>: plenum </a:t>
            </a:r>
          </a:p>
          <a:p>
            <a:endParaRPr lang="nb-NO" sz="1200" dirty="0"/>
          </a:p>
          <a:p>
            <a:r>
              <a:rPr lang="nb-NO" sz="1200" dirty="0"/>
              <a:t>Hvis myndighetene knebler ens stemme kan dette kan gi en følelse av avmakt, og her får elevene mulighet til å reflektere om hvordan det kan føles å ikke få sin rett til å protestere respektert.   </a:t>
            </a:r>
          </a:p>
          <a:p>
            <a:endParaRPr lang="nb-NO" sz="1200" dirty="0"/>
          </a:p>
        </p:txBody>
      </p:sp>
      <p:sp>
        <p:nvSpPr>
          <p:cNvPr id="4" name="Plassholder for lysbildenummer 3"/>
          <p:cNvSpPr>
            <a:spLocks noGrp="1"/>
          </p:cNvSpPr>
          <p:nvPr>
            <p:ph type="sldNum" sz="quarter" idx="5"/>
          </p:nvPr>
        </p:nvSpPr>
        <p:spPr/>
        <p:txBody>
          <a:bodyPr/>
          <a:lstStyle/>
          <a:p>
            <a:fld id="{422EEFD3-A45C-4B70-B940-F20C4DA2B9D9}" type="slidenum">
              <a:rPr lang="nb-NO" smtClean="0"/>
              <a:t>38</a:t>
            </a:fld>
            <a:endParaRPr lang="nb-NO"/>
          </a:p>
        </p:txBody>
      </p:sp>
      <p:sp>
        <p:nvSpPr>
          <p:cNvPr id="5" name="Plassholder for dato 4">
            <a:extLst>
              <a:ext uri="{FF2B5EF4-FFF2-40B4-BE49-F238E27FC236}">
                <a16:creationId xmlns:a16="http://schemas.microsoft.com/office/drawing/2014/main" id="{E76A7E63-DF3B-C3D7-59BD-DF6135E3D372}"/>
              </a:ext>
            </a:extLst>
          </p:cNvPr>
          <p:cNvSpPr>
            <a:spLocks noGrp="1"/>
          </p:cNvSpPr>
          <p:nvPr>
            <p:ph type="dt" idx="1"/>
          </p:nvPr>
        </p:nvSpPr>
        <p:spPr/>
        <p:txBody>
          <a:bodyPr/>
          <a:lstStyle/>
          <a:p>
            <a:fld id="{698F1C1D-984E-4AFF-839A-A1AB527C6617}" type="datetime1">
              <a:rPr lang="nb-NO" smtClean="0"/>
              <a:t>15.11.2024</a:t>
            </a:fld>
            <a:endParaRPr lang="nb-NO"/>
          </a:p>
        </p:txBody>
      </p:sp>
    </p:spTree>
    <p:extLst>
      <p:ext uri="{BB962C8B-B14F-4D97-AF65-F5344CB8AC3E}">
        <p14:creationId xmlns:p14="http://schemas.microsoft.com/office/powerpoint/2010/main" val="3002075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Tidsramme: </a:t>
            </a:r>
            <a:r>
              <a:rPr lang="nb-NO" dirty="0"/>
              <a:t>1 minutt oppsummering 1 + 1 1/2 minutt (video)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a:defRPr/>
            </a:pPr>
            <a:r>
              <a:rPr lang="nb-NO" dirty="0"/>
              <a:t>I denne filmen introduseres elevene til søsteren til Maryia </a:t>
            </a:r>
            <a:r>
              <a:rPr lang="nb-NO" dirty="0" err="1"/>
              <a:t>Kalesnikava</a:t>
            </a:r>
            <a:r>
              <a:rPr lang="nb-NO" dirty="0"/>
              <a:t> som forteller om saken til søsteren. Du velger selv om du ønsker å vise denne filmen, eller hoppe videre til neste lysark og heller fortelle historien hennes selv. </a:t>
            </a:r>
          </a:p>
          <a:p>
            <a:endParaRPr lang="nb-NO" dirty="0"/>
          </a:p>
          <a:p>
            <a:pPr marL="171450" indent="-171450">
              <a:buFont typeface="Arial" panose="020B0604020202020204" pitchFamily="34" charset="0"/>
              <a:buChar char="•"/>
            </a:pPr>
            <a:r>
              <a:rPr lang="nb-NO" dirty="0"/>
              <a:t>Før elevene skal introduseres til Maryia og saken hennes, så kan du gjerne oppsummere det de har vært gjennom så langt i undervisningen.</a:t>
            </a:r>
          </a:p>
          <a:p>
            <a:pPr marL="171450" indent="-171450">
              <a:buFont typeface="Arial" panose="020B0604020202020204" pitchFamily="34" charset="0"/>
              <a:buChar char="•"/>
            </a:pPr>
            <a:r>
              <a:rPr lang="nb-NO" dirty="0"/>
              <a:t>Som de nettopp har lært og sett så er</a:t>
            </a:r>
            <a:r>
              <a:rPr lang="nb-NO" b="0" dirty="0"/>
              <a:t> fredfull protest er en dynamisk og fredfull måte å utøve våre menneskerettigheter på. </a:t>
            </a:r>
            <a:r>
              <a:rPr lang="nb-NO" noProof="0" dirty="0">
                <a:effectLst/>
              </a:rPr>
              <a:t>Kritisk tale og protester blir likevel rutinemessig sensurert, straffet eller på andre måter forhindret den dag av myndigheter i mange land.  </a:t>
            </a:r>
          </a:p>
          <a:p>
            <a:pPr marL="171450" indent="-171450">
              <a:buFont typeface="Arial" panose="020B0604020202020204" pitchFamily="34" charset="0"/>
              <a:buChar char="•"/>
            </a:pPr>
            <a:r>
              <a:rPr lang="nb-NO" noProof="0" dirty="0">
                <a:effectLst/>
              </a:rPr>
              <a:t>Elevene har frem til nå fått snakket om </a:t>
            </a:r>
            <a:r>
              <a:rPr lang="nb-NO" noProof="0" dirty="0"/>
              <a:t>menneskerettighetene</a:t>
            </a:r>
            <a:r>
              <a:rPr lang="nb-NO" noProof="0" dirty="0">
                <a:effectLst/>
              </a:rPr>
              <a:t>, retten til fredelig protest og tenkt på hvordan de ville rettet oppmerksomhet mot urettferdighet. De har også fått reflektert over om myndighetene hadde nektet dem å demonstrere eller protestere mot denne urettferdigheten. </a:t>
            </a:r>
            <a:endParaRPr lang="nb-NO" dirty="0"/>
          </a:p>
          <a:p>
            <a:pPr marL="171450" indent="-171450">
              <a:buFont typeface="Arial" panose="020B0604020202020204" pitchFamily="34" charset="0"/>
              <a:buChar char="•"/>
            </a:pPr>
            <a:r>
              <a:rPr lang="nb-NO" dirty="0"/>
              <a:t>Nå skal de bli kjent med en kvinne som har brukt sin rett til protestere, og sin stemme til å ytre seg om forhold i eget land.</a:t>
            </a:r>
          </a:p>
          <a:p>
            <a:pPr marL="171450" indent="-171450">
              <a:buFont typeface="Arial" panose="020B0604020202020204" pitchFamily="34" charset="0"/>
              <a:buChar char="•"/>
            </a:pPr>
            <a:r>
              <a:rPr lang="nb-NO" dirty="0"/>
              <a:t>Lenke til filmen: https://youtu.be/qw4NQRx0Lpk?si=KoR2HRA7GILsbNKB</a:t>
            </a:r>
          </a:p>
          <a:p>
            <a:endParaRPr lang="nb-NO" dirty="0"/>
          </a:p>
        </p:txBody>
      </p:sp>
      <p:sp>
        <p:nvSpPr>
          <p:cNvPr id="4" name="Plassholder for lysbildenummer 3"/>
          <p:cNvSpPr>
            <a:spLocks noGrp="1"/>
          </p:cNvSpPr>
          <p:nvPr>
            <p:ph type="sldNum" sz="quarter" idx="5"/>
          </p:nvPr>
        </p:nvSpPr>
        <p:spPr/>
        <p:txBody>
          <a:bodyPr/>
          <a:lstStyle/>
          <a:p>
            <a:fld id="{422EEFD3-A45C-4B70-B940-F20C4DA2B9D9}" type="slidenum">
              <a:rPr lang="nb-NO" smtClean="0"/>
              <a:t>39</a:t>
            </a:fld>
            <a:endParaRPr lang="nb-NO"/>
          </a:p>
        </p:txBody>
      </p:sp>
      <p:sp>
        <p:nvSpPr>
          <p:cNvPr id="5" name="Plassholder for dato 4">
            <a:extLst>
              <a:ext uri="{FF2B5EF4-FFF2-40B4-BE49-F238E27FC236}">
                <a16:creationId xmlns:a16="http://schemas.microsoft.com/office/drawing/2014/main" id="{665CF2AE-AC15-2E06-54DF-570224F2F197}"/>
              </a:ext>
            </a:extLst>
          </p:cNvPr>
          <p:cNvSpPr>
            <a:spLocks noGrp="1"/>
          </p:cNvSpPr>
          <p:nvPr>
            <p:ph type="dt" idx="1"/>
          </p:nvPr>
        </p:nvSpPr>
        <p:spPr/>
        <p:txBody>
          <a:bodyPr/>
          <a:lstStyle/>
          <a:p>
            <a:fld id="{874DDB69-D682-47EA-BB2C-6D8FA108F53D}" type="datetime1">
              <a:rPr lang="nb-NO" smtClean="0"/>
              <a:t>15.11.2024</a:t>
            </a:fld>
            <a:endParaRPr lang="nb-NO"/>
          </a:p>
        </p:txBody>
      </p:sp>
    </p:spTree>
    <p:extLst>
      <p:ext uri="{BB962C8B-B14F-4D97-AF65-F5344CB8AC3E}">
        <p14:creationId xmlns:p14="http://schemas.microsoft.com/office/powerpoint/2010/main" val="2473513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latin typeface="+mn-lt"/>
              </a:rPr>
              <a:t>Tidsramme: </a:t>
            </a:r>
            <a:r>
              <a:rPr lang="nb-NO" sz="1200" dirty="0">
                <a:latin typeface="+mn-lt"/>
              </a:rPr>
              <a:t>ca. 2-3 minutter </a:t>
            </a:r>
            <a:endParaRPr lang="nb-NO" sz="1200" b="0" i="0" kern="100" dirty="0">
              <a:effectLst/>
              <a:latin typeface="+mn-lt"/>
              <a:ea typeface="Calibri" panose="020F050202020403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tabLst>
                <a:tab pos="1533525" algn="l"/>
              </a:tabLst>
            </a:pPr>
            <a:r>
              <a:rPr lang="nb-NO" sz="1200" b="1" dirty="0">
                <a:latin typeface="+mn-lt"/>
              </a:rPr>
              <a:t>Arbeidsform</a:t>
            </a:r>
            <a:r>
              <a:rPr lang="nb-NO" sz="1200" dirty="0">
                <a:latin typeface="+mn-lt"/>
              </a:rPr>
              <a:t>: formidler forteller </a:t>
            </a:r>
          </a:p>
          <a:p>
            <a:pPr marL="0" indent="0">
              <a:lnSpc>
                <a:spcPct val="107000"/>
              </a:lnSpc>
              <a:spcAft>
                <a:spcPts val="800"/>
              </a:spcAft>
              <a:buFont typeface="Arial" panose="020B0604020202020204" pitchFamily="34" charset="0"/>
              <a:buNone/>
              <a:tabLst>
                <a:tab pos="1533525" algn="l"/>
              </a:tabLst>
            </a:pPr>
            <a:endParaRPr lang="nb-NO" sz="1200" b="0" i="0" kern="100" dirty="0">
              <a:effectLst/>
              <a:latin typeface="+mn-lt"/>
              <a:ea typeface="Calibri" panose="020F050202020403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tabLst>
                <a:tab pos="1533525" algn="l"/>
              </a:tabLst>
            </a:pPr>
            <a:r>
              <a:rPr lang="nb-NO" sz="1200" b="0" i="0" kern="100" dirty="0">
                <a:effectLst/>
                <a:latin typeface="+mn-lt"/>
                <a:ea typeface="Calibri" panose="020F0502020204030204" pitchFamily="34" charset="0"/>
                <a:cs typeface="Times New Roman" panose="02020603050405020304" pitchFamily="18" charset="0"/>
              </a:rPr>
              <a:t>Start gjerne med å spørre om elevene som har hørt om Amnesty International kan reise hånden sin. Eventuelt spør dem hva de vet.   </a:t>
            </a:r>
          </a:p>
          <a:p>
            <a:pPr marL="0" indent="0">
              <a:lnSpc>
                <a:spcPct val="107000"/>
              </a:lnSpc>
              <a:spcAft>
                <a:spcPts val="800"/>
              </a:spcAft>
              <a:buFont typeface="Arial" panose="020B0604020202020204" pitchFamily="34" charset="0"/>
              <a:buNone/>
              <a:tabLst>
                <a:tab pos="1533525" algn="l"/>
              </a:tabLst>
            </a:pPr>
            <a:endParaRPr lang="nb-NO" sz="1200" b="1" i="0" kern="100" dirty="0">
              <a:effectLst/>
              <a:latin typeface="+mn-lt"/>
              <a:ea typeface="Calibri" panose="020F050202020403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tabLst>
                <a:tab pos="1533525" algn="l"/>
              </a:tabLst>
            </a:pPr>
            <a:r>
              <a:rPr lang="nb-NO" sz="1200" b="1" i="0" kern="100" dirty="0">
                <a:effectLst/>
                <a:latin typeface="+mn-lt"/>
                <a:ea typeface="Calibri"/>
                <a:cs typeface="Times New Roman"/>
              </a:rPr>
              <a:t>Informer elevene om at: </a:t>
            </a:r>
          </a:p>
          <a:p>
            <a:pPr marL="285750" indent="-285750">
              <a:lnSpc>
                <a:spcPct val="107000"/>
              </a:lnSpc>
              <a:spcAft>
                <a:spcPts val="800"/>
              </a:spcAft>
              <a:buFont typeface="Arial" panose="020B0604020202020204" pitchFamily="34" charset="0"/>
              <a:buChar char="•"/>
              <a:tabLst>
                <a:tab pos="1533525" algn="l"/>
              </a:tabLst>
            </a:pPr>
            <a:r>
              <a:rPr lang="nb-NO" sz="1200" b="0" i="0" kern="100" dirty="0">
                <a:effectLst/>
                <a:latin typeface="+mn-lt"/>
                <a:ea typeface="Calibri" panose="020F0502020204030204" pitchFamily="34" charset="0"/>
                <a:cs typeface="Times New Roman"/>
              </a:rPr>
              <a:t>Amnesty ble dannet i 1961 og er verdens største menneskerettighetsorganisasjon. </a:t>
            </a:r>
          </a:p>
          <a:p>
            <a:pPr marL="285750" indent="-285750">
              <a:lnSpc>
                <a:spcPct val="107000"/>
              </a:lnSpc>
              <a:spcAft>
                <a:spcPts val="800"/>
              </a:spcAft>
              <a:buFont typeface="Arial" panose="020B0604020202020204" pitchFamily="34" charset="0"/>
              <a:buChar char="•"/>
              <a:tabLst>
                <a:tab pos="1533525" algn="l"/>
              </a:tabLst>
            </a:pPr>
            <a:r>
              <a:rPr lang="nb-NO" sz="1200" kern="100" dirty="0">
                <a:latin typeface="+mn-lt"/>
              </a:rPr>
              <a:t>Amnestys jobber for en verden hvor menneskerettighetene blir innfridd for alle uansett og alltid. Dette gjøres ved å forebygge, avdekke og hindre grove menneskerettighetsbrudd.</a:t>
            </a:r>
            <a:endParaRPr lang="nb-NO" sz="1200" kern="100" dirty="0">
              <a:latin typeface="+mn-lt"/>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tabLst>
                <a:tab pos="1533525" algn="l"/>
              </a:tabLst>
            </a:pPr>
            <a:r>
              <a:rPr lang="nb-NO" sz="1200" b="0" i="0" kern="100" dirty="0">
                <a:effectLst/>
                <a:latin typeface="+mn-lt"/>
                <a:ea typeface="Calibri" panose="020F0502020204030204" pitchFamily="34" charset="0"/>
                <a:cs typeface="Times New Roman"/>
              </a:rPr>
              <a:t>Organisasjonen er politisk og økonomisk </a:t>
            </a:r>
            <a:r>
              <a:rPr lang="nb-NO" sz="1200" kern="100" dirty="0">
                <a:latin typeface="+mn-lt"/>
                <a:ea typeface="Calibri" panose="020F0502020204030204" pitchFamily="34" charset="0"/>
                <a:cs typeface="Times New Roman"/>
              </a:rPr>
              <a:t>uavhengig. Det</a:t>
            </a:r>
            <a:r>
              <a:rPr lang="nb-NO" sz="1200" b="0" i="0" kern="100" dirty="0">
                <a:effectLst/>
                <a:latin typeface="+mn-lt"/>
                <a:ea typeface="Calibri" panose="020F0502020204030204" pitchFamily="34" charset="0"/>
                <a:cs typeface="Times New Roman"/>
              </a:rPr>
              <a:t> vil si at Amnesty ikke støtter spesifikke politiske partier eller stater, og tar heller ikke imot økonomisk støtte av noen stat.</a:t>
            </a:r>
            <a:r>
              <a:rPr lang="nb-NO" sz="1200" b="0" i="0" kern="100" dirty="0">
                <a:effectLst/>
                <a:latin typeface="+mn-lt"/>
                <a:ea typeface="Calibri" panose="020F0502020204030204" pitchFamily="34" charset="0"/>
                <a:cs typeface="Calibri"/>
              </a:rPr>
              <a:t> </a:t>
            </a:r>
          </a:p>
          <a:p>
            <a:pPr marL="285750" indent="-285750">
              <a:lnSpc>
                <a:spcPct val="107000"/>
              </a:lnSpc>
              <a:spcAft>
                <a:spcPts val="800"/>
              </a:spcAft>
              <a:buFont typeface="Arial" panose="020B0604020202020204" pitchFamily="34" charset="0"/>
              <a:buChar char="•"/>
              <a:tabLst>
                <a:tab pos="1533525" algn="l"/>
              </a:tabLst>
            </a:pPr>
            <a:r>
              <a:rPr lang="nb-NO" sz="1200" b="0" i="0" kern="100" dirty="0">
                <a:effectLst/>
                <a:latin typeface="+mn-lt"/>
                <a:ea typeface="Calibri" panose="020F0502020204030204" pitchFamily="34" charset="0"/>
                <a:cs typeface="Times New Roman"/>
              </a:rPr>
              <a:t>Amnesty er også en medlemsbasert </a:t>
            </a:r>
            <a:r>
              <a:rPr lang="nb-NO" sz="1200" kern="100" dirty="0">
                <a:latin typeface="+mn-lt"/>
                <a:ea typeface="Calibri" panose="020F0502020204030204" pitchFamily="34" charset="0"/>
                <a:cs typeface="Times New Roman"/>
              </a:rPr>
              <a:t>organisasjon. Det</a:t>
            </a:r>
            <a:r>
              <a:rPr lang="nb-NO" sz="1200" b="0" i="0" kern="100" dirty="0">
                <a:effectLst/>
                <a:latin typeface="+mn-lt"/>
                <a:ea typeface="Calibri" panose="020F0502020204030204" pitchFamily="34" charset="0"/>
                <a:cs typeface="Times New Roman"/>
              </a:rPr>
              <a:t> vil si at det er medlemmene som bestemmer hvordan organisasjonen skal drives og for eksempel hvilke temaer</a:t>
            </a:r>
            <a:r>
              <a:rPr lang="nb-NO" sz="1200" kern="100" dirty="0">
                <a:latin typeface="+mn-lt"/>
                <a:ea typeface="Calibri" panose="020F0502020204030204" pitchFamily="34" charset="0"/>
                <a:cs typeface="Times New Roman"/>
              </a:rPr>
              <a:t> organisasjonen</a:t>
            </a:r>
            <a:r>
              <a:rPr lang="nb-NO" sz="1200" b="0" i="0" kern="100" dirty="0">
                <a:effectLst/>
                <a:latin typeface="+mn-lt"/>
                <a:ea typeface="Calibri" panose="020F0502020204030204" pitchFamily="34" charset="0"/>
                <a:cs typeface="Times New Roman"/>
              </a:rPr>
              <a:t> skal jobbe med. </a:t>
            </a:r>
          </a:p>
          <a:p>
            <a:pPr marL="285750" indent="-285750">
              <a:lnSpc>
                <a:spcPct val="107000"/>
              </a:lnSpc>
              <a:spcAft>
                <a:spcPts val="800"/>
              </a:spcAft>
              <a:buFont typeface="Arial" panose="020B0604020202020204" pitchFamily="34" charset="0"/>
              <a:buChar char="•"/>
              <a:tabLst>
                <a:tab pos="1533525" algn="l"/>
              </a:tabLst>
            </a:pPr>
            <a:r>
              <a:rPr lang="nb-NO" sz="1200" kern="100" dirty="0">
                <a:latin typeface="+mn-lt"/>
                <a:cs typeface="Times New Roman"/>
              </a:rPr>
              <a:t>Amnesty</a:t>
            </a:r>
            <a:r>
              <a:rPr lang="nb-NO" sz="1200" kern="100" dirty="0">
                <a:latin typeface="+mn-lt"/>
              </a:rPr>
              <a:t> har etterforskere som kartlegger menneskerettighetsbrudd rundt om i verden og ansatte som utarbeider rapporter og sprer informasjon om bruddene. Amnestys aktivister bruker informasjonen til å aksjonere og skape oppmerksomhet rundt menneskerettighetsbruddene, slik at myndighetene skal gjøre noe med urettferdigheten</a:t>
            </a:r>
            <a:r>
              <a:rPr lang="nb-NO" sz="1200" b="0" i="0" kern="100" dirty="0">
                <a:effectLst/>
                <a:latin typeface="+mn-lt"/>
                <a:ea typeface="Calibri"/>
                <a:cs typeface="Times New Roman"/>
              </a:rPr>
              <a:t>. </a:t>
            </a:r>
          </a:p>
          <a:p>
            <a:pPr marL="285750" indent="-285750">
              <a:lnSpc>
                <a:spcPct val="107000"/>
              </a:lnSpc>
              <a:spcAft>
                <a:spcPts val="800"/>
              </a:spcAft>
              <a:buFont typeface="Arial" panose="020B0604020202020204" pitchFamily="34" charset="0"/>
              <a:buChar char="•"/>
              <a:tabLst>
                <a:tab pos="1533525" algn="l"/>
              </a:tabLst>
            </a:pPr>
            <a:r>
              <a:rPr lang="nb-NO" sz="1200" kern="100" dirty="0">
                <a:latin typeface="+mn-lt"/>
                <a:ea typeface="Calibri"/>
                <a:cs typeface="Times New Roman"/>
              </a:rPr>
              <a:t>Amnesty lager også undervisning om menneskerettigheter og besøker skoler og tilbyr menneskerettighetsundervisning. Dette er for at elever og lærere skal kunne bidra til styrke menneskerettighetene i samfunnet. Med frivillige</a:t>
            </a:r>
            <a:r>
              <a:rPr lang="nb-NO" sz="1200" b="0" i="0" kern="100" dirty="0">
                <a:effectLst/>
                <a:latin typeface="+mn-lt"/>
                <a:ea typeface="Calibri"/>
                <a:cs typeface="Times New Roman"/>
              </a:rPr>
              <a:t> og aktivister som gjør ord om til </a:t>
            </a:r>
            <a:r>
              <a:rPr lang="nb-NO" sz="1200" kern="100" dirty="0">
                <a:latin typeface="+mn-lt"/>
                <a:ea typeface="Calibri"/>
                <a:cs typeface="Times New Roman"/>
              </a:rPr>
              <a:t>handling, skaper </a:t>
            </a:r>
            <a:r>
              <a:rPr lang="nb-NO" sz="1200" b="0" i="0" kern="100" dirty="0">
                <a:effectLst/>
                <a:latin typeface="+mn-lt"/>
                <a:ea typeface="Calibri"/>
                <a:cs typeface="Times New Roman"/>
              </a:rPr>
              <a:t>Amnesty</a:t>
            </a:r>
            <a:r>
              <a:rPr lang="nb-NO" sz="1200" kern="100" dirty="0">
                <a:latin typeface="+mn-lt"/>
                <a:ea typeface="Calibri"/>
                <a:cs typeface="Times New Roman"/>
              </a:rPr>
              <a:t> </a:t>
            </a:r>
            <a:r>
              <a:rPr lang="nb-NO" sz="1200" b="0" i="0" kern="100" dirty="0">
                <a:effectLst/>
                <a:latin typeface="+mn-lt"/>
                <a:ea typeface="Calibri"/>
                <a:cs typeface="Times New Roman"/>
              </a:rPr>
              <a:t>endring. </a:t>
            </a:r>
            <a:endParaRPr lang="nb-NO" sz="1200" b="1" i="0" kern="100" dirty="0">
              <a:effectLst/>
              <a:latin typeface="+mn-lt"/>
              <a:ea typeface="Calibri"/>
              <a:cs typeface="Times New Roman"/>
            </a:endParaRPr>
          </a:p>
          <a:p>
            <a:pPr marL="285750" indent="-285750">
              <a:lnSpc>
                <a:spcPct val="107000"/>
              </a:lnSpc>
              <a:spcAft>
                <a:spcPts val="800"/>
              </a:spcAft>
              <a:buFont typeface="Arial" panose="020B0604020202020204" pitchFamily="34" charset="0"/>
              <a:buChar char="•"/>
              <a:tabLst>
                <a:tab pos="1533525" algn="l"/>
              </a:tabLst>
            </a:pPr>
            <a:r>
              <a:rPr lang="nb-NO" sz="1200" b="0" i="0" kern="100" dirty="0">
                <a:effectLst/>
                <a:latin typeface="+mn-lt"/>
                <a:ea typeface="Calibri" panose="020F0502020204030204" pitchFamily="34" charset="0"/>
                <a:cs typeface="Times New Roman"/>
              </a:rPr>
              <a:t>I dag skal de lære om hvordan de kan bidra til å beskytte menneskerettighetene, og dette skal gjøres blant annet gjennom brevskriving. </a:t>
            </a:r>
          </a:p>
          <a:p>
            <a:pPr marL="0" indent="0">
              <a:lnSpc>
                <a:spcPct val="107000"/>
              </a:lnSpc>
              <a:spcAft>
                <a:spcPts val="800"/>
              </a:spcAft>
              <a:buFont typeface="Arial" panose="020B0604020202020204" pitchFamily="34" charset="0"/>
              <a:buNone/>
              <a:tabLst>
                <a:tab pos="1533525" algn="l"/>
              </a:tabLst>
            </a:pPr>
            <a:endParaRPr lang="nb-NO" sz="1200" b="1" i="0" kern="100" dirty="0">
              <a:effectLst/>
              <a:latin typeface="+mn-lt"/>
              <a:ea typeface="Calibri" panose="020F0502020204030204" pitchFamily="34" charset="0"/>
              <a:cs typeface="Calibri"/>
            </a:endParaRPr>
          </a:p>
          <a:p>
            <a:pPr marL="0" indent="0">
              <a:lnSpc>
                <a:spcPct val="107000"/>
              </a:lnSpc>
              <a:spcAft>
                <a:spcPts val="800"/>
              </a:spcAft>
              <a:buFont typeface="Arial" panose="020B0604020202020204" pitchFamily="34" charset="0"/>
              <a:buNone/>
              <a:tabLst>
                <a:tab pos="1533525" algn="l"/>
              </a:tabLst>
            </a:pPr>
            <a:r>
              <a:rPr lang="nb-NO" sz="1200" b="1" i="0" kern="100" dirty="0">
                <a:effectLst/>
                <a:latin typeface="+mn-lt"/>
                <a:ea typeface="Calibri" panose="020F0502020204030204" pitchFamily="34" charset="0"/>
                <a:cs typeface="Calibri"/>
              </a:rPr>
              <a:t>Eventuelt spørsmål du kan stille klassen</a:t>
            </a:r>
            <a:r>
              <a:rPr lang="nb-NO" sz="1200" b="0" i="0" kern="100" dirty="0">
                <a:effectLst/>
                <a:latin typeface="+mn-lt"/>
                <a:ea typeface="Calibri" panose="020F0502020204030204" pitchFamily="34" charset="0"/>
                <a:cs typeface="Calibri"/>
              </a:rPr>
              <a:t>: «</a:t>
            </a:r>
            <a:r>
              <a:rPr lang="nb-NO" sz="1200" b="0" i="0" kern="100" dirty="0">
                <a:effectLst/>
                <a:latin typeface="+mn-lt"/>
                <a:ea typeface="Calibri" panose="020F0502020204030204" pitchFamily="34" charset="0"/>
                <a:cs typeface="Times New Roman"/>
              </a:rPr>
              <a:t>Hvorfor tror dere Amnesty ikke mottar penger fra staten</a:t>
            </a:r>
            <a:r>
              <a:rPr lang="nb-NO" sz="1200" b="0" i="1" kern="100" dirty="0">
                <a:effectLst/>
                <a:latin typeface="+mn-lt"/>
                <a:ea typeface="Calibri" panose="020F0502020204030204" pitchFamily="34" charset="0"/>
                <a:cs typeface="Times New Roman"/>
              </a:rPr>
              <a:t>?» </a:t>
            </a:r>
            <a:r>
              <a:rPr lang="nb-NO" sz="1200" b="0" i="0" kern="100" dirty="0">
                <a:effectLst/>
                <a:latin typeface="+mn-lt"/>
                <a:ea typeface="Calibri" panose="020F0502020204030204" pitchFamily="34" charset="0"/>
                <a:cs typeface="Times New Roman"/>
              </a:rPr>
              <a:t>(Hør svar i plenum)</a:t>
            </a:r>
          </a:p>
          <a:p>
            <a:endParaRPr lang="en-US" sz="1200" dirty="0">
              <a:latin typeface="+mn-lt"/>
            </a:endParaRPr>
          </a:p>
          <a:p>
            <a:pPr defTabSz="931774">
              <a:defRPr/>
            </a:pPr>
            <a:endParaRPr lang="en-US" sz="1200" i="1" dirty="0">
              <a:latin typeface="+mn-lt"/>
            </a:endParaRPr>
          </a:p>
        </p:txBody>
      </p:sp>
      <p:sp>
        <p:nvSpPr>
          <p:cNvPr id="4" name="Plassholder for lysbildenummer 3"/>
          <p:cNvSpPr>
            <a:spLocks noGrp="1"/>
          </p:cNvSpPr>
          <p:nvPr>
            <p:ph type="sldNum" sz="quarter" idx="5"/>
          </p:nvPr>
        </p:nvSpPr>
        <p:spPr/>
        <p:txBody>
          <a:bodyPr/>
          <a:lstStyle/>
          <a:p>
            <a:fld id="{CABA83D6-8AF6-3D4B-9EFC-43021A75D9C7}" type="slidenum">
              <a:rPr lang="nb-NO" smtClean="0"/>
              <a:pPr/>
              <a:t>4</a:t>
            </a:fld>
            <a:endParaRPr lang="nb-NO"/>
          </a:p>
        </p:txBody>
      </p:sp>
      <p:sp>
        <p:nvSpPr>
          <p:cNvPr id="5" name="Plassholder for dato 4">
            <a:extLst>
              <a:ext uri="{FF2B5EF4-FFF2-40B4-BE49-F238E27FC236}">
                <a16:creationId xmlns:a16="http://schemas.microsoft.com/office/drawing/2014/main" id="{C0C5FDAE-3A97-4EF1-61A5-1DF8CA66A0BB}"/>
              </a:ext>
            </a:extLst>
          </p:cNvPr>
          <p:cNvSpPr>
            <a:spLocks noGrp="1"/>
          </p:cNvSpPr>
          <p:nvPr>
            <p:ph type="dt" idx="1"/>
          </p:nvPr>
        </p:nvSpPr>
        <p:spPr/>
        <p:txBody>
          <a:bodyPr/>
          <a:lstStyle/>
          <a:p>
            <a:fld id="{26DAF9ED-1E0E-46D4-82DD-983608D39F80}" type="datetime1">
              <a:rPr lang="nb-NO" smtClean="0"/>
              <a:t>15.11.2024</a:t>
            </a:fld>
            <a:endParaRPr lang="nb-NO"/>
          </a:p>
        </p:txBody>
      </p:sp>
    </p:spTree>
    <p:extLst>
      <p:ext uri="{BB962C8B-B14F-4D97-AF65-F5344CB8AC3E}">
        <p14:creationId xmlns:p14="http://schemas.microsoft.com/office/powerpoint/2010/main" val="15406410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latin typeface="+mn-lt"/>
              </a:rPr>
              <a:t>Tidsramme: </a:t>
            </a:r>
            <a:r>
              <a:rPr lang="nb-NO" sz="1200" b="0" dirty="0">
                <a:latin typeface="+mn-lt"/>
              </a:rPr>
              <a:t>1-2 minutt</a:t>
            </a:r>
          </a:p>
          <a:p>
            <a:r>
              <a:rPr lang="nb-NO" sz="1200" b="1" dirty="0">
                <a:latin typeface="+mn-lt"/>
              </a:rPr>
              <a:t>Arbeidsform: </a:t>
            </a:r>
            <a:r>
              <a:rPr lang="nb-NO" sz="1200" b="0" dirty="0">
                <a:latin typeface="+mn-lt"/>
              </a:rPr>
              <a:t>formidler informerer</a:t>
            </a:r>
          </a:p>
          <a:p>
            <a:endParaRPr lang="nb-NO" sz="1200" kern="100" dirty="0">
              <a:effectLst/>
              <a:latin typeface="+mn-lt"/>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nb-NO" sz="1200" kern="100" dirty="0">
                <a:effectLst/>
                <a:latin typeface="+mn-lt"/>
                <a:ea typeface="Calibri" panose="020F0502020204030204" pitchFamily="34" charset="0"/>
                <a:cs typeface="Times New Roman" panose="02020603050405020304" pitchFamily="18" charset="0"/>
              </a:rPr>
              <a:t>Elevene har nettopp sett videoen av Maryia situasjon. </a:t>
            </a:r>
            <a:r>
              <a:rPr lang="nb-NO" sz="1200" kern="100" dirty="0">
                <a:effectLst/>
                <a:latin typeface="+mn-lt"/>
                <a:ea typeface="Calibri" panose="020F0502020204030204" pitchFamily="34" charset="0"/>
                <a:cs typeface="Calibri"/>
              </a:rPr>
              <a:t>Du kan supplere med det som står under:</a:t>
            </a:r>
          </a:p>
          <a:p>
            <a:pPr marL="171450" indent="-171450">
              <a:buFont typeface="Arial" panose="020B0604020202020204" pitchFamily="34" charset="0"/>
              <a:buChar char="•"/>
            </a:pPr>
            <a:endParaRPr lang="nb-NO" sz="1200" b="0" i="0" dirty="0">
              <a:solidFill>
                <a:srgbClr val="000000"/>
              </a:solidFill>
              <a:effectLst/>
              <a:latin typeface="+mn-lt"/>
            </a:endParaRPr>
          </a:p>
          <a:p>
            <a:pPr marL="171450" indent="-171450">
              <a:buFont typeface="Arial" panose="020B0604020202020204" pitchFamily="34" charset="0"/>
              <a:buChar char="•"/>
            </a:pPr>
            <a:r>
              <a:rPr lang="nb-NO" sz="1200" b="0" i="0" dirty="0">
                <a:solidFill>
                  <a:srgbClr val="000000"/>
                </a:solidFill>
                <a:effectLst/>
                <a:latin typeface="+mn-lt"/>
              </a:rPr>
              <a:t>Maryia er en yrkesmusiker og kulturmanager. Før hun ble arrestert bestod livet hennes av musikk, kunst, møter med mennesker – og drømmen om at hennes hjemland Belarus skulle bli et sted der alle kunne leve i frihet og uten frykt.</a:t>
            </a:r>
            <a:endParaRPr lang="nb-NO" sz="1200" b="0" i="0" dirty="0">
              <a:solidFill>
                <a:schemeClr val="tx1"/>
              </a:solidFill>
              <a:effectLst/>
              <a:latin typeface="+mn-lt"/>
            </a:endParaRPr>
          </a:p>
          <a:p>
            <a:pPr marL="171450" indent="-171450">
              <a:buFont typeface="Arial" panose="020B0604020202020204" pitchFamily="34" charset="0"/>
              <a:buChar char="•"/>
            </a:pPr>
            <a:r>
              <a:rPr lang="nb-NO" sz="1200" b="0" i="0" dirty="0">
                <a:solidFill>
                  <a:srgbClr val="000000"/>
                </a:solidFill>
                <a:effectLst/>
                <a:latin typeface="+mn-lt"/>
              </a:rPr>
              <a:t>I forkant av presidentvalget i 2020 våget en kvinnelig kandidat, </a:t>
            </a:r>
            <a:r>
              <a:rPr lang="nb-NO" sz="1200" b="0" i="0" dirty="0" err="1">
                <a:solidFill>
                  <a:srgbClr val="000000"/>
                </a:solidFill>
                <a:effectLst/>
                <a:latin typeface="+mn-lt"/>
              </a:rPr>
              <a:t>Svyatlana</a:t>
            </a:r>
            <a:r>
              <a:rPr lang="nb-NO" sz="1200" b="0" i="0" dirty="0">
                <a:solidFill>
                  <a:srgbClr val="000000"/>
                </a:solidFill>
                <a:effectLst/>
                <a:latin typeface="+mn-lt"/>
              </a:rPr>
              <a:t> </a:t>
            </a:r>
            <a:r>
              <a:rPr lang="nb-NO" sz="1200" b="0" i="0" dirty="0" err="1">
                <a:solidFill>
                  <a:srgbClr val="000000"/>
                </a:solidFill>
                <a:effectLst/>
                <a:latin typeface="+mn-lt"/>
              </a:rPr>
              <a:t>Tsikhanouskaya</a:t>
            </a:r>
            <a:r>
              <a:rPr lang="nb-NO" sz="1200" b="0" i="0" dirty="0">
                <a:solidFill>
                  <a:srgbClr val="000000"/>
                </a:solidFill>
                <a:effectLst/>
                <a:latin typeface="+mn-lt"/>
              </a:rPr>
              <a:t>, å stille mot den sittende presidenten, </a:t>
            </a:r>
            <a:r>
              <a:rPr lang="nb-NO" sz="1200" b="0" i="0" dirty="0" err="1">
                <a:solidFill>
                  <a:srgbClr val="000000"/>
                </a:solidFill>
                <a:effectLst/>
                <a:latin typeface="+mn-lt"/>
              </a:rPr>
              <a:t>Alyaksandr</a:t>
            </a:r>
            <a:r>
              <a:rPr lang="nb-NO" sz="1200" b="0" i="0" dirty="0">
                <a:solidFill>
                  <a:srgbClr val="000000"/>
                </a:solidFill>
                <a:effectLst/>
                <a:latin typeface="+mn-lt"/>
              </a:rPr>
              <a:t> </a:t>
            </a:r>
            <a:r>
              <a:rPr lang="nb-NO" sz="1200" b="0" i="0" dirty="0" err="1">
                <a:solidFill>
                  <a:srgbClr val="000000"/>
                </a:solidFill>
                <a:effectLst/>
                <a:latin typeface="+mn-lt"/>
              </a:rPr>
              <a:t>Lukashenka</a:t>
            </a:r>
            <a:r>
              <a:rPr lang="nb-NO" sz="1200" b="0" i="0" dirty="0">
                <a:solidFill>
                  <a:srgbClr val="000000"/>
                </a:solidFill>
                <a:effectLst/>
                <a:latin typeface="+mn-lt"/>
              </a:rPr>
              <a:t>, som hadde sørget for at de fleste andre som kunne utfordre han var blitt fengslet eller drevet til flukt. Maryia bestemte seg for å engasjere seg for hennes valgkamp.</a:t>
            </a:r>
            <a:endParaRPr lang="nb-NO" sz="1200" b="0" i="0" dirty="0">
              <a:solidFill>
                <a:schemeClr val="tx1"/>
              </a:solidFill>
              <a:effectLst/>
              <a:latin typeface="+mn-lt"/>
            </a:endParaRPr>
          </a:p>
          <a:p>
            <a:pPr marL="171450" indent="-171450">
              <a:buFont typeface="Arial" panose="020B0604020202020204" pitchFamily="34" charset="0"/>
              <a:buChar char="•"/>
            </a:pPr>
            <a:r>
              <a:rPr lang="nb-NO" sz="1200" b="0" i="0" dirty="0">
                <a:solidFill>
                  <a:srgbClr val="000000"/>
                </a:solidFill>
                <a:effectLst/>
                <a:latin typeface="+mn-lt"/>
              </a:rPr>
              <a:t>I september 2020 ble Maryia arrestert og tiltalt for å «undergrave statens sikkerhet». Ett år senere ble hun dømt til 11 års fengsel.</a:t>
            </a:r>
            <a:endParaRPr lang="nb-NO" sz="1200" b="0" i="0" dirty="0">
              <a:solidFill>
                <a:schemeClr val="tx1"/>
              </a:solidFill>
              <a:effectLst/>
              <a:latin typeface="+mn-lt"/>
            </a:endParaRPr>
          </a:p>
          <a:p>
            <a:pPr marL="171450" indent="-171450">
              <a:buFont typeface="Arial" panose="020B0604020202020204" pitchFamily="34" charset="0"/>
              <a:buChar char="•"/>
            </a:pPr>
            <a:r>
              <a:rPr lang="nb-NO" sz="1200" b="0" i="0" dirty="0">
                <a:solidFill>
                  <a:srgbClr val="000000"/>
                </a:solidFill>
                <a:effectLst/>
                <a:latin typeface="+mn-lt"/>
              </a:rPr>
              <a:t>Maryia er fengslet under forferdelige forhold, og ingen har hørt fra henne siden februar 2023. Dette endret seg i begynnelsen av november da faren fikk sett og møtt Maryia etter å ikke ha fått snakket med henne på over 600 dager. </a:t>
            </a:r>
          </a:p>
          <a:p>
            <a:pPr marL="171450" indent="-171450">
              <a:buFont typeface="Arial" panose="020B0604020202020204" pitchFamily="34" charset="0"/>
              <a:buChar char="•"/>
            </a:pPr>
            <a:r>
              <a:rPr lang="nb-NO" sz="1200" b="0" i="0" dirty="0">
                <a:solidFill>
                  <a:srgbClr val="000000"/>
                </a:solidFill>
                <a:effectLst/>
                <a:latin typeface="+mn-lt"/>
              </a:rPr>
              <a:t>Det er stor mulighet for at Skriv for liv- kampanjen har vært medvirkende til at familien endelig </a:t>
            </a:r>
            <a:r>
              <a:rPr lang="nb-NO" sz="1200" b="0" i="0">
                <a:solidFill>
                  <a:srgbClr val="000000"/>
                </a:solidFill>
                <a:effectLst/>
                <a:latin typeface="+mn-lt"/>
              </a:rPr>
              <a:t>har fått sett henne. </a:t>
            </a:r>
            <a:endParaRPr lang="nb-NO" sz="1200" dirty="0">
              <a:latin typeface="+mn-lt"/>
            </a:endParaRPr>
          </a:p>
          <a:p>
            <a:endParaRPr lang="nb-NO" sz="1200" dirty="0">
              <a:latin typeface="+mn-lt"/>
            </a:endParaRPr>
          </a:p>
        </p:txBody>
      </p:sp>
      <p:sp>
        <p:nvSpPr>
          <p:cNvPr id="4" name="Plassholder for lysbildenummer 3"/>
          <p:cNvSpPr>
            <a:spLocks noGrp="1"/>
          </p:cNvSpPr>
          <p:nvPr>
            <p:ph type="sldNum" sz="quarter" idx="5"/>
          </p:nvPr>
        </p:nvSpPr>
        <p:spPr/>
        <p:txBody>
          <a:bodyPr/>
          <a:lstStyle/>
          <a:p>
            <a:fld id="{422EEFD3-A45C-4B70-B940-F20C4DA2B9D9}" type="slidenum">
              <a:rPr lang="nb-NO" smtClean="0"/>
              <a:t>40</a:t>
            </a:fld>
            <a:endParaRPr lang="nb-NO"/>
          </a:p>
        </p:txBody>
      </p:sp>
      <p:sp>
        <p:nvSpPr>
          <p:cNvPr id="5" name="Plassholder for dato 4">
            <a:extLst>
              <a:ext uri="{FF2B5EF4-FFF2-40B4-BE49-F238E27FC236}">
                <a16:creationId xmlns:a16="http://schemas.microsoft.com/office/drawing/2014/main" id="{7FEF2DA3-BD16-B23C-DFFC-FEB918931F14}"/>
              </a:ext>
            </a:extLst>
          </p:cNvPr>
          <p:cNvSpPr>
            <a:spLocks noGrp="1"/>
          </p:cNvSpPr>
          <p:nvPr>
            <p:ph type="dt" idx="1"/>
          </p:nvPr>
        </p:nvSpPr>
        <p:spPr/>
        <p:txBody>
          <a:bodyPr/>
          <a:lstStyle/>
          <a:p>
            <a:fld id="{9A36E00B-65B7-4477-BDBC-FD7EDB68603A}" type="datetime1">
              <a:rPr lang="nb-NO" smtClean="0"/>
              <a:t>15.11.2024</a:t>
            </a:fld>
            <a:endParaRPr lang="nb-NO"/>
          </a:p>
        </p:txBody>
      </p:sp>
    </p:spTree>
    <p:extLst>
      <p:ext uri="{BB962C8B-B14F-4D97-AF65-F5344CB8AC3E}">
        <p14:creationId xmlns:p14="http://schemas.microsoft.com/office/powerpoint/2010/main" val="22845894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latin typeface="+mn-lt"/>
              </a:rPr>
              <a:t>Tidsramme: </a:t>
            </a:r>
            <a:r>
              <a:rPr lang="nb-NO" sz="1200" b="0" dirty="0">
                <a:latin typeface="+mn-lt"/>
              </a:rPr>
              <a:t>ca. 5-8 minutter</a:t>
            </a:r>
          </a:p>
          <a:p>
            <a:r>
              <a:rPr lang="nb-NO" sz="1200" b="1" dirty="0">
                <a:latin typeface="+mn-lt"/>
              </a:rPr>
              <a:t>Arbeidsform: </a:t>
            </a:r>
            <a:r>
              <a:rPr lang="nb-NO" sz="1200" b="0" dirty="0">
                <a:latin typeface="+mn-lt"/>
              </a:rPr>
              <a:t>grupper og plenum</a:t>
            </a:r>
          </a:p>
          <a:p>
            <a:endParaRPr lang="nb-NO" sz="1200" kern="100" dirty="0">
              <a:effectLst/>
              <a:latin typeface="+mn-lt"/>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nb-NO" dirty="0">
                <a:latin typeface="+mn-lt"/>
              </a:rPr>
              <a:t>Om du har </a:t>
            </a:r>
            <a:r>
              <a:rPr lang="nb-NO" dirty="0" err="1">
                <a:latin typeface="+mn-lt"/>
              </a:rPr>
              <a:t>printet</a:t>
            </a:r>
            <a:r>
              <a:rPr lang="nb-NO" dirty="0">
                <a:latin typeface="+mn-lt"/>
              </a:rPr>
              <a:t> ut forenklet utgave av menneskerettighetserklæringen så kan elevene hente dette frem igjen.</a:t>
            </a:r>
          </a:p>
          <a:p>
            <a:pPr marL="171450" indent="-171450">
              <a:buFont typeface="Arial" panose="020B0604020202020204" pitchFamily="34" charset="0"/>
              <a:buChar char="•"/>
            </a:pPr>
            <a:r>
              <a:rPr lang="nb-NO" dirty="0">
                <a:latin typeface="+mn-lt"/>
              </a:rPr>
              <a:t>Elevene kan fortsette å sitte i gruppene. La dem prate om disse spørsmålene i noen minutter. </a:t>
            </a:r>
          </a:p>
          <a:p>
            <a:pPr marL="171450" indent="-171450">
              <a:buFont typeface="Arial" panose="020B0604020202020204" pitchFamily="34" charset="0"/>
              <a:buChar char="•"/>
            </a:pPr>
            <a:r>
              <a:rPr lang="nb-NO" dirty="0">
                <a:latin typeface="+mn-lt"/>
              </a:rPr>
              <a:t>Når elevene har fått snakket ferdig kan du åpne for at de kan dele sine tanker i plenum.  </a:t>
            </a:r>
          </a:p>
        </p:txBody>
      </p:sp>
      <p:sp>
        <p:nvSpPr>
          <p:cNvPr id="4" name="Plassholder for lysbildenummer 3"/>
          <p:cNvSpPr>
            <a:spLocks noGrp="1"/>
          </p:cNvSpPr>
          <p:nvPr>
            <p:ph type="sldNum" sz="quarter" idx="5"/>
          </p:nvPr>
        </p:nvSpPr>
        <p:spPr/>
        <p:txBody>
          <a:bodyPr/>
          <a:lstStyle/>
          <a:p>
            <a:fld id="{422EEFD3-A45C-4B70-B940-F20C4DA2B9D9}" type="slidenum">
              <a:rPr lang="nb-NO" smtClean="0"/>
              <a:t>41</a:t>
            </a:fld>
            <a:endParaRPr lang="nb-NO"/>
          </a:p>
        </p:txBody>
      </p:sp>
      <p:sp>
        <p:nvSpPr>
          <p:cNvPr id="5" name="Plassholder for dato 4">
            <a:extLst>
              <a:ext uri="{FF2B5EF4-FFF2-40B4-BE49-F238E27FC236}">
                <a16:creationId xmlns:a16="http://schemas.microsoft.com/office/drawing/2014/main" id="{38D68154-9375-DADD-7597-B9322E1C141B}"/>
              </a:ext>
            </a:extLst>
          </p:cNvPr>
          <p:cNvSpPr>
            <a:spLocks noGrp="1"/>
          </p:cNvSpPr>
          <p:nvPr>
            <p:ph type="dt" idx="1"/>
          </p:nvPr>
        </p:nvSpPr>
        <p:spPr/>
        <p:txBody>
          <a:bodyPr/>
          <a:lstStyle/>
          <a:p>
            <a:fld id="{8413A179-E4F6-476E-A598-204620D8A58B}" type="datetime1">
              <a:rPr lang="nb-NO" smtClean="0"/>
              <a:t>15.11.2024</a:t>
            </a:fld>
            <a:endParaRPr lang="nb-NO"/>
          </a:p>
        </p:txBody>
      </p:sp>
    </p:spTree>
    <p:extLst>
      <p:ext uri="{BB962C8B-B14F-4D97-AF65-F5344CB8AC3E}">
        <p14:creationId xmlns:p14="http://schemas.microsoft.com/office/powerpoint/2010/main" val="40145801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u="none" dirty="0"/>
              <a:t>(Dette lysarket er til deg som underviser, og kan skjules/slettes fra presentasjonen)</a:t>
            </a:r>
          </a:p>
          <a:p>
            <a:endParaRPr lang="nb-NO" b="0" u="sng" dirty="0"/>
          </a:p>
          <a:p>
            <a:r>
              <a:rPr lang="nb-NO" b="0" u="sng" dirty="0"/>
              <a:t>Del 1 Introduksjon (standardisert del): </a:t>
            </a:r>
          </a:p>
          <a:p>
            <a:pPr marL="171450" indent="-171450">
              <a:buFont typeface="Arial" panose="020B0604020202020204" pitchFamily="34" charset="0"/>
              <a:buChar char="•"/>
            </a:pPr>
            <a:r>
              <a:rPr lang="nb-NO" b="0" dirty="0"/>
              <a:t>Amnesty International, lysbilde 4</a:t>
            </a:r>
          </a:p>
          <a:p>
            <a:pPr marL="171450" indent="-171450">
              <a:buFont typeface="Arial" panose="020B0604020202020204" pitchFamily="34" charset="0"/>
              <a:buChar char="•"/>
            </a:pPr>
            <a:r>
              <a:rPr lang="nb-NO" b="0" dirty="0"/>
              <a:t>Skriv for liv, lysbilde 5-7</a:t>
            </a:r>
          </a:p>
          <a:p>
            <a:pPr marL="0" indent="0">
              <a:buFont typeface="Arial" panose="020B0604020202020204" pitchFamily="34" charset="0"/>
              <a:buNone/>
            </a:pPr>
            <a:endParaRPr lang="nb-NO" b="0" dirty="0"/>
          </a:p>
          <a:p>
            <a:r>
              <a:rPr lang="nb-NO" b="0" u="sng" dirty="0"/>
              <a:t>Del 2, Skriv for Liv-sakene (velg ønsket sak/sakene):</a:t>
            </a:r>
          </a:p>
          <a:p>
            <a:pPr marL="171450" indent="-171450">
              <a:buFont typeface="Arial" panose="020B0604020202020204" pitchFamily="34" charset="0"/>
              <a:buChar char="•"/>
            </a:pPr>
            <a:r>
              <a:rPr lang="nb-NO" b="0" dirty="0" err="1"/>
              <a:t>Manahel</a:t>
            </a:r>
            <a:r>
              <a:rPr lang="nb-NO" b="0" dirty="0"/>
              <a:t> al-Otaibi sin sak, lysbilde 9-17</a:t>
            </a:r>
          </a:p>
          <a:p>
            <a:pPr marL="171450" indent="-171450">
              <a:buFont typeface="Arial" panose="020B0604020202020204" pitchFamily="34" charset="0"/>
              <a:buChar char="•"/>
            </a:pPr>
            <a:r>
              <a:rPr lang="nb-NO" b="0" dirty="0"/>
              <a:t>Sleydo’ &amp; </a:t>
            </a:r>
            <a:r>
              <a:rPr lang="nb-NO" sz="1200" b="0" dirty="0" err="1">
                <a:latin typeface="Arial Narrow" panose="020B0606020202030204" pitchFamily="34" charset="0"/>
              </a:rPr>
              <a:t>Wet’Suwet’en</a:t>
            </a:r>
            <a:r>
              <a:rPr lang="nb-NO" sz="1200" b="0" dirty="0">
                <a:latin typeface="Arial Narrow" panose="020B0606020202030204" pitchFamily="34" charset="0"/>
              </a:rPr>
              <a:t> sin sak, </a:t>
            </a:r>
            <a:r>
              <a:rPr lang="nb-NO" b="0" dirty="0"/>
              <a:t>lysbilde 18-24</a:t>
            </a:r>
            <a:endParaRPr lang="nb-NO" sz="1200" b="0" dirty="0">
              <a:latin typeface="+mn-lt"/>
            </a:endParaRPr>
          </a:p>
          <a:p>
            <a:pPr marL="171450" indent="-171450">
              <a:buFont typeface="Arial" panose="020B0604020202020204" pitchFamily="34" charset="0"/>
              <a:buChar char="•"/>
            </a:pPr>
            <a:r>
              <a:rPr lang="nb-NO" sz="1200" b="0" dirty="0">
                <a:latin typeface="Arial Narrow" panose="020B0606020202030204" pitchFamily="34" charset="0"/>
              </a:rPr>
              <a:t>Neth Nahara </a:t>
            </a:r>
            <a:r>
              <a:rPr lang="nb-NO" b="0" dirty="0"/>
              <a:t>sin sak, lysbilde 25-32</a:t>
            </a:r>
            <a:endParaRPr lang="nb-NO" sz="1200" b="0" dirty="0">
              <a:latin typeface="+mn-lt"/>
            </a:endParaRPr>
          </a:p>
          <a:p>
            <a:pPr marL="171450" indent="-171450">
              <a:buFont typeface="Arial" panose="020B0604020202020204" pitchFamily="34" charset="0"/>
              <a:buChar char="•"/>
            </a:pPr>
            <a:r>
              <a:rPr lang="nb-NO" sz="1200" b="0" dirty="0">
                <a:latin typeface="Arial Narrow" panose="020B0606020202030204" pitchFamily="34" charset="0"/>
              </a:rPr>
              <a:t>Maryia </a:t>
            </a:r>
            <a:r>
              <a:rPr lang="nb-NO" sz="1200" b="0" dirty="0" err="1">
                <a:latin typeface="Arial Narrow" panose="020B0606020202030204" pitchFamily="34" charset="0"/>
              </a:rPr>
              <a:t>Kalesnikava</a:t>
            </a:r>
            <a:r>
              <a:rPr lang="nb-NO" sz="1200" b="0" dirty="0">
                <a:latin typeface="Arial Narrow" panose="020B0606020202030204" pitchFamily="34" charset="0"/>
              </a:rPr>
              <a:t> </a:t>
            </a:r>
            <a:r>
              <a:rPr lang="nb-NO" b="0" dirty="0"/>
              <a:t>sin sak, lysbilde 33-41</a:t>
            </a:r>
          </a:p>
          <a:p>
            <a:pPr marL="171450" indent="-171450">
              <a:buFont typeface="Arial" panose="020B0604020202020204" pitchFamily="34" charset="0"/>
              <a:buChar char="•"/>
            </a:pPr>
            <a:endParaRPr lang="nb-NO" b="0" u="sng" dirty="0"/>
          </a:p>
          <a:p>
            <a:r>
              <a:rPr lang="nb-NO" b="1" u="sng" dirty="0"/>
              <a:t>Del 3: Elevene skriver solidaritetsbrev (standardisert del): </a:t>
            </a:r>
          </a:p>
          <a:p>
            <a:pPr marL="171450" indent="-171450">
              <a:buFont typeface="Arial" panose="020B0604020202020204" pitchFamily="34" charset="0"/>
              <a:buChar char="•"/>
            </a:pPr>
            <a:r>
              <a:rPr lang="nb-NO" b="1" dirty="0"/>
              <a:t>Tips til solidaritetsbrev lysbilde 42-44</a:t>
            </a:r>
          </a:p>
        </p:txBody>
      </p:sp>
      <p:sp>
        <p:nvSpPr>
          <p:cNvPr id="4" name="Plassholder for lysbildenummer 3"/>
          <p:cNvSpPr>
            <a:spLocks noGrp="1"/>
          </p:cNvSpPr>
          <p:nvPr>
            <p:ph type="sldNum" sz="quarter" idx="5"/>
          </p:nvPr>
        </p:nvSpPr>
        <p:spPr/>
        <p:txBody>
          <a:bodyPr/>
          <a:lstStyle/>
          <a:p>
            <a:fld id="{422EEFD3-A45C-4B70-B940-F20C4DA2B9D9}" type="slidenum">
              <a:rPr lang="nb-NO" smtClean="0"/>
              <a:t>42</a:t>
            </a:fld>
            <a:endParaRPr lang="nb-NO"/>
          </a:p>
        </p:txBody>
      </p:sp>
      <p:sp>
        <p:nvSpPr>
          <p:cNvPr id="5" name="Plassholder for dato 4">
            <a:extLst>
              <a:ext uri="{FF2B5EF4-FFF2-40B4-BE49-F238E27FC236}">
                <a16:creationId xmlns:a16="http://schemas.microsoft.com/office/drawing/2014/main" id="{125489A3-6FB4-4DD2-F3F5-94C1E4AF6995}"/>
              </a:ext>
            </a:extLst>
          </p:cNvPr>
          <p:cNvSpPr>
            <a:spLocks noGrp="1"/>
          </p:cNvSpPr>
          <p:nvPr>
            <p:ph type="dt" idx="1"/>
          </p:nvPr>
        </p:nvSpPr>
        <p:spPr/>
        <p:txBody>
          <a:bodyPr/>
          <a:lstStyle/>
          <a:p>
            <a:fld id="{305292DA-2474-4ECE-BD31-50E8B7BF487B}" type="datetime1">
              <a:rPr lang="nb-NO" smtClean="0"/>
              <a:t>15.11.2024</a:t>
            </a:fld>
            <a:endParaRPr lang="nb-NO"/>
          </a:p>
        </p:txBody>
      </p:sp>
    </p:spTree>
    <p:extLst>
      <p:ext uri="{BB962C8B-B14F-4D97-AF65-F5344CB8AC3E}">
        <p14:creationId xmlns:p14="http://schemas.microsoft.com/office/powerpoint/2010/main" val="32214311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latin typeface="+mn-lt"/>
              </a:rPr>
              <a:t>Tidsramme: </a:t>
            </a:r>
            <a:r>
              <a:rPr lang="nb-NO" sz="1200" b="0" dirty="0">
                <a:latin typeface="+mn-lt"/>
              </a:rPr>
              <a:t>1-2 minutter</a:t>
            </a:r>
          </a:p>
          <a:p>
            <a:r>
              <a:rPr lang="nb-NO" sz="1200" b="1" dirty="0">
                <a:latin typeface="+mn-lt"/>
              </a:rPr>
              <a:t>Arbeidsform: </a:t>
            </a:r>
            <a:r>
              <a:rPr lang="nb-NO" sz="1200" b="0" dirty="0">
                <a:latin typeface="+mn-lt"/>
              </a:rPr>
              <a:t>formidler informerer</a:t>
            </a:r>
          </a:p>
          <a:p>
            <a:endParaRPr lang="en-US" b="0" i="0" dirty="0">
              <a:latin typeface="+mn-lt"/>
            </a:endParaRPr>
          </a:p>
          <a:p>
            <a:pPr marL="171450" indent="-171450">
              <a:buFont typeface="Arial" panose="020B0604020202020204" pitchFamily="34" charset="0"/>
              <a:buChar char="•"/>
            </a:pPr>
            <a:r>
              <a:rPr lang="nb-NO" b="0" i="0" noProof="0" dirty="0">
                <a:latin typeface="+mn-lt"/>
              </a:rPr>
              <a:t>Her kan du dele ut profilkortene til elevene/gruppene om du har </a:t>
            </a:r>
            <a:r>
              <a:rPr lang="nb-NO" b="0" i="0" noProof="0" dirty="0" err="1">
                <a:latin typeface="+mn-lt"/>
              </a:rPr>
              <a:t>printet</a:t>
            </a:r>
            <a:r>
              <a:rPr lang="nb-NO" b="0" i="0" noProof="0" dirty="0">
                <a:latin typeface="+mn-lt"/>
              </a:rPr>
              <a:t> ut disse. </a:t>
            </a:r>
          </a:p>
          <a:p>
            <a:pPr marL="171450" indent="-171450">
              <a:buFont typeface="Arial" panose="020B0604020202020204" pitchFamily="34" charset="0"/>
              <a:buChar char="•"/>
            </a:pPr>
            <a:r>
              <a:rPr lang="nb-NO" b="0" i="0" noProof="0" dirty="0">
                <a:latin typeface="+mn-lt"/>
              </a:rPr>
              <a:t>Sørg for at de har ark, penner og eventuelle tusjer/klistremerker tilgjengelig. </a:t>
            </a:r>
          </a:p>
          <a:p>
            <a:pPr marL="171450" indent="-171450">
              <a:buFont typeface="Arial" panose="020B0604020202020204" pitchFamily="34" charset="0"/>
              <a:buChar char="•"/>
            </a:pPr>
            <a:r>
              <a:rPr lang="nb-NO" b="0" i="0" noProof="0" dirty="0">
                <a:latin typeface="+mn-lt"/>
              </a:rPr>
              <a:t>På neste lysbilde skal elevene få noen praktiske tips til hva de kan inkludere i solidaritetsbrevet.</a:t>
            </a:r>
          </a:p>
          <a:p>
            <a:endParaRPr lang="en-US" b="0" i="1" dirty="0">
              <a:latin typeface="+mn-lt"/>
            </a:endParaRPr>
          </a:p>
          <a:p>
            <a:endParaRPr lang="nb-NO" dirty="0">
              <a:latin typeface="+mn-lt"/>
            </a:endParaRPr>
          </a:p>
        </p:txBody>
      </p:sp>
      <p:sp>
        <p:nvSpPr>
          <p:cNvPr id="4" name="Plassholder for lysbildenummer 3"/>
          <p:cNvSpPr>
            <a:spLocks noGrp="1"/>
          </p:cNvSpPr>
          <p:nvPr>
            <p:ph type="sldNum" sz="quarter" idx="5"/>
          </p:nvPr>
        </p:nvSpPr>
        <p:spPr/>
        <p:txBody>
          <a:bodyPr/>
          <a:lstStyle/>
          <a:p>
            <a:fld id="{422EEFD3-A45C-4B70-B940-F20C4DA2B9D9}" type="slidenum">
              <a:rPr lang="nb-NO" smtClean="0"/>
              <a:t>43</a:t>
            </a:fld>
            <a:endParaRPr lang="nb-NO"/>
          </a:p>
        </p:txBody>
      </p:sp>
      <p:sp>
        <p:nvSpPr>
          <p:cNvPr id="5" name="Plassholder for dato 4">
            <a:extLst>
              <a:ext uri="{FF2B5EF4-FFF2-40B4-BE49-F238E27FC236}">
                <a16:creationId xmlns:a16="http://schemas.microsoft.com/office/drawing/2014/main" id="{EC27C140-E262-A3B4-887F-50E0F4EE4419}"/>
              </a:ext>
            </a:extLst>
          </p:cNvPr>
          <p:cNvSpPr>
            <a:spLocks noGrp="1"/>
          </p:cNvSpPr>
          <p:nvPr>
            <p:ph type="dt" idx="1"/>
          </p:nvPr>
        </p:nvSpPr>
        <p:spPr/>
        <p:txBody>
          <a:bodyPr/>
          <a:lstStyle/>
          <a:p>
            <a:fld id="{FDA81B4C-892A-4F48-A66A-9ADC279DFAF0}" type="datetime1">
              <a:rPr lang="nb-NO" smtClean="0"/>
              <a:t>15.11.2024</a:t>
            </a:fld>
            <a:endParaRPr lang="nb-NO"/>
          </a:p>
        </p:txBody>
      </p:sp>
    </p:spTree>
    <p:extLst>
      <p:ext uri="{BB962C8B-B14F-4D97-AF65-F5344CB8AC3E}">
        <p14:creationId xmlns:p14="http://schemas.microsoft.com/office/powerpoint/2010/main" val="38904868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latin typeface="+mn-lt"/>
              </a:rPr>
              <a:t>Tidsramme: </a:t>
            </a:r>
            <a:r>
              <a:rPr lang="nb-NO" sz="1200" b="0" dirty="0">
                <a:latin typeface="+mn-lt"/>
              </a:rPr>
              <a:t>1-2 minutter</a:t>
            </a:r>
          </a:p>
          <a:p>
            <a:r>
              <a:rPr lang="nb-NO" sz="1200" b="1" dirty="0">
                <a:latin typeface="+mn-lt"/>
              </a:rPr>
              <a:t>Arbeidsform: </a:t>
            </a:r>
            <a:r>
              <a:rPr lang="nb-NO" sz="1200" b="0" dirty="0">
                <a:latin typeface="+mn-lt"/>
              </a:rPr>
              <a:t>formidler informerer</a:t>
            </a:r>
          </a:p>
          <a:p>
            <a:pPr marL="0" indent="0">
              <a:buFont typeface="Arial" panose="020B0604020202020204" pitchFamily="34" charset="0"/>
              <a:buNone/>
            </a:pPr>
            <a:endParaRPr lang="nb-NO" b="0" i="0" noProof="0" dirty="0">
              <a:latin typeface="+mn-lt"/>
            </a:endParaRPr>
          </a:p>
          <a:p>
            <a:pPr marL="171450" indent="-171450">
              <a:buFont typeface="Arial" panose="020B0604020202020204" pitchFamily="34" charset="0"/>
              <a:buChar char="•"/>
            </a:pPr>
            <a:r>
              <a:rPr lang="nb-NO" b="0" i="0" noProof="0" dirty="0">
                <a:latin typeface="+mn-lt"/>
              </a:rPr>
              <a:t>Husk at ingen av personene snakker norsk, så brevene må skrives på engelsk. </a:t>
            </a:r>
          </a:p>
          <a:p>
            <a:pPr marL="171450" indent="-171450">
              <a:buFont typeface="Arial" panose="020B0604020202020204" pitchFamily="34" charset="0"/>
              <a:buChar char="•"/>
            </a:pPr>
            <a:r>
              <a:rPr lang="nb-NO" b="0" i="0" noProof="0" dirty="0">
                <a:latin typeface="+mn-lt"/>
              </a:rPr>
              <a:t>Det trenger ikke være langt! </a:t>
            </a:r>
          </a:p>
          <a:p>
            <a:pPr marL="171450" indent="-171450">
              <a:buFont typeface="Arial" panose="020B0604020202020204" pitchFamily="34" charset="0"/>
              <a:buChar char="•"/>
            </a:pPr>
            <a:r>
              <a:rPr lang="nb-NO" b="0" i="0" noProof="0" dirty="0">
                <a:latin typeface="+mn-lt"/>
              </a:rPr>
              <a:t>Tegn gjerne en tegning! </a:t>
            </a:r>
          </a:p>
          <a:p>
            <a:pPr marL="171450" indent="-171450">
              <a:buFont typeface="Arial" panose="020B0604020202020204" pitchFamily="34" charset="0"/>
              <a:buChar char="•"/>
            </a:pPr>
            <a:r>
              <a:rPr lang="nb-NO" b="0" i="0" noProof="0" dirty="0">
                <a:latin typeface="+mn-lt"/>
              </a:rPr>
              <a:t>Mange kan synes det er vanskelig å skrive et langt brev til noen de ikke kjenner og her kan de se konkrete tips på </a:t>
            </a:r>
            <a:r>
              <a:rPr lang="nb-NO" b="0" i="1" noProof="0" dirty="0">
                <a:latin typeface="+mn-lt"/>
              </a:rPr>
              <a:t>profilkortene </a:t>
            </a:r>
            <a:r>
              <a:rPr lang="nb-NO" b="0" i="0" noProof="0" dirty="0">
                <a:latin typeface="+mn-lt"/>
              </a:rPr>
              <a:t>når det gjelder symboler eller annet som kan sees i sammenheng med saken og personen de skriver brev til. </a:t>
            </a:r>
          </a:p>
          <a:p>
            <a:endParaRPr lang="nb-NO" dirty="0">
              <a:latin typeface="+mn-lt"/>
            </a:endParaRPr>
          </a:p>
        </p:txBody>
      </p:sp>
      <p:sp>
        <p:nvSpPr>
          <p:cNvPr id="4" name="Plassholder for lysbildenummer 3"/>
          <p:cNvSpPr>
            <a:spLocks noGrp="1"/>
          </p:cNvSpPr>
          <p:nvPr>
            <p:ph type="sldNum" sz="quarter" idx="5"/>
          </p:nvPr>
        </p:nvSpPr>
        <p:spPr/>
        <p:txBody>
          <a:bodyPr/>
          <a:lstStyle/>
          <a:p>
            <a:fld id="{422EEFD3-A45C-4B70-B940-F20C4DA2B9D9}" type="slidenum">
              <a:rPr lang="nb-NO" smtClean="0"/>
              <a:t>44</a:t>
            </a:fld>
            <a:endParaRPr lang="nb-NO"/>
          </a:p>
        </p:txBody>
      </p:sp>
      <p:sp>
        <p:nvSpPr>
          <p:cNvPr id="5" name="Plassholder for dato 4">
            <a:extLst>
              <a:ext uri="{FF2B5EF4-FFF2-40B4-BE49-F238E27FC236}">
                <a16:creationId xmlns:a16="http://schemas.microsoft.com/office/drawing/2014/main" id="{2FC12DB2-E43A-A095-FB1D-13B1EC3DFCDF}"/>
              </a:ext>
            </a:extLst>
          </p:cNvPr>
          <p:cNvSpPr>
            <a:spLocks noGrp="1"/>
          </p:cNvSpPr>
          <p:nvPr>
            <p:ph type="dt" idx="1"/>
          </p:nvPr>
        </p:nvSpPr>
        <p:spPr/>
        <p:txBody>
          <a:bodyPr/>
          <a:lstStyle/>
          <a:p>
            <a:fld id="{B6953973-5EBB-4182-8A41-314641B6195F}" type="datetime1">
              <a:rPr lang="nb-NO" smtClean="0"/>
              <a:t>15.11.2024</a:t>
            </a:fld>
            <a:endParaRPr lang="nb-NO"/>
          </a:p>
        </p:txBody>
      </p:sp>
    </p:spTree>
    <p:extLst>
      <p:ext uri="{BB962C8B-B14F-4D97-AF65-F5344CB8AC3E}">
        <p14:creationId xmlns:p14="http://schemas.microsoft.com/office/powerpoint/2010/main" val="32357657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a:latin typeface="+mn-lt"/>
              </a:rPr>
              <a:t>Tidsramme: </a:t>
            </a:r>
            <a:r>
              <a:rPr lang="nb-NO" sz="1200" b="0">
                <a:latin typeface="+mn-lt"/>
              </a:rPr>
              <a:t>ca.1-2 minutt</a:t>
            </a:r>
          </a:p>
          <a:p>
            <a:r>
              <a:rPr lang="nb-NO" sz="1200" b="1">
                <a:latin typeface="+mn-lt"/>
              </a:rPr>
              <a:t>Arbeidsform: </a:t>
            </a:r>
            <a:r>
              <a:rPr lang="nb-NO" sz="1200" b="0">
                <a:latin typeface="+mn-lt"/>
              </a:rPr>
              <a:t>formidler informerer</a:t>
            </a:r>
          </a:p>
          <a:p>
            <a:endParaRPr lang="nb-NO">
              <a:latin typeface="+mn-lt"/>
            </a:endParaRPr>
          </a:p>
        </p:txBody>
      </p:sp>
      <p:sp>
        <p:nvSpPr>
          <p:cNvPr id="4" name="Plassholder for lysbildenummer 3"/>
          <p:cNvSpPr>
            <a:spLocks noGrp="1"/>
          </p:cNvSpPr>
          <p:nvPr>
            <p:ph type="sldNum" sz="quarter" idx="5"/>
          </p:nvPr>
        </p:nvSpPr>
        <p:spPr/>
        <p:txBody>
          <a:bodyPr/>
          <a:lstStyle/>
          <a:p>
            <a:fld id="{422EEFD3-A45C-4B70-B940-F20C4DA2B9D9}" type="slidenum">
              <a:rPr lang="nb-NO" smtClean="0"/>
              <a:t>45</a:t>
            </a:fld>
            <a:endParaRPr lang="nb-NO"/>
          </a:p>
        </p:txBody>
      </p:sp>
      <p:sp>
        <p:nvSpPr>
          <p:cNvPr id="5" name="Plassholder for dato 4">
            <a:extLst>
              <a:ext uri="{FF2B5EF4-FFF2-40B4-BE49-F238E27FC236}">
                <a16:creationId xmlns:a16="http://schemas.microsoft.com/office/drawing/2014/main" id="{1A46C39D-6B20-F452-BAF1-6AEAF762824C}"/>
              </a:ext>
            </a:extLst>
          </p:cNvPr>
          <p:cNvSpPr>
            <a:spLocks noGrp="1"/>
          </p:cNvSpPr>
          <p:nvPr>
            <p:ph type="dt" idx="1"/>
          </p:nvPr>
        </p:nvSpPr>
        <p:spPr/>
        <p:txBody>
          <a:bodyPr/>
          <a:lstStyle/>
          <a:p>
            <a:fld id="{8CBC9A5E-6791-4D6F-9FE8-5E88DEC83990}" type="datetime1">
              <a:rPr lang="nb-NO" smtClean="0"/>
              <a:t>15.11.2024</a:t>
            </a:fld>
            <a:endParaRPr lang="nb-NO"/>
          </a:p>
        </p:txBody>
      </p:sp>
    </p:spTree>
    <p:extLst>
      <p:ext uri="{BB962C8B-B14F-4D97-AF65-F5344CB8AC3E}">
        <p14:creationId xmlns:p14="http://schemas.microsoft.com/office/powerpoint/2010/main" val="18873241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22EEFD3-A45C-4B70-B940-F20C4DA2B9D9}" type="slidenum">
              <a:rPr lang="nb-NO" smtClean="0"/>
              <a:t>46</a:t>
            </a:fld>
            <a:endParaRPr lang="nb-NO"/>
          </a:p>
        </p:txBody>
      </p:sp>
      <p:sp>
        <p:nvSpPr>
          <p:cNvPr id="5" name="Plassholder for dato 4">
            <a:extLst>
              <a:ext uri="{FF2B5EF4-FFF2-40B4-BE49-F238E27FC236}">
                <a16:creationId xmlns:a16="http://schemas.microsoft.com/office/drawing/2014/main" id="{70358843-802E-526D-BC47-BD692FD0B482}"/>
              </a:ext>
            </a:extLst>
          </p:cNvPr>
          <p:cNvSpPr>
            <a:spLocks noGrp="1"/>
          </p:cNvSpPr>
          <p:nvPr>
            <p:ph type="dt" idx="1"/>
          </p:nvPr>
        </p:nvSpPr>
        <p:spPr/>
        <p:txBody>
          <a:bodyPr/>
          <a:lstStyle/>
          <a:p>
            <a:fld id="{D8A6A7A9-AC13-44FE-B296-670DE4EE7511}" type="datetime1">
              <a:rPr lang="nb-NO" smtClean="0"/>
              <a:t>15.11.2024</a:t>
            </a:fld>
            <a:endParaRPr lang="nb-NO"/>
          </a:p>
        </p:txBody>
      </p:sp>
    </p:spTree>
    <p:extLst>
      <p:ext uri="{BB962C8B-B14F-4D97-AF65-F5344CB8AC3E}">
        <p14:creationId xmlns:p14="http://schemas.microsoft.com/office/powerpoint/2010/main" val="3566237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latin typeface="+mn-lt"/>
              </a:rPr>
              <a:t>Tidsramme: </a:t>
            </a:r>
            <a:r>
              <a:rPr lang="nb-NO" sz="1200" dirty="0">
                <a:latin typeface="+mn-lt"/>
              </a:rPr>
              <a:t>ca. 2-3 minutter</a:t>
            </a:r>
          </a:p>
          <a:p>
            <a:r>
              <a:rPr lang="nb-NO" sz="1200" b="1" dirty="0">
                <a:latin typeface="+mn-lt"/>
              </a:rPr>
              <a:t>Arbeidsform</a:t>
            </a:r>
            <a:r>
              <a:rPr lang="nb-NO" sz="1200" dirty="0">
                <a:latin typeface="+mn-lt"/>
              </a:rPr>
              <a:t>: formidler forteller </a:t>
            </a:r>
          </a:p>
          <a:p>
            <a:endParaRPr lang="nb-NO" sz="1200" u="sng" dirty="0">
              <a:latin typeface="+mn-lt"/>
              <a:cs typeface="Arial" panose="020B0604020202020204" pitchFamily="34" charset="0"/>
            </a:endParaRPr>
          </a:p>
          <a:p>
            <a:r>
              <a:rPr lang="nb-NO" sz="1200" b="1" u="none" dirty="0">
                <a:latin typeface="+mn-lt"/>
                <a:cs typeface="Arial" panose="020B0604020202020204" pitchFamily="34" charset="0"/>
              </a:rPr>
              <a:t>Fortell om brevskrivingskampanjen Skriv for liv</a:t>
            </a:r>
            <a:r>
              <a:rPr lang="nb-NO" sz="1200" u="none" dirty="0">
                <a:latin typeface="+mn-lt"/>
                <a:cs typeface="Arial" panose="020B0604020202020204" pitchFamily="34" charset="0"/>
              </a:rPr>
              <a:t>: </a:t>
            </a:r>
          </a:p>
          <a:p>
            <a:pPr marL="169427" indent="-169427">
              <a:buFont typeface="Arial" panose="020B0604020202020204" pitchFamily="34" charset="0"/>
              <a:buChar char="•"/>
            </a:pPr>
            <a:r>
              <a:rPr lang="nb-NO" sz="1200" b="0" i="0" dirty="0">
                <a:effectLst/>
                <a:latin typeface="+mn-lt"/>
              </a:rPr>
              <a:t>I november og desember hvert år viser Amnesty solidaritet og skaper oppmerksomhet rundt situasjonen til mennesker som er utsatt for alvorlige menneskerettighetsbrudd gjennom Skriv for liv-kampanjen. </a:t>
            </a:r>
          </a:p>
          <a:p>
            <a:pPr marL="169427" indent="-169427">
              <a:buFont typeface="Arial" panose="020B0604020202020204" pitchFamily="34" charset="0"/>
              <a:buChar char="•"/>
            </a:pPr>
            <a:r>
              <a:rPr lang="nb-NO" sz="1200" b="0" i="0" dirty="0">
                <a:solidFill>
                  <a:srgbClr val="212529"/>
                </a:solidFill>
                <a:effectLst/>
                <a:latin typeface="+mn-lt"/>
                <a:cs typeface="Arial" panose="020B0604020202020204" pitchFamily="34" charset="0"/>
              </a:rPr>
              <a:t>Mennesker fra 180 land deltar og sammen, og i tillegg til at det arrangeres stunts og arrangementer for å skape bevissthet rundt sakene, så skrives det årlig millioner av brev: </a:t>
            </a:r>
          </a:p>
          <a:p>
            <a:pPr marL="734183" lvl="1" indent="-282378">
              <a:buFont typeface="Arial" panose="020B0604020202020204" pitchFamily="34" charset="0"/>
              <a:buChar char="•"/>
            </a:pPr>
            <a:r>
              <a:rPr lang="nb-NO" b="0" i="0" dirty="0">
                <a:solidFill>
                  <a:srgbClr val="212529"/>
                </a:solidFill>
                <a:effectLst/>
                <a:latin typeface="+mn-lt"/>
              </a:rPr>
              <a:t>Brevene er til de vi kjemper for, til familiene deres og til myndighetene i landet hvor menneskerettighetsbruddene har funnet sted</a:t>
            </a:r>
          </a:p>
          <a:p>
            <a:pPr marL="734183" lvl="1" indent="-282378">
              <a:buFont typeface="Arial" panose="020B0604020202020204" pitchFamily="34" charset="0"/>
              <a:buChar char="•"/>
            </a:pPr>
            <a:r>
              <a:rPr lang="nb-NO" sz="1200" b="0" i="0" dirty="0">
                <a:solidFill>
                  <a:srgbClr val="212529"/>
                </a:solidFill>
                <a:effectLst/>
                <a:latin typeface="+mn-lt"/>
                <a:cs typeface="Arial" panose="020B0604020202020204" pitchFamily="34" charset="0"/>
              </a:rPr>
              <a:t>Brevene er med å støtte og vise solidaritet til mennesker som på ulikt grunnlag har blitt trakassert, truet eller urettmessig fengslet.</a:t>
            </a:r>
          </a:p>
          <a:p>
            <a:pPr marL="734183" lvl="1" indent="-282378">
              <a:buFont typeface="Arial" panose="020B0604020202020204" pitchFamily="34" charset="0"/>
              <a:buChar char="•"/>
            </a:pPr>
            <a:r>
              <a:rPr lang="nb-NO" sz="1200" b="0" i="0" dirty="0">
                <a:solidFill>
                  <a:srgbClr val="212529"/>
                </a:solidFill>
                <a:effectLst/>
                <a:latin typeface="+mn-lt"/>
                <a:cs typeface="Arial" panose="020B0604020202020204" pitchFamily="34" charset="0"/>
              </a:rPr>
              <a:t>Brevene bidrar også til å legge press på myndigheter og beslutningstagere, og viser at verden følger med.</a:t>
            </a:r>
          </a:p>
          <a:p>
            <a:endParaRPr lang="nb-NO" sz="1200" b="1" i="0" dirty="0">
              <a:solidFill>
                <a:srgbClr val="212529"/>
              </a:solidFill>
              <a:effectLst/>
              <a:latin typeface="+mn-lt"/>
              <a:cs typeface="Arial" panose="020B0604020202020204" pitchFamily="34" charset="0"/>
            </a:endParaRPr>
          </a:p>
          <a:p>
            <a:r>
              <a:rPr lang="nb-NO" sz="1200" b="1" i="0" dirty="0">
                <a:solidFill>
                  <a:srgbClr val="212529"/>
                </a:solidFill>
                <a:effectLst/>
                <a:latin typeface="+mn-lt"/>
                <a:cs typeface="Arial" panose="020B0604020202020204" pitchFamily="34" charset="0"/>
              </a:rPr>
              <a:t>Om du ønsker kan du si noe om bakteppet for Skriv for liv: </a:t>
            </a:r>
          </a:p>
          <a:p>
            <a:r>
              <a:rPr lang="nb-NO" sz="1200" b="0" i="0" dirty="0">
                <a:solidFill>
                  <a:srgbClr val="212529"/>
                </a:solidFill>
                <a:effectLst/>
                <a:latin typeface="+mn-lt"/>
                <a:cs typeface="Arial" panose="020B0604020202020204" pitchFamily="34" charset="0"/>
              </a:rPr>
              <a:t>På en festival i Polen i 2002 møtte </a:t>
            </a:r>
            <a:r>
              <a:rPr lang="nb-NO" sz="1200" noProof="0" dirty="0">
                <a:latin typeface="+mn-lt"/>
                <a:cs typeface="Calibri"/>
              </a:rPr>
              <a:t>Amnesty-aktivisten </a:t>
            </a:r>
            <a:r>
              <a:rPr lang="nb-NO" sz="1200" noProof="0" dirty="0" err="1">
                <a:latin typeface="+mn-lt"/>
                <a:cs typeface="Calibri"/>
              </a:rPr>
              <a:t>Witek</a:t>
            </a:r>
            <a:r>
              <a:rPr lang="nb-NO" sz="1200" noProof="0" dirty="0">
                <a:latin typeface="+mn-lt"/>
                <a:cs typeface="Calibri"/>
              </a:rPr>
              <a:t>, en jente kalt Joanna. Johanna hadde nettopp besøkt en afrikansk landsby der innbyggerne hadde gjennomført en 24-timers dugnad der de skrev et protestbrev til myndighetene. Johanna ble med </a:t>
            </a:r>
            <a:r>
              <a:rPr lang="nb-NO" sz="1200" noProof="0" dirty="0" err="1">
                <a:latin typeface="+mn-lt"/>
                <a:cs typeface="Calibri"/>
              </a:rPr>
              <a:t>Witek</a:t>
            </a:r>
            <a:r>
              <a:rPr lang="nb-NO" sz="1200" noProof="0" dirty="0">
                <a:latin typeface="+mn-lt"/>
                <a:cs typeface="Calibri"/>
              </a:rPr>
              <a:t> på et gruppemøtet i Amnesty og lokalgruppa ble inspirert når de fikk hørte om denne brevskrivingsdugnaden. De bestemte seg så for å lage en egen 24-timers dugnad der de skulle skrive protestbrev, som hadde som hensikt å legge press på ansvarlige myndigheter i hastesakene til Amnesty. Denne ideen spredde seg til andre lokallag i Polen - og deretter videre ut i verden, og dette ble starten på verdens største brevskrivingsdugnad</a:t>
            </a:r>
            <a:r>
              <a:rPr lang="en-US" sz="1200" noProof="0" dirty="0">
                <a:latin typeface="+mn-lt"/>
                <a:cs typeface="Calibri"/>
              </a:rPr>
              <a:t>! </a:t>
            </a:r>
            <a:r>
              <a:rPr lang="en-US" sz="1200" dirty="0">
                <a:latin typeface="+mn-lt"/>
                <a:cs typeface="Calibri"/>
              </a:rPr>
              <a:t> </a:t>
            </a:r>
            <a:endParaRPr lang="nb-NO" sz="1200" dirty="0">
              <a:latin typeface="+mn-lt"/>
            </a:endParaRPr>
          </a:p>
        </p:txBody>
      </p:sp>
      <p:sp>
        <p:nvSpPr>
          <p:cNvPr id="4" name="Plassholder for lysbildenummer 3"/>
          <p:cNvSpPr>
            <a:spLocks noGrp="1"/>
          </p:cNvSpPr>
          <p:nvPr>
            <p:ph type="sldNum" sz="quarter" idx="5"/>
          </p:nvPr>
        </p:nvSpPr>
        <p:spPr/>
        <p:txBody>
          <a:bodyPr/>
          <a:lstStyle/>
          <a:p>
            <a:fld id="{422EEFD3-A45C-4B70-B940-F20C4DA2B9D9}" type="slidenum">
              <a:rPr lang="nb-NO" smtClean="0"/>
              <a:t>5</a:t>
            </a:fld>
            <a:endParaRPr lang="nb-NO"/>
          </a:p>
        </p:txBody>
      </p:sp>
      <p:sp>
        <p:nvSpPr>
          <p:cNvPr id="5" name="Plassholder for dato 4">
            <a:extLst>
              <a:ext uri="{FF2B5EF4-FFF2-40B4-BE49-F238E27FC236}">
                <a16:creationId xmlns:a16="http://schemas.microsoft.com/office/drawing/2014/main" id="{2DB70A0F-F65D-D429-CD47-03C1518645B8}"/>
              </a:ext>
            </a:extLst>
          </p:cNvPr>
          <p:cNvSpPr>
            <a:spLocks noGrp="1"/>
          </p:cNvSpPr>
          <p:nvPr>
            <p:ph type="dt" idx="1"/>
          </p:nvPr>
        </p:nvSpPr>
        <p:spPr/>
        <p:txBody>
          <a:bodyPr/>
          <a:lstStyle/>
          <a:p>
            <a:fld id="{5A37B420-5A01-4279-BE17-50880EA8493E}" type="datetime1">
              <a:rPr lang="nb-NO" smtClean="0"/>
              <a:t>15.11.2024</a:t>
            </a:fld>
            <a:endParaRPr lang="nb-NO"/>
          </a:p>
        </p:txBody>
      </p:sp>
    </p:spTree>
    <p:extLst>
      <p:ext uri="{BB962C8B-B14F-4D97-AF65-F5344CB8AC3E}">
        <p14:creationId xmlns:p14="http://schemas.microsoft.com/office/powerpoint/2010/main" val="1940311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sz="1200" b="1" i="0" dirty="0">
                <a:effectLst/>
                <a:latin typeface="+mn-lt"/>
              </a:rPr>
              <a:t>Tidsramme: </a:t>
            </a:r>
            <a:r>
              <a:rPr lang="nb-NO" sz="1200" b="0" i="0" dirty="0">
                <a:effectLst/>
                <a:latin typeface="+mn-lt"/>
              </a:rPr>
              <a:t>3 minutter</a:t>
            </a:r>
          </a:p>
          <a:p>
            <a:pPr marL="0" indent="0">
              <a:buFont typeface="Arial" panose="020B0604020202020204" pitchFamily="34" charset="0"/>
              <a:buNone/>
            </a:pPr>
            <a:endParaRPr lang="nb-NO" b="0" i="0" dirty="0">
              <a:solidFill>
                <a:srgbClr val="212529"/>
              </a:solidFill>
              <a:effectLst/>
              <a:highlight>
                <a:srgbClr val="FFFFFF"/>
              </a:highlight>
              <a:latin typeface="+mn-lt"/>
            </a:endParaRPr>
          </a:p>
          <a:p>
            <a:pPr marL="171450" indent="-171450">
              <a:buFont typeface="Arial" panose="020B0604020202020204" pitchFamily="34" charset="0"/>
              <a:buChar char="•"/>
            </a:pPr>
            <a:r>
              <a:rPr lang="nb-NO" b="0" i="0" dirty="0">
                <a:solidFill>
                  <a:srgbClr val="212529"/>
                </a:solidFill>
                <a:effectLst/>
                <a:highlight>
                  <a:srgbClr val="FFFFFF"/>
                </a:highlight>
                <a:latin typeface="+mn-lt"/>
              </a:rPr>
              <a:t>Nå skal elevene få se en video av </a:t>
            </a:r>
            <a:r>
              <a:rPr lang="nb-NO" b="0" i="0" dirty="0" err="1">
                <a:solidFill>
                  <a:srgbClr val="212529"/>
                </a:solidFill>
                <a:effectLst/>
                <a:highlight>
                  <a:srgbClr val="FFFFFF"/>
                </a:highlight>
                <a:latin typeface="+mn-lt"/>
              </a:rPr>
              <a:t>Netsai</a:t>
            </a:r>
            <a:r>
              <a:rPr lang="nb-NO" b="0" i="0" dirty="0">
                <a:solidFill>
                  <a:srgbClr val="212529"/>
                </a:solidFill>
                <a:effectLst/>
                <a:highlight>
                  <a:srgbClr val="FFFFFF"/>
                </a:highlight>
                <a:latin typeface="+mn-lt"/>
              </a:rPr>
              <a:t>, som var del av Skriv for liv-kampanjen i 2022.  </a:t>
            </a:r>
          </a:p>
          <a:p>
            <a:pPr marL="171450" indent="-171450">
              <a:buFont typeface="Arial" panose="020B0604020202020204" pitchFamily="34" charset="0"/>
              <a:buChar char="•"/>
            </a:pPr>
            <a:r>
              <a:rPr lang="nb-NO" b="0" i="0" dirty="0">
                <a:solidFill>
                  <a:srgbClr val="212529"/>
                </a:solidFill>
                <a:effectLst/>
                <a:highlight>
                  <a:srgbClr val="FFFFFF"/>
                </a:highlight>
                <a:latin typeface="+mn-lt"/>
              </a:rPr>
              <a:t>Når elevene ser filmen kan du be dem tenke gjennom hvordan brevskriving kan bidra til endring. </a:t>
            </a:r>
          </a:p>
          <a:p>
            <a:pPr marL="171450" indent="-171450">
              <a:buFont typeface="Arial" panose="020B0604020202020204" pitchFamily="34" charset="0"/>
              <a:buChar char="•"/>
            </a:pPr>
            <a:r>
              <a:rPr lang="nb-NO" b="0" i="0" dirty="0">
                <a:solidFill>
                  <a:srgbClr val="212529"/>
                </a:solidFill>
                <a:effectLst/>
                <a:highlight>
                  <a:srgbClr val="FFFFFF"/>
                </a:highlight>
                <a:latin typeface="+mn-lt"/>
              </a:rPr>
              <a:t>Spill av film: </a:t>
            </a:r>
            <a:r>
              <a:rPr lang="nb-NO" dirty="0">
                <a:solidFill>
                  <a:srgbClr val="467886"/>
                </a:solidFill>
                <a:latin typeface="+mn-lt"/>
                <a:hlinkClick r:id="rId3"/>
              </a:rPr>
              <a:t>https://www.youtube.com/watch?v=7ojEb2_zxkA</a:t>
            </a:r>
            <a:endParaRPr lang="nb-NO" dirty="0">
              <a:solidFill>
                <a:srgbClr val="467886"/>
              </a:solidFill>
              <a:latin typeface="+mn-lt"/>
            </a:endParaRPr>
          </a:p>
          <a:p>
            <a:endParaRPr lang="nb-NO" b="1" dirty="0">
              <a:solidFill>
                <a:srgbClr val="467886"/>
              </a:solidFill>
              <a:latin typeface="+mn-lt"/>
            </a:endParaRPr>
          </a:p>
        </p:txBody>
      </p:sp>
      <p:sp>
        <p:nvSpPr>
          <p:cNvPr id="4" name="Plassholder for lysbildenummer 3"/>
          <p:cNvSpPr>
            <a:spLocks noGrp="1"/>
          </p:cNvSpPr>
          <p:nvPr>
            <p:ph type="sldNum" sz="quarter" idx="5"/>
          </p:nvPr>
        </p:nvSpPr>
        <p:spPr/>
        <p:txBody>
          <a:bodyPr/>
          <a:lstStyle/>
          <a:p>
            <a:fld id="{CABA83D6-8AF6-3D4B-9EFC-43021A75D9C7}" type="slidenum">
              <a:rPr lang="nb-NO" smtClean="0"/>
              <a:pPr/>
              <a:t>6</a:t>
            </a:fld>
            <a:endParaRPr lang="nb-NO"/>
          </a:p>
        </p:txBody>
      </p:sp>
      <p:sp>
        <p:nvSpPr>
          <p:cNvPr id="5" name="Plassholder for dato 4">
            <a:extLst>
              <a:ext uri="{FF2B5EF4-FFF2-40B4-BE49-F238E27FC236}">
                <a16:creationId xmlns:a16="http://schemas.microsoft.com/office/drawing/2014/main" id="{0393D8EE-8E53-9822-5A60-72F1E21D186A}"/>
              </a:ext>
            </a:extLst>
          </p:cNvPr>
          <p:cNvSpPr>
            <a:spLocks noGrp="1"/>
          </p:cNvSpPr>
          <p:nvPr>
            <p:ph type="dt" idx="1"/>
          </p:nvPr>
        </p:nvSpPr>
        <p:spPr/>
        <p:txBody>
          <a:bodyPr/>
          <a:lstStyle/>
          <a:p>
            <a:fld id="{55B9EE3B-6D2D-4E93-A75D-5B400F2E41AC}" type="datetime1">
              <a:rPr lang="nb-NO" smtClean="0"/>
              <a:t>15.11.2024</a:t>
            </a:fld>
            <a:endParaRPr lang="nb-NO"/>
          </a:p>
        </p:txBody>
      </p:sp>
    </p:spTree>
    <p:extLst>
      <p:ext uri="{BB962C8B-B14F-4D97-AF65-F5344CB8AC3E}">
        <p14:creationId xmlns:p14="http://schemas.microsoft.com/office/powerpoint/2010/main" val="597381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latin typeface="+mn-lt"/>
              </a:rPr>
              <a:t>Tidsramme: </a:t>
            </a:r>
            <a:r>
              <a:rPr lang="nb-NO" dirty="0">
                <a:latin typeface="+mn-lt"/>
              </a:rPr>
              <a:t>ca. 2-3 minutter</a:t>
            </a:r>
          </a:p>
          <a:p>
            <a:r>
              <a:rPr lang="nb-NO" b="1" dirty="0">
                <a:latin typeface="+mn-lt"/>
              </a:rPr>
              <a:t>Arbeidsform</a:t>
            </a:r>
            <a:r>
              <a:rPr lang="nb-NO" dirty="0">
                <a:latin typeface="+mn-lt"/>
              </a:rPr>
              <a:t>: par og plenum </a:t>
            </a:r>
            <a:endParaRPr lang="nb-NO" b="1" dirty="0">
              <a:latin typeface="+mn-lt"/>
            </a:endParaRPr>
          </a:p>
          <a:p>
            <a:endParaRPr lang="nb-NO" b="1" dirty="0">
              <a:solidFill>
                <a:srgbClr val="467886"/>
              </a:solidFill>
              <a:latin typeface="+mn-lt"/>
            </a:endParaRPr>
          </a:p>
          <a:p>
            <a:r>
              <a:rPr lang="nb-NO" b="0" dirty="0">
                <a:solidFill>
                  <a:srgbClr val="467886"/>
                </a:solidFill>
                <a:latin typeface="+mn-lt"/>
              </a:rPr>
              <a:t>Elevene kan snakke med </a:t>
            </a:r>
            <a:r>
              <a:rPr lang="nb-NO" dirty="0">
                <a:solidFill>
                  <a:srgbClr val="467886"/>
                </a:solidFill>
                <a:latin typeface="+mn-lt"/>
              </a:rPr>
              <a:t>sidepersonen</a:t>
            </a:r>
            <a:r>
              <a:rPr lang="nb-NO" b="0" dirty="0">
                <a:solidFill>
                  <a:srgbClr val="467886"/>
                </a:solidFill>
                <a:latin typeface="+mn-lt"/>
              </a:rPr>
              <a:t> før du som </a:t>
            </a:r>
            <a:r>
              <a:rPr lang="nb-NO" dirty="0">
                <a:solidFill>
                  <a:srgbClr val="467886"/>
                </a:solidFill>
                <a:latin typeface="+mn-lt"/>
              </a:rPr>
              <a:t>underviser spør</a:t>
            </a:r>
            <a:r>
              <a:rPr lang="nb-NO" b="0" dirty="0">
                <a:solidFill>
                  <a:srgbClr val="467886"/>
                </a:solidFill>
                <a:latin typeface="+mn-lt"/>
              </a:rPr>
              <a:t> om noen kort kan dele det de har pratet om. </a:t>
            </a:r>
          </a:p>
          <a:p>
            <a:endParaRPr lang="nb-NO" b="1" dirty="0">
              <a:solidFill>
                <a:srgbClr val="467886"/>
              </a:solidFill>
              <a:latin typeface="+mn-lt"/>
            </a:endParaRPr>
          </a:p>
          <a:p>
            <a:r>
              <a:rPr lang="nb-NO" b="1" dirty="0">
                <a:solidFill>
                  <a:srgbClr val="467886"/>
                </a:solidFill>
                <a:latin typeface="+mn-lt"/>
              </a:rPr>
              <a:t>Eventuelle oppfølgingsspørsmål: </a:t>
            </a:r>
            <a:endParaRPr lang="nb-NO" b="1" dirty="0">
              <a:latin typeface="+mn-lt"/>
            </a:endParaRPr>
          </a:p>
          <a:p>
            <a:pPr marL="171450" indent="-171450">
              <a:buFont typeface="Arial" panose="020B0604020202020204" pitchFamily="34" charset="0"/>
              <a:buChar char="•"/>
              <a:defRPr/>
            </a:pPr>
            <a:r>
              <a:rPr lang="nb-NO" b="0" i="0" noProof="0" dirty="0">
                <a:effectLst>
                  <a:outerShdw blurRad="38100" dist="38100" dir="2700000" algn="tl">
                    <a:srgbClr val="000000">
                      <a:alpha val="43137"/>
                    </a:srgbClr>
                  </a:outerShdw>
                </a:effectLst>
                <a:latin typeface="+mn-lt"/>
                <a:cs typeface="Arial"/>
              </a:rPr>
              <a:t>På hvilken måte hjelper disse brevene </a:t>
            </a:r>
            <a:r>
              <a:rPr lang="nb-NO" b="0" i="0" noProof="0" dirty="0" err="1">
                <a:effectLst>
                  <a:outerShdw blurRad="38100" dist="38100" dir="2700000" algn="tl">
                    <a:srgbClr val="000000">
                      <a:alpha val="43137"/>
                    </a:srgbClr>
                  </a:outerShdw>
                </a:effectLst>
                <a:latin typeface="+mn-lt"/>
                <a:cs typeface="Arial"/>
              </a:rPr>
              <a:t>Netsai</a:t>
            </a:r>
            <a:r>
              <a:rPr lang="nb-NO" b="0" i="0" noProof="0" dirty="0">
                <a:effectLst>
                  <a:outerShdw blurRad="38100" dist="38100" dir="2700000" algn="tl">
                    <a:srgbClr val="000000">
                      <a:alpha val="43137"/>
                    </a:srgbClr>
                  </a:outerShdw>
                </a:effectLst>
                <a:latin typeface="+mn-lt"/>
                <a:cs typeface="Arial"/>
              </a:rPr>
              <a:t>?</a:t>
            </a:r>
            <a:endParaRPr lang="nb-NO" b="0" i="0" noProof="0" dirty="0">
              <a:effectLst/>
              <a:latin typeface="+mn-lt"/>
              <a:cs typeface="Arial"/>
            </a:endParaRPr>
          </a:p>
          <a:p>
            <a:pPr marL="171450" indent="-171450">
              <a:buFont typeface="Arial" panose="020B0604020202020204" pitchFamily="34" charset="0"/>
              <a:buChar char="•"/>
              <a:defRPr/>
            </a:pPr>
            <a:r>
              <a:rPr lang="nb-NO" b="0" i="0" dirty="0">
                <a:solidFill>
                  <a:srgbClr val="212529"/>
                </a:solidFill>
                <a:effectLst/>
                <a:highlight>
                  <a:srgbClr val="FFFFFF"/>
                </a:highlight>
                <a:latin typeface="+mn-lt"/>
              </a:rPr>
              <a:t>Hvordan kan dine brev bidra til å endre verden utover individet som mottar brevene?</a:t>
            </a:r>
          </a:p>
          <a:p>
            <a:endParaRPr lang="nb-NO" b="1" i="0" dirty="0">
              <a:latin typeface="+mn-lt"/>
            </a:endParaRPr>
          </a:p>
          <a:p>
            <a:r>
              <a:rPr lang="nb-NO" b="1" i="0" dirty="0">
                <a:latin typeface="+mn-lt"/>
              </a:rPr>
              <a:t>Du kan legge til at:</a:t>
            </a:r>
            <a:r>
              <a:rPr lang="nb-NO" b="1" i="0" dirty="0">
                <a:effectLst/>
                <a:latin typeface="+mn-lt"/>
                <a:cs typeface="+mn-cs"/>
              </a:rPr>
              <a:t> </a:t>
            </a:r>
            <a:r>
              <a:rPr lang="nb-NO" i="0" noProof="0" dirty="0">
                <a:effectLst>
                  <a:outerShdw blurRad="38100" dist="38100" dir="2700000" algn="tl">
                    <a:srgbClr val="000000">
                      <a:alpha val="43137"/>
                    </a:srgbClr>
                  </a:outerShdw>
                </a:effectLst>
                <a:latin typeface="+mn-lt"/>
                <a:cs typeface="Arial"/>
              </a:rPr>
              <a:t>Gjennomsnittlig så oppnår Amnesty positive endring i over 50 % av sakene som jobbes med i Skriv for liv. I tillegg gir solidaritetsbudskapene mot og styrke til så godt som alle mottakerne og familiene deres.  Brevene bidrar til å endre vilkårene til mennesker som er fengslet, frikjennelser, løslatelser og kan til og med stoppe dødsstraff! Derfor sier Amnesty at dine brev kan redde liv! </a:t>
            </a:r>
            <a:endParaRPr lang="nb-NO" dirty="0">
              <a:latin typeface="+mn-lt"/>
            </a:endParaRPr>
          </a:p>
        </p:txBody>
      </p:sp>
      <p:sp>
        <p:nvSpPr>
          <p:cNvPr id="4" name="Plassholder for lysbildenummer 3"/>
          <p:cNvSpPr>
            <a:spLocks noGrp="1"/>
          </p:cNvSpPr>
          <p:nvPr>
            <p:ph type="sldNum" sz="quarter" idx="5"/>
          </p:nvPr>
        </p:nvSpPr>
        <p:spPr/>
        <p:txBody>
          <a:bodyPr/>
          <a:lstStyle/>
          <a:p>
            <a:fld id="{422EEFD3-A45C-4B70-B940-F20C4DA2B9D9}" type="slidenum">
              <a:rPr lang="nb-NO" smtClean="0"/>
              <a:t>7</a:t>
            </a:fld>
            <a:endParaRPr lang="nb-NO"/>
          </a:p>
        </p:txBody>
      </p:sp>
      <p:sp>
        <p:nvSpPr>
          <p:cNvPr id="5" name="Plassholder for dato 4">
            <a:extLst>
              <a:ext uri="{FF2B5EF4-FFF2-40B4-BE49-F238E27FC236}">
                <a16:creationId xmlns:a16="http://schemas.microsoft.com/office/drawing/2014/main" id="{E93A9DC9-4A0A-85D5-2D3C-BC1EA58F6613}"/>
              </a:ext>
            </a:extLst>
          </p:cNvPr>
          <p:cNvSpPr>
            <a:spLocks noGrp="1"/>
          </p:cNvSpPr>
          <p:nvPr>
            <p:ph type="dt" idx="1"/>
          </p:nvPr>
        </p:nvSpPr>
        <p:spPr/>
        <p:txBody>
          <a:bodyPr/>
          <a:lstStyle/>
          <a:p>
            <a:fld id="{49E4D5F4-DCAD-4F31-BEC5-396E057C7E84}" type="datetime1">
              <a:rPr lang="nb-NO" smtClean="0"/>
              <a:t>15.11.2024</a:t>
            </a:fld>
            <a:endParaRPr lang="nb-NO"/>
          </a:p>
        </p:txBody>
      </p:sp>
    </p:spTree>
    <p:extLst>
      <p:ext uri="{BB962C8B-B14F-4D97-AF65-F5344CB8AC3E}">
        <p14:creationId xmlns:p14="http://schemas.microsoft.com/office/powerpoint/2010/main" val="1546330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u="none" dirty="0"/>
              <a:t>(Dette lysarket er til deg som underviser, og kan skjules/slettes fra presentasjonen)</a:t>
            </a:r>
            <a:endParaRPr lang="nb-NO" b="0" u="sng" dirty="0"/>
          </a:p>
          <a:p>
            <a:endParaRPr lang="nb-NO" b="0" u="sng" dirty="0"/>
          </a:p>
          <a:p>
            <a:r>
              <a:rPr lang="nb-NO" b="0" u="sng" dirty="0"/>
              <a:t>Del 1 Introduksjon (standardisert del) (ca. 10 minutter): </a:t>
            </a:r>
          </a:p>
          <a:p>
            <a:pPr marL="171450" indent="-171450">
              <a:buFont typeface="Arial" panose="020B0604020202020204" pitchFamily="34" charset="0"/>
              <a:buChar char="•"/>
            </a:pPr>
            <a:r>
              <a:rPr lang="nb-NO" b="0" dirty="0"/>
              <a:t>Amnesty International, lysbilde 4</a:t>
            </a:r>
          </a:p>
          <a:p>
            <a:pPr marL="171450" indent="-171450">
              <a:buFont typeface="Arial" panose="020B0604020202020204" pitchFamily="34" charset="0"/>
              <a:buChar char="•"/>
            </a:pPr>
            <a:r>
              <a:rPr lang="nb-NO" b="0" dirty="0"/>
              <a:t>Skriv for liv, lysbilde 5-7</a:t>
            </a:r>
          </a:p>
          <a:p>
            <a:pPr marL="0" indent="0">
              <a:buFont typeface="Arial" panose="020B0604020202020204" pitchFamily="34" charset="0"/>
              <a:buNone/>
            </a:pPr>
            <a:endParaRPr lang="nb-NO" b="0" dirty="0"/>
          </a:p>
          <a:p>
            <a:r>
              <a:rPr lang="nb-NO" b="1" u="sng" dirty="0"/>
              <a:t>Del 2, Skriv for Liv-sakene (velg ønsket sak/sakene):</a:t>
            </a:r>
          </a:p>
          <a:p>
            <a:pPr marL="171450" indent="-171450">
              <a:buFont typeface="Arial" panose="020B0604020202020204" pitchFamily="34" charset="0"/>
              <a:buChar char="•"/>
            </a:pPr>
            <a:r>
              <a:rPr lang="nb-NO" b="1" dirty="0" err="1"/>
              <a:t>Manahel</a:t>
            </a:r>
            <a:r>
              <a:rPr lang="nb-NO" b="1" dirty="0"/>
              <a:t> al-Otaibi sin sak, lysbilde 9-17 (ca. 35-40 minutter)</a:t>
            </a:r>
          </a:p>
          <a:p>
            <a:pPr marL="171450" indent="-171450">
              <a:buFont typeface="Arial" panose="020B0604020202020204" pitchFamily="34" charset="0"/>
              <a:buChar char="•"/>
            </a:pPr>
            <a:r>
              <a:rPr lang="nb-NO" b="1" dirty="0"/>
              <a:t>Sleydo’ &amp; </a:t>
            </a:r>
            <a:r>
              <a:rPr lang="nb-NO" sz="1200" b="1" dirty="0" err="1">
                <a:latin typeface="Arial Narrow" panose="020B0606020202030204" pitchFamily="34" charset="0"/>
              </a:rPr>
              <a:t>Wet’Suwet’en</a:t>
            </a:r>
            <a:r>
              <a:rPr lang="nb-NO" sz="1200" b="1" dirty="0">
                <a:latin typeface="Arial Narrow" panose="020B0606020202030204" pitchFamily="34" charset="0"/>
              </a:rPr>
              <a:t> sin sak, </a:t>
            </a:r>
            <a:r>
              <a:rPr lang="nb-NO" b="1" dirty="0"/>
              <a:t>lysbilde 18-24 (ca. 25-30 minutter)</a:t>
            </a:r>
            <a:endParaRPr lang="nb-NO" sz="1200" b="1" dirty="0">
              <a:latin typeface="+mn-lt"/>
            </a:endParaRPr>
          </a:p>
          <a:p>
            <a:pPr marL="171450" indent="-171450">
              <a:buFont typeface="Arial" panose="020B0604020202020204" pitchFamily="34" charset="0"/>
              <a:buChar char="•"/>
            </a:pPr>
            <a:r>
              <a:rPr lang="nb-NO" sz="1200" b="1" dirty="0">
                <a:latin typeface="Arial Narrow" panose="020B0606020202030204" pitchFamily="34" charset="0"/>
              </a:rPr>
              <a:t>Neth Nahara </a:t>
            </a:r>
            <a:r>
              <a:rPr lang="nb-NO" b="1" dirty="0"/>
              <a:t>sin sak, lysbilde 25-32 (ca. 25-30 minutter)</a:t>
            </a:r>
            <a:endParaRPr lang="nb-NO" sz="1200" b="1" dirty="0">
              <a:latin typeface="+mn-lt"/>
            </a:endParaRPr>
          </a:p>
          <a:p>
            <a:pPr marL="171450" indent="-171450">
              <a:buFont typeface="Arial" panose="020B0604020202020204" pitchFamily="34" charset="0"/>
              <a:buChar char="•"/>
            </a:pPr>
            <a:r>
              <a:rPr lang="nb-NO" sz="1200" b="1" dirty="0">
                <a:latin typeface="Arial Narrow" panose="020B0606020202030204" pitchFamily="34" charset="0"/>
              </a:rPr>
              <a:t>Maryia </a:t>
            </a:r>
            <a:r>
              <a:rPr lang="nb-NO" sz="1200" b="1" dirty="0" err="1">
                <a:latin typeface="Arial Narrow" panose="020B0606020202030204" pitchFamily="34" charset="0"/>
              </a:rPr>
              <a:t>Kalesnikava</a:t>
            </a:r>
            <a:r>
              <a:rPr lang="nb-NO" sz="1200" b="1" dirty="0">
                <a:latin typeface="Arial Narrow" panose="020B0606020202030204" pitchFamily="34" charset="0"/>
              </a:rPr>
              <a:t> </a:t>
            </a:r>
            <a:r>
              <a:rPr lang="nb-NO" b="1" dirty="0"/>
              <a:t>sin sak, lysbilde 33-40 (ca. 30-35 minutter)</a:t>
            </a:r>
          </a:p>
          <a:p>
            <a:pPr marL="0" indent="0">
              <a:buFont typeface="Arial" panose="020B0604020202020204" pitchFamily="34" charset="0"/>
              <a:buNone/>
            </a:pPr>
            <a:endParaRPr lang="nb-NO" b="0" u="sng" dirty="0"/>
          </a:p>
          <a:p>
            <a:r>
              <a:rPr lang="nb-NO" b="0" u="sng" dirty="0"/>
              <a:t>Del 3: Elevene skriver solidaritetsbrev (standardisert del) (15-40 minutter): </a:t>
            </a:r>
          </a:p>
          <a:p>
            <a:pPr marL="171450" indent="-171450">
              <a:buFont typeface="Arial" panose="020B0604020202020204" pitchFamily="34" charset="0"/>
              <a:buChar char="•"/>
            </a:pPr>
            <a:r>
              <a:rPr lang="nb-NO" b="0" dirty="0"/>
              <a:t>Tips til solidaritetsbrev lysbilde 42-44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p:txBody>
      </p:sp>
      <p:sp>
        <p:nvSpPr>
          <p:cNvPr id="4" name="Plassholder for lysbildenummer 3"/>
          <p:cNvSpPr>
            <a:spLocks noGrp="1"/>
          </p:cNvSpPr>
          <p:nvPr>
            <p:ph type="sldNum" sz="quarter" idx="5"/>
          </p:nvPr>
        </p:nvSpPr>
        <p:spPr/>
        <p:txBody>
          <a:bodyPr/>
          <a:lstStyle/>
          <a:p>
            <a:fld id="{422EEFD3-A45C-4B70-B940-F20C4DA2B9D9}" type="slidenum">
              <a:rPr lang="nb-NO" smtClean="0"/>
              <a:t>8</a:t>
            </a:fld>
            <a:endParaRPr lang="nb-NO"/>
          </a:p>
        </p:txBody>
      </p:sp>
      <p:sp>
        <p:nvSpPr>
          <p:cNvPr id="5" name="Plassholder for dato 4">
            <a:extLst>
              <a:ext uri="{FF2B5EF4-FFF2-40B4-BE49-F238E27FC236}">
                <a16:creationId xmlns:a16="http://schemas.microsoft.com/office/drawing/2014/main" id="{424230B7-0D19-2D5C-EBEC-FF210BBAE038}"/>
              </a:ext>
            </a:extLst>
          </p:cNvPr>
          <p:cNvSpPr>
            <a:spLocks noGrp="1"/>
          </p:cNvSpPr>
          <p:nvPr>
            <p:ph type="dt" idx="1"/>
          </p:nvPr>
        </p:nvSpPr>
        <p:spPr/>
        <p:txBody>
          <a:bodyPr/>
          <a:lstStyle/>
          <a:p>
            <a:fld id="{E8D7BE20-C512-4A02-8A10-25B28321FD98}" type="datetime1">
              <a:rPr lang="nb-NO" smtClean="0"/>
              <a:t>15.11.2024</a:t>
            </a:fld>
            <a:endParaRPr lang="nb-NO"/>
          </a:p>
        </p:txBody>
      </p:sp>
    </p:spTree>
    <p:extLst>
      <p:ext uri="{BB962C8B-B14F-4D97-AF65-F5344CB8AC3E}">
        <p14:creationId xmlns:p14="http://schemas.microsoft.com/office/powerpoint/2010/main" val="1173966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u="none" dirty="0"/>
              <a:t>(Dette lysarket er til deg som underviser, og kan skjules/slettes fra presentasjonen)</a:t>
            </a:r>
          </a:p>
          <a:p>
            <a:endParaRPr lang="nb-NO" b="0" u="sng" dirty="0"/>
          </a:p>
          <a:p>
            <a:r>
              <a:rPr lang="nb-NO" b="0" u="sng" dirty="0"/>
              <a:t>Del 2, Skriv for Liv-sakene (velg ønsket sak/sakene):</a:t>
            </a:r>
          </a:p>
          <a:p>
            <a:pPr marL="171450" indent="-171450">
              <a:buFont typeface="Arial" panose="020B0604020202020204" pitchFamily="34" charset="0"/>
              <a:buChar char="•"/>
            </a:pPr>
            <a:r>
              <a:rPr lang="nb-NO" b="1" dirty="0" err="1"/>
              <a:t>Manahel</a:t>
            </a:r>
            <a:r>
              <a:rPr lang="nb-NO" b="1" dirty="0"/>
              <a:t> al-Otaibi sin sak, lysbilde 9-16 (ca. 35-10 minutter)</a:t>
            </a:r>
          </a:p>
          <a:p>
            <a:pPr marL="171450" indent="-171450">
              <a:buFont typeface="Arial" panose="020B0604020202020204" pitchFamily="34" charset="0"/>
              <a:buChar char="•"/>
            </a:pPr>
            <a:r>
              <a:rPr lang="nb-NO" b="0" dirty="0"/>
              <a:t>Sleydo’ &amp; </a:t>
            </a:r>
            <a:r>
              <a:rPr lang="nb-NO" sz="1200" b="0" dirty="0" err="1">
                <a:latin typeface="Arial Narrow" panose="020B0606020202030204" pitchFamily="34" charset="0"/>
              </a:rPr>
              <a:t>Wet’Suwet’en</a:t>
            </a:r>
            <a:r>
              <a:rPr lang="nb-NO" sz="1200" b="0" dirty="0">
                <a:latin typeface="Arial Narrow" panose="020B0606020202030204" pitchFamily="34" charset="0"/>
              </a:rPr>
              <a:t> sin sak, </a:t>
            </a:r>
            <a:r>
              <a:rPr lang="nb-NO" b="0" dirty="0"/>
              <a:t>lysbilde 18-23 (ca. 25-30 minutter)</a:t>
            </a:r>
            <a:endParaRPr lang="nb-NO" sz="1200" b="0" dirty="0">
              <a:latin typeface="+mn-lt"/>
            </a:endParaRPr>
          </a:p>
          <a:p>
            <a:pPr marL="171450" indent="-171450">
              <a:buFont typeface="Arial" panose="020B0604020202020204" pitchFamily="34" charset="0"/>
              <a:buChar char="•"/>
            </a:pPr>
            <a:r>
              <a:rPr lang="nb-NO" sz="1200" b="0" dirty="0">
                <a:latin typeface="Arial Narrow" panose="020B0606020202030204" pitchFamily="34" charset="0"/>
              </a:rPr>
              <a:t>Neth Nahara </a:t>
            </a:r>
            <a:r>
              <a:rPr lang="nb-NO" b="0" dirty="0"/>
              <a:t>sin sak, lysbilde 25-31 (ca. 25-30 minutter)</a:t>
            </a:r>
            <a:endParaRPr lang="nb-NO" sz="1200" b="0" dirty="0">
              <a:latin typeface="+mn-lt"/>
            </a:endParaRPr>
          </a:p>
          <a:p>
            <a:pPr marL="171450" indent="-171450">
              <a:buFont typeface="Arial" panose="020B0604020202020204" pitchFamily="34" charset="0"/>
              <a:buChar char="•"/>
            </a:pPr>
            <a:r>
              <a:rPr lang="nb-NO" sz="1200" b="0" dirty="0">
                <a:latin typeface="Arial Narrow" panose="020B0606020202030204" pitchFamily="34" charset="0"/>
              </a:rPr>
              <a:t>Maryia </a:t>
            </a:r>
            <a:r>
              <a:rPr lang="nb-NO" sz="1200" b="0" dirty="0" err="1">
                <a:latin typeface="Arial Narrow" panose="020B0606020202030204" pitchFamily="34" charset="0"/>
              </a:rPr>
              <a:t>Kalesnikava</a:t>
            </a:r>
            <a:r>
              <a:rPr lang="nb-NO" sz="1200" b="0" dirty="0">
                <a:latin typeface="Arial Narrow" panose="020B0606020202030204" pitchFamily="34" charset="0"/>
              </a:rPr>
              <a:t> </a:t>
            </a:r>
            <a:r>
              <a:rPr lang="nb-NO" b="0" dirty="0"/>
              <a:t>sin sak, lysbilde 33-40 (ca. 30-35 minutter)</a:t>
            </a:r>
          </a:p>
          <a:p>
            <a:endParaRPr lang="nb-NO" dirty="0"/>
          </a:p>
          <a:p>
            <a:r>
              <a:rPr lang="nb-NO" dirty="0"/>
              <a:t>Husk den standardiserte introduksjonen og avsluttende brevskrivningsdel (Del 1 og 3).</a:t>
            </a:r>
          </a:p>
        </p:txBody>
      </p:sp>
      <p:sp>
        <p:nvSpPr>
          <p:cNvPr id="4" name="Plassholder for lysbildenummer 3"/>
          <p:cNvSpPr>
            <a:spLocks noGrp="1"/>
          </p:cNvSpPr>
          <p:nvPr>
            <p:ph type="sldNum" sz="quarter" idx="5"/>
          </p:nvPr>
        </p:nvSpPr>
        <p:spPr/>
        <p:txBody>
          <a:bodyPr/>
          <a:lstStyle/>
          <a:p>
            <a:fld id="{422EEFD3-A45C-4B70-B940-F20C4DA2B9D9}" type="slidenum">
              <a:rPr lang="nb-NO" smtClean="0"/>
              <a:t>9</a:t>
            </a:fld>
            <a:endParaRPr lang="nb-NO"/>
          </a:p>
        </p:txBody>
      </p:sp>
      <p:sp>
        <p:nvSpPr>
          <p:cNvPr id="5" name="Plassholder for dato 4">
            <a:extLst>
              <a:ext uri="{FF2B5EF4-FFF2-40B4-BE49-F238E27FC236}">
                <a16:creationId xmlns:a16="http://schemas.microsoft.com/office/drawing/2014/main" id="{71E2F070-788B-89F8-EAA4-E6139777BD85}"/>
              </a:ext>
            </a:extLst>
          </p:cNvPr>
          <p:cNvSpPr>
            <a:spLocks noGrp="1"/>
          </p:cNvSpPr>
          <p:nvPr>
            <p:ph type="dt" idx="1"/>
          </p:nvPr>
        </p:nvSpPr>
        <p:spPr/>
        <p:txBody>
          <a:bodyPr/>
          <a:lstStyle/>
          <a:p>
            <a:fld id="{2BFBDE4C-F717-4297-BC38-CE80CB71156D}" type="datetime1">
              <a:rPr lang="nb-NO" smtClean="0"/>
              <a:t>15.11.2024</a:t>
            </a:fld>
            <a:endParaRPr lang="nb-NO"/>
          </a:p>
        </p:txBody>
      </p:sp>
    </p:spTree>
    <p:extLst>
      <p:ext uri="{BB962C8B-B14F-4D97-AF65-F5344CB8AC3E}">
        <p14:creationId xmlns:p14="http://schemas.microsoft.com/office/powerpoint/2010/main" val="4098913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C44709-D73E-C26D-23E4-4ACC8F95C067}"/>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0C71D775-DA40-7C0A-EC83-E037E719C0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5F4A654D-9E2C-CDC1-EB1B-43A0922D423C}"/>
              </a:ext>
            </a:extLst>
          </p:cNvPr>
          <p:cNvSpPr>
            <a:spLocks noGrp="1"/>
          </p:cNvSpPr>
          <p:nvPr>
            <p:ph type="dt" sz="half" idx="10"/>
          </p:nvPr>
        </p:nvSpPr>
        <p:spPr/>
        <p:txBody>
          <a:bodyPr/>
          <a:lstStyle/>
          <a:p>
            <a:fld id="{64C5417B-3DF5-427D-9C9A-073A111329B5}" type="datetimeFigureOut">
              <a:rPr lang="nb-NO" smtClean="0"/>
              <a:t>15.11.2024</a:t>
            </a:fld>
            <a:endParaRPr lang="nb-NO"/>
          </a:p>
        </p:txBody>
      </p:sp>
      <p:sp>
        <p:nvSpPr>
          <p:cNvPr id="5" name="Plassholder for bunntekst 4">
            <a:extLst>
              <a:ext uri="{FF2B5EF4-FFF2-40B4-BE49-F238E27FC236}">
                <a16:creationId xmlns:a16="http://schemas.microsoft.com/office/drawing/2014/main" id="{F2EB3B96-03CD-0A12-37C0-4B3C1BA38ED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9287581-91FD-D17D-2BA8-9896B252B287}"/>
              </a:ext>
            </a:extLst>
          </p:cNvPr>
          <p:cNvSpPr>
            <a:spLocks noGrp="1"/>
          </p:cNvSpPr>
          <p:nvPr>
            <p:ph type="sldNum" sz="quarter" idx="12"/>
          </p:nvPr>
        </p:nvSpPr>
        <p:spPr/>
        <p:txBody>
          <a:bodyPr/>
          <a:lstStyle/>
          <a:p>
            <a:fld id="{5679FCB6-DB6C-4ED5-A6B3-AA2CDCDA4338}" type="slidenum">
              <a:rPr lang="nb-NO" smtClean="0"/>
              <a:t>‹#›</a:t>
            </a:fld>
            <a:endParaRPr lang="nb-NO"/>
          </a:p>
        </p:txBody>
      </p:sp>
    </p:spTree>
    <p:extLst>
      <p:ext uri="{BB962C8B-B14F-4D97-AF65-F5344CB8AC3E}">
        <p14:creationId xmlns:p14="http://schemas.microsoft.com/office/powerpoint/2010/main" val="1520446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0DA7CF-B249-C702-ECA7-A1214AC4D96D}"/>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C44BEB98-A9B8-B787-8721-20235FFAFE87}"/>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E9F408E-3D54-1A23-399F-86CC8FD4E9A2}"/>
              </a:ext>
            </a:extLst>
          </p:cNvPr>
          <p:cNvSpPr>
            <a:spLocks noGrp="1"/>
          </p:cNvSpPr>
          <p:nvPr>
            <p:ph type="dt" sz="half" idx="10"/>
          </p:nvPr>
        </p:nvSpPr>
        <p:spPr/>
        <p:txBody>
          <a:bodyPr/>
          <a:lstStyle/>
          <a:p>
            <a:fld id="{64C5417B-3DF5-427D-9C9A-073A111329B5}" type="datetimeFigureOut">
              <a:rPr lang="nb-NO" smtClean="0"/>
              <a:t>15.11.2024</a:t>
            </a:fld>
            <a:endParaRPr lang="nb-NO"/>
          </a:p>
        </p:txBody>
      </p:sp>
      <p:sp>
        <p:nvSpPr>
          <p:cNvPr id="5" name="Plassholder for bunntekst 4">
            <a:extLst>
              <a:ext uri="{FF2B5EF4-FFF2-40B4-BE49-F238E27FC236}">
                <a16:creationId xmlns:a16="http://schemas.microsoft.com/office/drawing/2014/main" id="{91E3A055-E45B-0BC4-177E-C5433BD9079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E25AC77-41AC-9E2E-D336-AD6ACB7C4E2E}"/>
              </a:ext>
            </a:extLst>
          </p:cNvPr>
          <p:cNvSpPr>
            <a:spLocks noGrp="1"/>
          </p:cNvSpPr>
          <p:nvPr>
            <p:ph type="sldNum" sz="quarter" idx="12"/>
          </p:nvPr>
        </p:nvSpPr>
        <p:spPr/>
        <p:txBody>
          <a:bodyPr/>
          <a:lstStyle/>
          <a:p>
            <a:fld id="{5679FCB6-DB6C-4ED5-A6B3-AA2CDCDA4338}" type="slidenum">
              <a:rPr lang="nb-NO" smtClean="0"/>
              <a:t>‹#›</a:t>
            </a:fld>
            <a:endParaRPr lang="nb-NO"/>
          </a:p>
        </p:txBody>
      </p:sp>
    </p:spTree>
    <p:extLst>
      <p:ext uri="{BB962C8B-B14F-4D97-AF65-F5344CB8AC3E}">
        <p14:creationId xmlns:p14="http://schemas.microsoft.com/office/powerpoint/2010/main" val="1634128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A26A0374-4F29-943D-179B-3F9D7B98B896}"/>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A1CB1090-B92D-078B-07A5-48DF7C467086}"/>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83EB4CA-3C6D-F6E4-92A6-28A9E3B42628}"/>
              </a:ext>
            </a:extLst>
          </p:cNvPr>
          <p:cNvSpPr>
            <a:spLocks noGrp="1"/>
          </p:cNvSpPr>
          <p:nvPr>
            <p:ph type="dt" sz="half" idx="10"/>
          </p:nvPr>
        </p:nvSpPr>
        <p:spPr/>
        <p:txBody>
          <a:bodyPr/>
          <a:lstStyle/>
          <a:p>
            <a:fld id="{64C5417B-3DF5-427D-9C9A-073A111329B5}" type="datetimeFigureOut">
              <a:rPr lang="nb-NO" smtClean="0"/>
              <a:t>15.11.2024</a:t>
            </a:fld>
            <a:endParaRPr lang="nb-NO"/>
          </a:p>
        </p:txBody>
      </p:sp>
      <p:sp>
        <p:nvSpPr>
          <p:cNvPr id="5" name="Plassholder for bunntekst 4">
            <a:extLst>
              <a:ext uri="{FF2B5EF4-FFF2-40B4-BE49-F238E27FC236}">
                <a16:creationId xmlns:a16="http://schemas.microsoft.com/office/drawing/2014/main" id="{B2435045-4F8C-EA1D-8035-7EFC3A3EA14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F40569B-B101-9D52-748C-E334B9CE1925}"/>
              </a:ext>
            </a:extLst>
          </p:cNvPr>
          <p:cNvSpPr>
            <a:spLocks noGrp="1"/>
          </p:cNvSpPr>
          <p:nvPr>
            <p:ph type="sldNum" sz="quarter" idx="12"/>
          </p:nvPr>
        </p:nvSpPr>
        <p:spPr/>
        <p:txBody>
          <a:bodyPr/>
          <a:lstStyle/>
          <a:p>
            <a:fld id="{5679FCB6-DB6C-4ED5-A6B3-AA2CDCDA4338}" type="slidenum">
              <a:rPr lang="nb-NO" smtClean="0"/>
              <a:t>‹#›</a:t>
            </a:fld>
            <a:endParaRPr lang="nb-NO"/>
          </a:p>
        </p:txBody>
      </p:sp>
    </p:spTree>
    <p:extLst>
      <p:ext uri="{BB962C8B-B14F-4D97-AF65-F5344CB8AC3E}">
        <p14:creationId xmlns:p14="http://schemas.microsoft.com/office/powerpoint/2010/main" val="2590710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tellysbilde_1_Lyserød">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9CEA70BE-F1D5-1647-9A04-147506F8396F}"/>
              </a:ext>
            </a:extLst>
          </p:cNvPr>
          <p:cNvSpPr>
            <a:spLocks noGrp="1"/>
          </p:cNvSpPr>
          <p:nvPr>
            <p:ph type="ctrTitle" hasCustomPrompt="1"/>
          </p:nvPr>
        </p:nvSpPr>
        <p:spPr>
          <a:xfrm>
            <a:off x="1633032" y="1633031"/>
            <a:ext cx="8925936" cy="1876931"/>
          </a:xfrm>
          <a:prstGeom prst="rect">
            <a:avLst/>
          </a:prstGeom>
        </p:spPr>
        <p:txBody>
          <a:bodyPr anchor="b"/>
          <a:lstStyle>
            <a:lvl1pPr algn="ctr">
              <a:defRPr sz="6600" b="1" i="0">
                <a:solidFill>
                  <a:schemeClr val="tx1"/>
                </a:solidFill>
                <a:latin typeface="Arial Narrow" panose="020B0604020202020204" pitchFamily="34" charset="0"/>
                <a:cs typeface="Arial Narrow" panose="020B0604020202020204" pitchFamily="34" charset="0"/>
              </a:defRPr>
            </a:lvl1pPr>
          </a:lstStyle>
          <a:p>
            <a:r>
              <a:rPr lang="nb-NO"/>
              <a:t>KLIKK FOR Å REDIGERE</a:t>
            </a:r>
          </a:p>
        </p:txBody>
      </p:sp>
      <p:sp>
        <p:nvSpPr>
          <p:cNvPr id="5" name="Undertittel 2">
            <a:extLst>
              <a:ext uri="{FF2B5EF4-FFF2-40B4-BE49-F238E27FC236}">
                <a16:creationId xmlns:a16="http://schemas.microsoft.com/office/drawing/2014/main" id="{F39536A6-C9B4-1340-8BCD-F43FA7ACBC22}"/>
              </a:ext>
            </a:extLst>
          </p:cNvPr>
          <p:cNvSpPr>
            <a:spLocks noGrp="1"/>
          </p:cNvSpPr>
          <p:nvPr>
            <p:ph type="subTitle" idx="1"/>
          </p:nvPr>
        </p:nvSpPr>
        <p:spPr>
          <a:xfrm>
            <a:off x="1633032" y="3602038"/>
            <a:ext cx="8925936" cy="1611306"/>
          </a:xfrm>
          <a:prstGeom prst="rect">
            <a:avLst/>
          </a:prstGeom>
        </p:spPr>
        <p:txBody>
          <a:bodyPr/>
          <a:lstStyle>
            <a:lvl1pPr marL="0" indent="0" algn="ctr">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902153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3C9EDB-52FB-025A-66D9-6E6A5700488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62B09C4-21A6-CB95-8859-8E6F84059813}"/>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D9A6FB4-93B5-7FBB-6600-5F4817E130CA}"/>
              </a:ext>
            </a:extLst>
          </p:cNvPr>
          <p:cNvSpPr>
            <a:spLocks noGrp="1"/>
          </p:cNvSpPr>
          <p:nvPr>
            <p:ph type="dt" sz="half" idx="10"/>
          </p:nvPr>
        </p:nvSpPr>
        <p:spPr/>
        <p:txBody>
          <a:bodyPr/>
          <a:lstStyle/>
          <a:p>
            <a:fld id="{64C5417B-3DF5-427D-9C9A-073A111329B5}" type="datetimeFigureOut">
              <a:rPr lang="nb-NO" smtClean="0"/>
              <a:t>15.11.2024</a:t>
            </a:fld>
            <a:endParaRPr lang="nb-NO"/>
          </a:p>
        </p:txBody>
      </p:sp>
      <p:sp>
        <p:nvSpPr>
          <p:cNvPr id="5" name="Plassholder for bunntekst 4">
            <a:extLst>
              <a:ext uri="{FF2B5EF4-FFF2-40B4-BE49-F238E27FC236}">
                <a16:creationId xmlns:a16="http://schemas.microsoft.com/office/drawing/2014/main" id="{6CAF008D-791B-BEBC-D699-0366194E13D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04A5214-E0E4-7431-AC40-3361E6D37D69}"/>
              </a:ext>
            </a:extLst>
          </p:cNvPr>
          <p:cNvSpPr>
            <a:spLocks noGrp="1"/>
          </p:cNvSpPr>
          <p:nvPr>
            <p:ph type="sldNum" sz="quarter" idx="12"/>
          </p:nvPr>
        </p:nvSpPr>
        <p:spPr/>
        <p:txBody>
          <a:bodyPr/>
          <a:lstStyle/>
          <a:p>
            <a:fld id="{5679FCB6-DB6C-4ED5-A6B3-AA2CDCDA4338}" type="slidenum">
              <a:rPr lang="nb-NO" smtClean="0"/>
              <a:t>‹#›</a:t>
            </a:fld>
            <a:endParaRPr lang="nb-NO"/>
          </a:p>
        </p:txBody>
      </p:sp>
    </p:spTree>
    <p:extLst>
      <p:ext uri="{BB962C8B-B14F-4D97-AF65-F5344CB8AC3E}">
        <p14:creationId xmlns:p14="http://schemas.microsoft.com/office/powerpoint/2010/main" val="4176493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83F4077-AC17-34C9-F53C-D5560BD9B38A}"/>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1892A700-AFA8-4FA4-451E-628762466DA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F5DC298C-BBA5-F3C4-AFBC-33AC3046C414}"/>
              </a:ext>
            </a:extLst>
          </p:cNvPr>
          <p:cNvSpPr>
            <a:spLocks noGrp="1"/>
          </p:cNvSpPr>
          <p:nvPr>
            <p:ph type="dt" sz="half" idx="10"/>
          </p:nvPr>
        </p:nvSpPr>
        <p:spPr/>
        <p:txBody>
          <a:bodyPr/>
          <a:lstStyle/>
          <a:p>
            <a:fld id="{64C5417B-3DF5-427D-9C9A-073A111329B5}" type="datetimeFigureOut">
              <a:rPr lang="nb-NO" smtClean="0"/>
              <a:t>15.11.2024</a:t>
            </a:fld>
            <a:endParaRPr lang="nb-NO"/>
          </a:p>
        </p:txBody>
      </p:sp>
      <p:sp>
        <p:nvSpPr>
          <p:cNvPr id="5" name="Plassholder for bunntekst 4">
            <a:extLst>
              <a:ext uri="{FF2B5EF4-FFF2-40B4-BE49-F238E27FC236}">
                <a16:creationId xmlns:a16="http://schemas.microsoft.com/office/drawing/2014/main" id="{3A8B7848-8753-D0EE-A044-1C437809AEE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02A9550-2B17-5F71-31E4-E0194F2214CA}"/>
              </a:ext>
            </a:extLst>
          </p:cNvPr>
          <p:cNvSpPr>
            <a:spLocks noGrp="1"/>
          </p:cNvSpPr>
          <p:nvPr>
            <p:ph type="sldNum" sz="quarter" idx="12"/>
          </p:nvPr>
        </p:nvSpPr>
        <p:spPr/>
        <p:txBody>
          <a:bodyPr/>
          <a:lstStyle/>
          <a:p>
            <a:fld id="{5679FCB6-DB6C-4ED5-A6B3-AA2CDCDA4338}" type="slidenum">
              <a:rPr lang="nb-NO" smtClean="0"/>
              <a:t>‹#›</a:t>
            </a:fld>
            <a:endParaRPr lang="nb-NO"/>
          </a:p>
        </p:txBody>
      </p:sp>
    </p:spTree>
    <p:extLst>
      <p:ext uri="{BB962C8B-B14F-4D97-AF65-F5344CB8AC3E}">
        <p14:creationId xmlns:p14="http://schemas.microsoft.com/office/powerpoint/2010/main" val="4160252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852991-FF87-2AAB-00F3-068F718350E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FF1A7E0-107C-2462-67AD-4A1981861DE8}"/>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576794B-31BC-17C4-C1B4-046BA33FB3CA}"/>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9DAA8A86-E53A-041C-5ED2-BE78D64F3161}"/>
              </a:ext>
            </a:extLst>
          </p:cNvPr>
          <p:cNvSpPr>
            <a:spLocks noGrp="1"/>
          </p:cNvSpPr>
          <p:nvPr>
            <p:ph type="dt" sz="half" idx="10"/>
          </p:nvPr>
        </p:nvSpPr>
        <p:spPr/>
        <p:txBody>
          <a:bodyPr/>
          <a:lstStyle/>
          <a:p>
            <a:fld id="{64C5417B-3DF5-427D-9C9A-073A111329B5}" type="datetimeFigureOut">
              <a:rPr lang="nb-NO" smtClean="0"/>
              <a:t>15.11.2024</a:t>
            </a:fld>
            <a:endParaRPr lang="nb-NO"/>
          </a:p>
        </p:txBody>
      </p:sp>
      <p:sp>
        <p:nvSpPr>
          <p:cNvPr id="6" name="Plassholder for bunntekst 5">
            <a:extLst>
              <a:ext uri="{FF2B5EF4-FFF2-40B4-BE49-F238E27FC236}">
                <a16:creationId xmlns:a16="http://schemas.microsoft.com/office/drawing/2014/main" id="{FBC764AC-E0BE-24FA-0F95-487FCE8F0EC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2817CE3-1AE0-263D-6657-3C51D46F2B9A}"/>
              </a:ext>
            </a:extLst>
          </p:cNvPr>
          <p:cNvSpPr>
            <a:spLocks noGrp="1"/>
          </p:cNvSpPr>
          <p:nvPr>
            <p:ph type="sldNum" sz="quarter" idx="12"/>
          </p:nvPr>
        </p:nvSpPr>
        <p:spPr/>
        <p:txBody>
          <a:bodyPr/>
          <a:lstStyle/>
          <a:p>
            <a:fld id="{5679FCB6-DB6C-4ED5-A6B3-AA2CDCDA4338}" type="slidenum">
              <a:rPr lang="nb-NO" smtClean="0"/>
              <a:t>‹#›</a:t>
            </a:fld>
            <a:endParaRPr lang="nb-NO"/>
          </a:p>
        </p:txBody>
      </p:sp>
    </p:spTree>
    <p:extLst>
      <p:ext uri="{BB962C8B-B14F-4D97-AF65-F5344CB8AC3E}">
        <p14:creationId xmlns:p14="http://schemas.microsoft.com/office/powerpoint/2010/main" val="198839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D4D0FB-3DAB-C9BA-CEF3-1DAE8321ED49}"/>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758FECB5-22BE-9D44-DD8B-1528DBB41A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28D64D3F-C635-EF5F-D7D1-5BE7AE3E7E3F}"/>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7330E2F2-58B4-914E-C2CB-A04F054B94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81E971AF-9509-837E-36FB-23FA5D2AE2C1}"/>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7DF483B8-BA69-075B-780F-FF61A25A23F7}"/>
              </a:ext>
            </a:extLst>
          </p:cNvPr>
          <p:cNvSpPr>
            <a:spLocks noGrp="1"/>
          </p:cNvSpPr>
          <p:nvPr>
            <p:ph type="dt" sz="half" idx="10"/>
          </p:nvPr>
        </p:nvSpPr>
        <p:spPr/>
        <p:txBody>
          <a:bodyPr/>
          <a:lstStyle/>
          <a:p>
            <a:fld id="{64C5417B-3DF5-427D-9C9A-073A111329B5}" type="datetimeFigureOut">
              <a:rPr lang="nb-NO" smtClean="0"/>
              <a:t>15.11.2024</a:t>
            </a:fld>
            <a:endParaRPr lang="nb-NO"/>
          </a:p>
        </p:txBody>
      </p:sp>
      <p:sp>
        <p:nvSpPr>
          <p:cNvPr id="8" name="Plassholder for bunntekst 7">
            <a:extLst>
              <a:ext uri="{FF2B5EF4-FFF2-40B4-BE49-F238E27FC236}">
                <a16:creationId xmlns:a16="http://schemas.microsoft.com/office/drawing/2014/main" id="{070C1D84-B3DE-3AA4-9FE7-219BFDE99340}"/>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9FA350C9-732F-4F53-D262-50942A16A0DF}"/>
              </a:ext>
            </a:extLst>
          </p:cNvPr>
          <p:cNvSpPr>
            <a:spLocks noGrp="1"/>
          </p:cNvSpPr>
          <p:nvPr>
            <p:ph type="sldNum" sz="quarter" idx="12"/>
          </p:nvPr>
        </p:nvSpPr>
        <p:spPr/>
        <p:txBody>
          <a:bodyPr/>
          <a:lstStyle/>
          <a:p>
            <a:fld id="{5679FCB6-DB6C-4ED5-A6B3-AA2CDCDA4338}" type="slidenum">
              <a:rPr lang="nb-NO" smtClean="0"/>
              <a:t>‹#›</a:t>
            </a:fld>
            <a:endParaRPr lang="nb-NO"/>
          </a:p>
        </p:txBody>
      </p:sp>
    </p:spTree>
    <p:extLst>
      <p:ext uri="{BB962C8B-B14F-4D97-AF65-F5344CB8AC3E}">
        <p14:creationId xmlns:p14="http://schemas.microsoft.com/office/powerpoint/2010/main" val="3384488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6E797F-7C62-D2A4-9BD7-E8E2C1242E18}"/>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BB5B3FAF-FD5E-6B34-4977-4AC13A968FEC}"/>
              </a:ext>
            </a:extLst>
          </p:cNvPr>
          <p:cNvSpPr>
            <a:spLocks noGrp="1"/>
          </p:cNvSpPr>
          <p:nvPr>
            <p:ph type="dt" sz="half" idx="10"/>
          </p:nvPr>
        </p:nvSpPr>
        <p:spPr/>
        <p:txBody>
          <a:bodyPr/>
          <a:lstStyle/>
          <a:p>
            <a:fld id="{64C5417B-3DF5-427D-9C9A-073A111329B5}" type="datetimeFigureOut">
              <a:rPr lang="nb-NO" smtClean="0"/>
              <a:t>15.11.2024</a:t>
            </a:fld>
            <a:endParaRPr lang="nb-NO"/>
          </a:p>
        </p:txBody>
      </p:sp>
      <p:sp>
        <p:nvSpPr>
          <p:cNvPr id="4" name="Plassholder for bunntekst 3">
            <a:extLst>
              <a:ext uri="{FF2B5EF4-FFF2-40B4-BE49-F238E27FC236}">
                <a16:creationId xmlns:a16="http://schemas.microsoft.com/office/drawing/2014/main" id="{04208435-9D74-BFE8-142F-D3CFB48010F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DCC5042-133A-E753-6AD9-99D1266A0766}"/>
              </a:ext>
            </a:extLst>
          </p:cNvPr>
          <p:cNvSpPr>
            <a:spLocks noGrp="1"/>
          </p:cNvSpPr>
          <p:nvPr>
            <p:ph type="sldNum" sz="quarter" idx="12"/>
          </p:nvPr>
        </p:nvSpPr>
        <p:spPr/>
        <p:txBody>
          <a:bodyPr/>
          <a:lstStyle/>
          <a:p>
            <a:fld id="{5679FCB6-DB6C-4ED5-A6B3-AA2CDCDA4338}" type="slidenum">
              <a:rPr lang="nb-NO" smtClean="0"/>
              <a:t>‹#›</a:t>
            </a:fld>
            <a:endParaRPr lang="nb-NO"/>
          </a:p>
        </p:txBody>
      </p:sp>
    </p:spTree>
    <p:extLst>
      <p:ext uri="{BB962C8B-B14F-4D97-AF65-F5344CB8AC3E}">
        <p14:creationId xmlns:p14="http://schemas.microsoft.com/office/powerpoint/2010/main" val="3996987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2ACEB20F-D642-3260-B40A-57DC030C63E4}"/>
              </a:ext>
            </a:extLst>
          </p:cNvPr>
          <p:cNvSpPr>
            <a:spLocks noGrp="1"/>
          </p:cNvSpPr>
          <p:nvPr>
            <p:ph type="dt" sz="half" idx="10"/>
          </p:nvPr>
        </p:nvSpPr>
        <p:spPr/>
        <p:txBody>
          <a:bodyPr/>
          <a:lstStyle/>
          <a:p>
            <a:fld id="{64C5417B-3DF5-427D-9C9A-073A111329B5}" type="datetimeFigureOut">
              <a:rPr lang="nb-NO" smtClean="0"/>
              <a:t>15.11.2024</a:t>
            </a:fld>
            <a:endParaRPr lang="nb-NO"/>
          </a:p>
        </p:txBody>
      </p:sp>
      <p:sp>
        <p:nvSpPr>
          <p:cNvPr id="3" name="Plassholder for bunntekst 2">
            <a:extLst>
              <a:ext uri="{FF2B5EF4-FFF2-40B4-BE49-F238E27FC236}">
                <a16:creationId xmlns:a16="http://schemas.microsoft.com/office/drawing/2014/main" id="{304E0536-3253-A350-8E1E-D2CF54137D82}"/>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D58D5C5C-CF4B-64E5-942E-C12730486DCB}"/>
              </a:ext>
            </a:extLst>
          </p:cNvPr>
          <p:cNvSpPr>
            <a:spLocks noGrp="1"/>
          </p:cNvSpPr>
          <p:nvPr>
            <p:ph type="sldNum" sz="quarter" idx="12"/>
          </p:nvPr>
        </p:nvSpPr>
        <p:spPr/>
        <p:txBody>
          <a:bodyPr/>
          <a:lstStyle/>
          <a:p>
            <a:fld id="{5679FCB6-DB6C-4ED5-A6B3-AA2CDCDA4338}" type="slidenum">
              <a:rPr lang="nb-NO" smtClean="0"/>
              <a:t>‹#›</a:t>
            </a:fld>
            <a:endParaRPr lang="nb-NO"/>
          </a:p>
        </p:txBody>
      </p:sp>
    </p:spTree>
    <p:extLst>
      <p:ext uri="{BB962C8B-B14F-4D97-AF65-F5344CB8AC3E}">
        <p14:creationId xmlns:p14="http://schemas.microsoft.com/office/powerpoint/2010/main" val="3816862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7385FD-1F89-F3E4-1177-20F674EA6B15}"/>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7254C324-61D2-BDBB-814E-92C9857DED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C7044B7-9A72-ECAC-E0C9-E6B4746188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5580CC2E-333F-E24E-E612-4F7FDD803B31}"/>
              </a:ext>
            </a:extLst>
          </p:cNvPr>
          <p:cNvSpPr>
            <a:spLocks noGrp="1"/>
          </p:cNvSpPr>
          <p:nvPr>
            <p:ph type="dt" sz="half" idx="10"/>
          </p:nvPr>
        </p:nvSpPr>
        <p:spPr/>
        <p:txBody>
          <a:bodyPr/>
          <a:lstStyle/>
          <a:p>
            <a:fld id="{64C5417B-3DF5-427D-9C9A-073A111329B5}" type="datetimeFigureOut">
              <a:rPr lang="nb-NO" smtClean="0"/>
              <a:t>15.11.2024</a:t>
            </a:fld>
            <a:endParaRPr lang="nb-NO"/>
          </a:p>
        </p:txBody>
      </p:sp>
      <p:sp>
        <p:nvSpPr>
          <p:cNvPr id="6" name="Plassholder for bunntekst 5">
            <a:extLst>
              <a:ext uri="{FF2B5EF4-FFF2-40B4-BE49-F238E27FC236}">
                <a16:creationId xmlns:a16="http://schemas.microsoft.com/office/drawing/2014/main" id="{597DB618-25A5-943D-5027-1692FFCB0CB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1D60B86-84C3-A53D-5C3B-23B27D9F0C54}"/>
              </a:ext>
            </a:extLst>
          </p:cNvPr>
          <p:cNvSpPr>
            <a:spLocks noGrp="1"/>
          </p:cNvSpPr>
          <p:nvPr>
            <p:ph type="sldNum" sz="quarter" idx="12"/>
          </p:nvPr>
        </p:nvSpPr>
        <p:spPr/>
        <p:txBody>
          <a:bodyPr/>
          <a:lstStyle/>
          <a:p>
            <a:fld id="{5679FCB6-DB6C-4ED5-A6B3-AA2CDCDA4338}" type="slidenum">
              <a:rPr lang="nb-NO" smtClean="0"/>
              <a:t>‹#›</a:t>
            </a:fld>
            <a:endParaRPr lang="nb-NO"/>
          </a:p>
        </p:txBody>
      </p:sp>
    </p:spTree>
    <p:extLst>
      <p:ext uri="{BB962C8B-B14F-4D97-AF65-F5344CB8AC3E}">
        <p14:creationId xmlns:p14="http://schemas.microsoft.com/office/powerpoint/2010/main" val="830374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40F6C6-0853-BDC5-7A55-926351A820A2}"/>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3A0458DB-F195-65BB-5D07-6F07384132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2B0B7E09-DDBC-0201-1866-D0AB6AD736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A38F9126-9F5F-34E9-AAF6-D21EA9102619}"/>
              </a:ext>
            </a:extLst>
          </p:cNvPr>
          <p:cNvSpPr>
            <a:spLocks noGrp="1"/>
          </p:cNvSpPr>
          <p:nvPr>
            <p:ph type="dt" sz="half" idx="10"/>
          </p:nvPr>
        </p:nvSpPr>
        <p:spPr/>
        <p:txBody>
          <a:bodyPr/>
          <a:lstStyle/>
          <a:p>
            <a:fld id="{64C5417B-3DF5-427D-9C9A-073A111329B5}" type="datetimeFigureOut">
              <a:rPr lang="nb-NO" smtClean="0"/>
              <a:t>15.11.2024</a:t>
            </a:fld>
            <a:endParaRPr lang="nb-NO"/>
          </a:p>
        </p:txBody>
      </p:sp>
      <p:sp>
        <p:nvSpPr>
          <p:cNvPr id="6" name="Plassholder for bunntekst 5">
            <a:extLst>
              <a:ext uri="{FF2B5EF4-FFF2-40B4-BE49-F238E27FC236}">
                <a16:creationId xmlns:a16="http://schemas.microsoft.com/office/drawing/2014/main" id="{BDCA43C9-D182-2113-A1DC-9DDECF0E3F6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DFA4BD1-8590-7512-2870-8F51C2CBFEC7}"/>
              </a:ext>
            </a:extLst>
          </p:cNvPr>
          <p:cNvSpPr>
            <a:spLocks noGrp="1"/>
          </p:cNvSpPr>
          <p:nvPr>
            <p:ph type="sldNum" sz="quarter" idx="12"/>
          </p:nvPr>
        </p:nvSpPr>
        <p:spPr/>
        <p:txBody>
          <a:bodyPr/>
          <a:lstStyle/>
          <a:p>
            <a:fld id="{5679FCB6-DB6C-4ED5-A6B3-AA2CDCDA4338}" type="slidenum">
              <a:rPr lang="nb-NO" smtClean="0"/>
              <a:t>‹#›</a:t>
            </a:fld>
            <a:endParaRPr lang="nb-NO"/>
          </a:p>
        </p:txBody>
      </p:sp>
    </p:spTree>
    <p:extLst>
      <p:ext uri="{BB962C8B-B14F-4D97-AF65-F5344CB8AC3E}">
        <p14:creationId xmlns:p14="http://schemas.microsoft.com/office/powerpoint/2010/main" val="44347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D9CA"/>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3A265C7-0C3E-3661-527C-163726B897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77F02D48-F7AA-4DD5-6BB4-2A85C495D5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EC1F1CF-DDB4-A971-DBA7-E23CFBC9D9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C5417B-3DF5-427D-9C9A-073A111329B5}" type="datetimeFigureOut">
              <a:rPr lang="nb-NO" smtClean="0"/>
              <a:t>15.11.2024</a:t>
            </a:fld>
            <a:endParaRPr lang="nb-NO"/>
          </a:p>
        </p:txBody>
      </p:sp>
      <p:sp>
        <p:nvSpPr>
          <p:cNvPr id="5" name="Plassholder for bunntekst 4">
            <a:extLst>
              <a:ext uri="{FF2B5EF4-FFF2-40B4-BE49-F238E27FC236}">
                <a16:creationId xmlns:a16="http://schemas.microsoft.com/office/drawing/2014/main" id="{50BDEEC6-23AE-2A1C-2533-5D509D5060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AD16E9E4-73D0-E322-DE9D-2D2DF0056A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79FCB6-DB6C-4ED5-A6B3-AA2CDCDA4338}" type="slidenum">
              <a:rPr lang="nb-NO" smtClean="0"/>
              <a:t>‹#›</a:t>
            </a:fld>
            <a:endParaRPr lang="nb-NO"/>
          </a:p>
        </p:txBody>
      </p:sp>
    </p:spTree>
    <p:extLst>
      <p:ext uri="{BB962C8B-B14F-4D97-AF65-F5344CB8AC3E}">
        <p14:creationId xmlns:p14="http://schemas.microsoft.com/office/powerpoint/2010/main" val="3707437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oiVlx-Zz9O8?feature=oembed" TargetMode="Externa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_mYjezMLseM?feature=oembed" TargetMode="Externa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EyruOg69-Wo?feature=oembed" TargetMode="Externa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Py-HR3zuY6U?feature=oembed" TargetMode="Externa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5.sv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3.jpe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https://www.youtube.com/embed/oiVlx-Zz9O8?feature=oembed" TargetMode="External"/><Relationship Id="rId4"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https://www.youtube.com/embed/Fe9RSSxDFtg?feature=oembed" TargetMode="Externa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5.sv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ideo" Target="https://www.youtube.com/embed/svh8GfY-udU?feature=oembed" TargetMode="External"/><Relationship Id="rId4" Type="http://schemas.openxmlformats.org/officeDocument/2006/relationships/image" Target="../media/image28.jpe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1.sv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ideo" Target="https://www.youtube.com/embed/qw4NQRx0Lpk?feature=oembed" TargetMode="Externa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video" Target="https://www.youtube.com/embed/gJgFXDTedDk?feature=oembed" TargetMode="Externa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8BE21C-4C37-E5BD-9588-F95480A61E9F}"/>
              </a:ext>
            </a:extLst>
          </p:cNvPr>
          <p:cNvSpPr>
            <a:spLocks noGrp="1"/>
          </p:cNvSpPr>
          <p:nvPr>
            <p:ph type="title"/>
          </p:nvPr>
        </p:nvSpPr>
        <p:spPr/>
        <p:txBody>
          <a:bodyPr/>
          <a:lstStyle/>
          <a:p>
            <a:endParaRPr lang="nb-NO"/>
          </a:p>
        </p:txBody>
      </p:sp>
      <p:pic>
        <p:nvPicPr>
          <p:cNvPr id="5" name="Plassholder for innhold 4" descr="Et bilde som inneholder Menneskeansikt, klær, kvinne, smil&#10;&#10;Automatisk generert beskrivelse">
            <a:extLst>
              <a:ext uri="{FF2B5EF4-FFF2-40B4-BE49-F238E27FC236}">
                <a16:creationId xmlns:a16="http://schemas.microsoft.com/office/drawing/2014/main" id="{2BD4843E-648B-1BA0-8D61-810088ACA4B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7251"/>
            <a:ext cx="12192000" cy="6760749"/>
          </a:xfrm>
          <a:solidFill>
            <a:schemeClr val="bg1"/>
          </a:solidFill>
        </p:spPr>
      </p:pic>
      <p:pic>
        <p:nvPicPr>
          <p:cNvPr id="3" name="Bilde 2">
            <a:extLst>
              <a:ext uri="{FF2B5EF4-FFF2-40B4-BE49-F238E27FC236}">
                <a16:creationId xmlns:a16="http://schemas.microsoft.com/office/drawing/2014/main" id="{6BA9088D-B603-9570-4D77-A9FB73B7E184}"/>
              </a:ext>
            </a:extLst>
          </p:cNvPr>
          <p:cNvPicPr>
            <a:picLocks noChangeAspect="1"/>
          </p:cNvPicPr>
          <p:nvPr/>
        </p:nvPicPr>
        <p:blipFill>
          <a:blip r:embed="rId4"/>
          <a:stretch>
            <a:fillRect/>
          </a:stretch>
        </p:blipFill>
        <p:spPr>
          <a:xfrm>
            <a:off x="10776240" y="6150149"/>
            <a:ext cx="1261086" cy="550901"/>
          </a:xfrm>
          <a:prstGeom prst="rect">
            <a:avLst/>
          </a:prstGeom>
        </p:spPr>
      </p:pic>
    </p:spTree>
    <p:extLst>
      <p:ext uri="{BB962C8B-B14F-4D97-AF65-F5344CB8AC3E}">
        <p14:creationId xmlns:p14="http://schemas.microsoft.com/office/powerpoint/2010/main" val="82404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t bilde som inneholder tekst, skjermbilde&#10;&#10;Automatisk generert beskrivelse">
            <a:extLst>
              <a:ext uri="{FF2B5EF4-FFF2-40B4-BE49-F238E27FC236}">
                <a16:creationId xmlns:a16="http://schemas.microsoft.com/office/drawing/2014/main" id="{01426BBE-25A1-A927-4343-A93B982937C3}"/>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EB0C2D65-6B02-1F66-08CA-CFA4FC831B3B}"/>
              </a:ext>
            </a:extLst>
          </p:cNvPr>
          <p:cNvSpPr>
            <a:spLocks noGrp="1"/>
          </p:cNvSpPr>
          <p:nvPr>
            <p:ph type="title"/>
          </p:nvPr>
        </p:nvSpPr>
        <p:spPr>
          <a:xfrm>
            <a:off x="814571" y="1537474"/>
            <a:ext cx="10562857" cy="1323767"/>
          </a:xfrm>
        </p:spPr>
        <p:txBody>
          <a:bodyPr>
            <a:noAutofit/>
          </a:bodyPr>
          <a:lstStyle/>
          <a:p>
            <a:pPr algn="ctr"/>
            <a:r>
              <a:rPr lang="en-US" sz="6600">
                <a:latin typeface="Trade Gothic Next HvyCd" panose="020B0906040303020004" pitchFamily="34" charset="0"/>
              </a:rPr>
              <a:t>MENNESKERETTIGHETENE</a:t>
            </a:r>
            <a:r>
              <a:rPr lang="en-US" sz="5400">
                <a:latin typeface="Arial Narrow" panose="020B0606020202030204" pitchFamily="34" charset="0"/>
              </a:rPr>
              <a:t> </a:t>
            </a:r>
            <a:endParaRPr lang="nb-NO" sz="5400">
              <a:latin typeface="Arial Narrow" panose="020B0606020202030204" pitchFamily="34" charset="0"/>
            </a:endParaRPr>
          </a:p>
        </p:txBody>
      </p:sp>
      <p:pic>
        <p:nvPicPr>
          <p:cNvPr id="3" name="Picture 2" descr="UN Logo PNG">
            <a:extLst>
              <a:ext uri="{FF2B5EF4-FFF2-40B4-BE49-F238E27FC236}">
                <a16:creationId xmlns:a16="http://schemas.microsoft.com/office/drawing/2014/main" id="{308EAFCB-74E0-F858-01EC-17B88C3E1E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7348" y="2299246"/>
            <a:ext cx="3817302" cy="3817302"/>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a:extLst>
              <a:ext uri="{FF2B5EF4-FFF2-40B4-BE49-F238E27FC236}">
                <a16:creationId xmlns:a16="http://schemas.microsoft.com/office/drawing/2014/main" id="{3052AF65-B3BA-4B9A-9657-8900E91A264D}"/>
              </a:ext>
            </a:extLst>
          </p:cNvPr>
          <p:cNvPicPr>
            <a:picLocks noChangeAspect="1"/>
          </p:cNvPicPr>
          <p:nvPr/>
        </p:nvPicPr>
        <p:blipFill>
          <a:blip r:embed="rId5"/>
          <a:stretch>
            <a:fillRect/>
          </a:stretch>
        </p:blipFill>
        <p:spPr>
          <a:xfrm>
            <a:off x="10885140" y="6304561"/>
            <a:ext cx="1248245" cy="510980"/>
          </a:xfrm>
          <a:prstGeom prst="rect">
            <a:avLst/>
          </a:prstGeom>
        </p:spPr>
      </p:pic>
    </p:spTree>
    <p:extLst>
      <p:ext uri="{BB962C8B-B14F-4D97-AF65-F5344CB8AC3E}">
        <p14:creationId xmlns:p14="http://schemas.microsoft.com/office/powerpoint/2010/main" val="282410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BFD435-9C34-781B-719C-62EBF7E0DF34}"/>
              </a:ext>
            </a:extLst>
          </p:cNvPr>
          <p:cNvSpPr>
            <a:spLocks noGrp="1"/>
          </p:cNvSpPr>
          <p:nvPr>
            <p:ph type="title"/>
          </p:nvPr>
        </p:nvSpPr>
        <p:spPr/>
        <p:txBody>
          <a:bodyPr/>
          <a:lstStyle/>
          <a:p>
            <a:endParaRPr lang="nb-NO"/>
          </a:p>
        </p:txBody>
      </p:sp>
      <p:pic>
        <p:nvPicPr>
          <p:cNvPr id="3" name="Media på Internett 3" title="Ytringsfrihet – bruk din stemme på vegne av de som ikke kan bruke sin!">
            <a:hlinkClick r:id="" action="ppaction://media"/>
            <a:extLst>
              <a:ext uri="{FF2B5EF4-FFF2-40B4-BE49-F238E27FC236}">
                <a16:creationId xmlns:a16="http://schemas.microsoft.com/office/drawing/2014/main" id="{D0E9FD10-EF0E-0083-A71E-0FCBC9D196B8}"/>
              </a:ext>
            </a:extLst>
          </p:cNvPr>
          <p:cNvPicPr>
            <a:picLocks noRot="1" noChangeAspect="1"/>
          </p:cNvPicPr>
          <p:nvPr>
            <a:videoFile r:link="rId1"/>
          </p:nvPr>
        </p:nvPicPr>
        <p:blipFill>
          <a:blip r:embed="rId4"/>
          <a:stretch>
            <a:fillRect/>
          </a:stretch>
        </p:blipFill>
        <p:spPr>
          <a:xfrm>
            <a:off x="0" y="-30480"/>
            <a:ext cx="12192000" cy="6888480"/>
          </a:xfrm>
          <a:prstGeom prst="rect">
            <a:avLst/>
          </a:prstGeom>
        </p:spPr>
      </p:pic>
    </p:spTree>
    <p:extLst>
      <p:ext uri="{BB962C8B-B14F-4D97-AF65-F5344CB8AC3E}">
        <p14:creationId xmlns:p14="http://schemas.microsoft.com/office/powerpoint/2010/main" val="331356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Et bilde som inneholder tekst, skjermbilde&#10;&#10;Automatisk generert beskrivelse">
            <a:extLst>
              <a:ext uri="{FF2B5EF4-FFF2-40B4-BE49-F238E27FC236}">
                <a16:creationId xmlns:a16="http://schemas.microsoft.com/office/drawing/2014/main" id="{58EDF2F4-1CDC-389A-338A-69BEFF4E95B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19C95681-37D7-F0FD-7A0D-6F9BDA7BBBC9}"/>
              </a:ext>
            </a:extLst>
          </p:cNvPr>
          <p:cNvSpPr>
            <a:spLocks noGrp="1"/>
          </p:cNvSpPr>
          <p:nvPr>
            <p:ph type="title"/>
          </p:nvPr>
        </p:nvSpPr>
        <p:spPr>
          <a:xfrm>
            <a:off x="943702" y="1404871"/>
            <a:ext cx="10304596" cy="1056440"/>
          </a:xfrm>
        </p:spPr>
        <p:txBody>
          <a:bodyPr>
            <a:normAutofit/>
          </a:bodyPr>
          <a:lstStyle/>
          <a:p>
            <a:pPr algn="ctr"/>
            <a:r>
              <a:rPr lang="nb-NO" sz="5400">
                <a:latin typeface="Trade Gothic Next HvyCd" panose="020B0906040303020004" pitchFamily="34" charset="0"/>
              </a:rPr>
              <a:t>HVORDAN UTTRYKKER DU DEG? </a:t>
            </a:r>
          </a:p>
        </p:txBody>
      </p:sp>
      <p:sp>
        <p:nvSpPr>
          <p:cNvPr id="3" name="Plassholder for innhold 2">
            <a:extLst>
              <a:ext uri="{FF2B5EF4-FFF2-40B4-BE49-F238E27FC236}">
                <a16:creationId xmlns:a16="http://schemas.microsoft.com/office/drawing/2014/main" id="{CB002BF6-24FC-33F5-81AC-B80A8B291765}"/>
              </a:ext>
            </a:extLst>
          </p:cNvPr>
          <p:cNvSpPr>
            <a:spLocks noGrp="1"/>
          </p:cNvSpPr>
          <p:nvPr>
            <p:ph idx="1"/>
          </p:nvPr>
        </p:nvSpPr>
        <p:spPr>
          <a:xfrm>
            <a:off x="1397399" y="2626552"/>
            <a:ext cx="5638102" cy="2696799"/>
          </a:xfrm>
        </p:spPr>
        <p:txBody>
          <a:bodyPr>
            <a:normAutofit/>
          </a:bodyPr>
          <a:lstStyle/>
          <a:p>
            <a:pPr marL="0" indent="0">
              <a:lnSpc>
                <a:spcPct val="100000"/>
              </a:lnSpc>
              <a:buNone/>
            </a:pPr>
            <a:r>
              <a:rPr lang="nb-NO" sz="2400">
                <a:latin typeface="Arial" panose="020B0604020202020204" pitchFamily="34" charset="0"/>
                <a:cs typeface="Arial" panose="020B0604020202020204" pitchFamily="34" charset="0"/>
              </a:rPr>
              <a:t>Tegn ditt favoritt klesplagg, sko, tilbehør eller lignende. Det kan være noe du allerede liker å bruke, eller noe du opplever er viktig del av ditt særuttrykk eller din identitet. </a:t>
            </a:r>
          </a:p>
        </p:txBody>
      </p:sp>
      <p:pic>
        <p:nvPicPr>
          <p:cNvPr id="6" name="Bilde 5" descr="Et bilde som inneholder skrivesaker, blyant&#10;&#10;Automatisk generert beskrivelse">
            <a:extLst>
              <a:ext uri="{FF2B5EF4-FFF2-40B4-BE49-F238E27FC236}">
                <a16:creationId xmlns:a16="http://schemas.microsoft.com/office/drawing/2014/main" id="{E5D42217-B3C3-096A-1499-51756229D531}"/>
              </a:ext>
            </a:extLst>
          </p:cNvPr>
          <p:cNvPicPr>
            <a:picLocks noChangeAspect="1"/>
          </p:cNvPicPr>
          <p:nvPr/>
        </p:nvPicPr>
        <p:blipFill>
          <a:blip r:embed="rId4">
            <a:extLst>
              <a:ext uri="{28A0092B-C50C-407E-A947-70E740481C1C}">
                <a14:useLocalDpi xmlns:a14="http://schemas.microsoft.com/office/drawing/2010/main" val="0"/>
              </a:ext>
            </a:extLst>
          </a:blip>
          <a:srcRect l="11076" r="8350"/>
          <a:stretch/>
        </p:blipFill>
        <p:spPr>
          <a:xfrm rot="8932489">
            <a:off x="6470929" y="2592523"/>
            <a:ext cx="3457135" cy="2413471"/>
          </a:xfrm>
          <a:prstGeom prst="rect">
            <a:avLst/>
          </a:prstGeom>
        </p:spPr>
      </p:pic>
      <p:pic>
        <p:nvPicPr>
          <p:cNvPr id="5" name="Bilde 4">
            <a:extLst>
              <a:ext uri="{FF2B5EF4-FFF2-40B4-BE49-F238E27FC236}">
                <a16:creationId xmlns:a16="http://schemas.microsoft.com/office/drawing/2014/main" id="{7186D1C5-EF1D-AB56-C84A-0111DBA9B38D}"/>
              </a:ext>
            </a:extLst>
          </p:cNvPr>
          <p:cNvPicPr>
            <a:picLocks noChangeAspect="1"/>
          </p:cNvPicPr>
          <p:nvPr/>
        </p:nvPicPr>
        <p:blipFill>
          <a:blip r:embed="rId5"/>
          <a:stretch>
            <a:fillRect/>
          </a:stretch>
        </p:blipFill>
        <p:spPr>
          <a:xfrm>
            <a:off x="10885140" y="6304561"/>
            <a:ext cx="1248245" cy="510980"/>
          </a:xfrm>
          <a:prstGeom prst="rect">
            <a:avLst/>
          </a:prstGeom>
        </p:spPr>
      </p:pic>
    </p:spTree>
    <p:extLst>
      <p:ext uri="{BB962C8B-B14F-4D97-AF65-F5344CB8AC3E}">
        <p14:creationId xmlns:p14="http://schemas.microsoft.com/office/powerpoint/2010/main" val="595491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tekst, skjermbilde&#10;&#10;Automatisk generert beskrivelse">
            <a:extLst>
              <a:ext uri="{FF2B5EF4-FFF2-40B4-BE49-F238E27FC236}">
                <a16:creationId xmlns:a16="http://schemas.microsoft.com/office/drawing/2014/main" id="{301F2565-9E31-843E-DE11-3E851370B077}"/>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6DABC970-4BDF-13E6-1E3C-BAD5DCC08315}"/>
              </a:ext>
            </a:extLst>
          </p:cNvPr>
          <p:cNvSpPr>
            <a:spLocks noGrp="1"/>
          </p:cNvSpPr>
          <p:nvPr>
            <p:ph type="title"/>
          </p:nvPr>
        </p:nvSpPr>
        <p:spPr>
          <a:xfrm>
            <a:off x="838200" y="1345015"/>
            <a:ext cx="10515600" cy="1325563"/>
          </a:xfrm>
        </p:spPr>
        <p:txBody>
          <a:bodyPr>
            <a:normAutofit/>
          </a:bodyPr>
          <a:lstStyle/>
          <a:p>
            <a:pPr algn="ctr"/>
            <a:r>
              <a:rPr lang="nb-NO" sz="6000">
                <a:latin typeface="Trade Gothic Next HvyCd" panose="020B0906040303020004" pitchFamily="34" charset="0"/>
              </a:rPr>
              <a:t>SNAKK MED SIDEPERSONEN </a:t>
            </a:r>
          </a:p>
        </p:txBody>
      </p:sp>
      <p:sp>
        <p:nvSpPr>
          <p:cNvPr id="3" name="Plassholder for innhold 2">
            <a:extLst>
              <a:ext uri="{FF2B5EF4-FFF2-40B4-BE49-F238E27FC236}">
                <a16:creationId xmlns:a16="http://schemas.microsoft.com/office/drawing/2014/main" id="{C08A0666-7984-EFFB-0CE5-7DC50E89FA7E}"/>
              </a:ext>
            </a:extLst>
          </p:cNvPr>
          <p:cNvSpPr>
            <a:spLocks noGrp="1"/>
          </p:cNvSpPr>
          <p:nvPr>
            <p:ph idx="1"/>
          </p:nvPr>
        </p:nvSpPr>
        <p:spPr>
          <a:xfrm>
            <a:off x="4009937" y="3016036"/>
            <a:ext cx="7083297" cy="2170943"/>
          </a:xfrm>
        </p:spPr>
        <p:txBody>
          <a:bodyPr/>
          <a:lstStyle/>
          <a:p>
            <a:pPr>
              <a:lnSpc>
                <a:spcPct val="100000"/>
              </a:lnSpc>
            </a:pPr>
            <a:r>
              <a:rPr lang="nb-NO" sz="2400">
                <a:latin typeface="Arial" panose="020B0604020202020204" pitchFamily="34" charset="0"/>
                <a:cs typeface="Arial" panose="020B0604020202020204" pitchFamily="34" charset="0"/>
              </a:rPr>
              <a:t>Hva tegnet du, og hvorfor?</a:t>
            </a:r>
          </a:p>
          <a:p>
            <a:pPr>
              <a:lnSpc>
                <a:spcPct val="100000"/>
              </a:lnSpc>
            </a:pPr>
            <a:r>
              <a:rPr lang="nb-NO" sz="2400">
                <a:latin typeface="Arial" panose="020B0604020202020204" pitchFamily="34" charset="0"/>
                <a:cs typeface="Arial" panose="020B0604020202020204" pitchFamily="34" charset="0"/>
              </a:rPr>
              <a:t>Hva betyr det for deg å kunne gå med dette?</a:t>
            </a:r>
          </a:p>
          <a:p>
            <a:pPr>
              <a:lnSpc>
                <a:spcPct val="100000"/>
              </a:lnSpc>
            </a:pPr>
            <a:endParaRPr lang="nb-NO" sz="2400"/>
          </a:p>
          <a:p>
            <a:endParaRPr lang="nb-NO"/>
          </a:p>
          <a:p>
            <a:endParaRPr lang="nb-NO"/>
          </a:p>
          <a:p>
            <a:endParaRPr lang="nb-NO"/>
          </a:p>
          <a:p>
            <a:endParaRPr lang="nb-NO"/>
          </a:p>
          <a:p>
            <a:endParaRPr lang="nb-NO"/>
          </a:p>
          <a:p>
            <a:endParaRPr lang="nb-NO"/>
          </a:p>
        </p:txBody>
      </p:sp>
      <p:pic>
        <p:nvPicPr>
          <p:cNvPr id="8" name="Bilde 7" descr="Et bilde som inneholder clip art, Grafikk, tegnefilm, kreativitet&#10;&#10;Automatisk generert beskrivelse">
            <a:extLst>
              <a:ext uri="{FF2B5EF4-FFF2-40B4-BE49-F238E27FC236}">
                <a16:creationId xmlns:a16="http://schemas.microsoft.com/office/drawing/2014/main" id="{3B80AFD0-E725-7ED8-EBA9-8BBBD963CACC}"/>
              </a:ext>
            </a:extLst>
          </p:cNvPr>
          <p:cNvPicPr>
            <a:picLocks noChangeAspect="1"/>
          </p:cNvPicPr>
          <p:nvPr/>
        </p:nvPicPr>
        <p:blipFill>
          <a:blip r:embed="rId4">
            <a:extLst>
              <a:ext uri="{28A0092B-C50C-407E-A947-70E740481C1C}">
                <a14:useLocalDpi xmlns:a14="http://schemas.microsoft.com/office/drawing/2010/main" val="0"/>
              </a:ext>
            </a:extLst>
          </a:blip>
          <a:srcRect l="22333" r="23584" b="4593"/>
          <a:stretch/>
        </p:blipFill>
        <p:spPr>
          <a:xfrm>
            <a:off x="1552540" y="2339046"/>
            <a:ext cx="2196832" cy="2179907"/>
          </a:xfrm>
          <a:prstGeom prst="rect">
            <a:avLst/>
          </a:prstGeom>
        </p:spPr>
      </p:pic>
      <p:pic>
        <p:nvPicPr>
          <p:cNvPr id="5" name="Bilde 4">
            <a:extLst>
              <a:ext uri="{FF2B5EF4-FFF2-40B4-BE49-F238E27FC236}">
                <a16:creationId xmlns:a16="http://schemas.microsoft.com/office/drawing/2014/main" id="{7CE7B1C3-F0BF-7266-C8DB-7F88C641B384}"/>
              </a:ext>
            </a:extLst>
          </p:cNvPr>
          <p:cNvPicPr>
            <a:picLocks noChangeAspect="1"/>
          </p:cNvPicPr>
          <p:nvPr/>
        </p:nvPicPr>
        <p:blipFill>
          <a:blip r:embed="rId5"/>
          <a:stretch>
            <a:fillRect/>
          </a:stretch>
        </p:blipFill>
        <p:spPr>
          <a:xfrm>
            <a:off x="10885140" y="6304561"/>
            <a:ext cx="1248245" cy="510980"/>
          </a:xfrm>
          <a:prstGeom prst="rect">
            <a:avLst/>
          </a:prstGeom>
        </p:spPr>
      </p:pic>
    </p:spTree>
    <p:extLst>
      <p:ext uri="{BB962C8B-B14F-4D97-AF65-F5344CB8AC3E}">
        <p14:creationId xmlns:p14="http://schemas.microsoft.com/office/powerpoint/2010/main" val="903627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kst, skjermbilde&#10;&#10;Automatisk generert beskrivelse">
            <a:extLst>
              <a:ext uri="{FF2B5EF4-FFF2-40B4-BE49-F238E27FC236}">
                <a16:creationId xmlns:a16="http://schemas.microsoft.com/office/drawing/2014/main" id="{975783A0-BE89-68C1-4C59-7A827E12F036}"/>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6D852ECA-CF6C-1655-8C4A-246E0C2A677D}"/>
              </a:ext>
            </a:extLst>
          </p:cNvPr>
          <p:cNvSpPr>
            <a:spLocks noGrp="1"/>
          </p:cNvSpPr>
          <p:nvPr>
            <p:ph type="title"/>
          </p:nvPr>
        </p:nvSpPr>
        <p:spPr>
          <a:xfrm>
            <a:off x="4151871" y="1643231"/>
            <a:ext cx="8462010" cy="1325563"/>
          </a:xfrm>
        </p:spPr>
        <p:txBody>
          <a:bodyPr>
            <a:normAutofit/>
          </a:bodyPr>
          <a:lstStyle/>
          <a:p>
            <a:r>
              <a:rPr lang="nb-NO" sz="6000">
                <a:latin typeface="Trade Gothic Next HvyCd" panose="020B0906040303020004" pitchFamily="34" charset="0"/>
              </a:rPr>
              <a:t>HVA TENKER DERE?</a:t>
            </a:r>
          </a:p>
        </p:txBody>
      </p:sp>
      <p:sp>
        <p:nvSpPr>
          <p:cNvPr id="6" name="TekstSylinder 5">
            <a:extLst>
              <a:ext uri="{FF2B5EF4-FFF2-40B4-BE49-F238E27FC236}">
                <a16:creationId xmlns:a16="http://schemas.microsoft.com/office/drawing/2014/main" id="{A13C1FAA-3384-8D62-BA38-28FB9FECDCC5}"/>
              </a:ext>
            </a:extLst>
          </p:cNvPr>
          <p:cNvSpPr txBox="1"/>
          <p:nvPr/>
        </p:nvSpPr>
        <p:spPr>
          <a:xfrm>
            <a:off x="4151871" y="3056480"/>
            <a:ext cx="5920575" cy="2308324"/>
          </a:xfrm>
          <a:prstGeom prst="rect">
            <a:avLst/>
          </a:prstGeom>
          <a:noFill/>
        </p:spPr>
        <p:txBody>
          <a:bodyPr wrap="square" rtlCol="0">
            <a:spAutoFit/>
          </a:bodyPr>
          <a:lstStyle/>
          <a:p>
            <a:pPr marL="285750" indent="-285750">
              <a:buFont typeface="Arial" panose="020B0604020202020204" pitchFamily="34" charset="0"/>
              <a:buChar char="•"/>
            </a:pPr>
            <a:r>
              <a:rPr lang="nb-NO" sz="2400">
                <a:latin typeface="Arial" panose="020B0604020202020204" pitchFamily="34" charset="0"/>
                <a:cs typeface="Arial" panose="020B0604020202020204" pitchFamily="34" charset="0"/>
              </a:rPr>
              <a:t>Hvordan hadde du reagert om skolen hadde gjort disse plaggene forbudt?</a:t>
            </a:r>
          </a:p>
          <a:p>
            <a:pPr marL="285750" indent="-285750">
              <a:buFont typeface="Arial" panose="020B0604020202020204" pitchFamily="34" charset="0"/>
              <a:buChar char="•"/>
            </a:pPr>
            <a:r>
              <a:rPr lang="nb-NO" sz="2400">
                <a:latin typeface="Arial" panose="020B0604020202020204" pitchFamily="34" charset="0"/>
                <a:cs typeface="Arial" panose="020B0604020202020204" pitchFamily="34" charset="0"/>
              </a:rPr>
              <a:t>Ville du fremdeles brukt det? Også om dette ville risikert å gi deg konsekvenser?</a:t>
            </a:r>
          </a:p>
          <a:p>
            <a:pPr marL="285750" indent="-285750">
              <a:buFont typeface="Arial" panose="020B0604020202020204" pitchFamily="34" charset="0"/>
              <a:buChar char="•"/>
            </a:pPr>
            <a:endParaRPr lang="nb-NO" sz="2400"/>
          </a:p>
        </p:txBody>
      </p:sp>
      <p:pic>
        <p:nvPicPr>
          <p:cNvPr id="8" name="Bilde 7" descr="Et bilde som inneholder sirkel, symbol, logo, Grafikk&#10;&#10;Automatisk generert beskrivelse">
            <a:extLst>
              <a:ext uri="{FF2B5EF4-FFF2-40B4-BE49-F238E27FC236}">
                <a16:creationId xmlns:a16="http://schemas.microsoft.com/office/drawing/2014/main" id="{C411FB60-6BB5-8882-776C-C607AFCA40BC}"/>
              </a:ext>
            </a:extLst>
          </p:cNvPr>
          <p:cNvPicPr>
            <a:picLocks noChangeAspect="1"/>
          </p:cNvPicPr>
          <p:nvPr/>
        </p:nvPicPr>
        <p:blipFill>
          <a:blip r:embed="rId4">
            <a:extLst>
              <a:ext uri="{28A0092B-C50C-407E-A947-70E740481C1C}">
                <a14:useLocalDpi xmlns:a14="http://schemas.microsoft.com/office/drawing/2010/main" val="0"/>
              </a:ext>
            </a:extLst>
          </a:blip>
          <a:srcRect l="21288" r="22453"/>
          <a:stretch/>
        </p:blipFill>
        <p:spPr>
          <a:xfrm>
            <a:off x="690019" y="1747520"/>
            <a:ext cx="3461852" cy="3461312"/>
          </a:xfrm>
          <a:prstGeom prst="rect">
            <a:avLst/>
          </a:prstGeom>
        </p:spPr>
      </p:pic>
      <p:pic>
        <p:nvPicPr>
          <p:cNvPr id="5" name="Bilde 4">
            <a:extLst>
              <a:ext uri="{FF2B5EF4-FFF2-40B4-BE49-F238E27FC236}">
                <a16:creationId xmlns:a16="http://schemas.microsoft.com/office/drawing/2014/main" id="{D02C26AC-61DC-09C5-1C60-B535D8796F68}"/>
              </a:ext>
            </a:extLst>
          </p:cNvPr>
          <p:cNvPicPr>
            <a:picLocks noChangeAspect="1"/>
          </p:cNvPicPr>
          <p:nvPr/>
        </p:nvPicPr>
        <p:blipFill>
          <a:blip r:embed="rId5"/>
          <a:stretch>
            <a:fillRect/>
          </a:stretch>
        </p:blipFill>
        <p:spPr>
          <a:xfrm>
            <a:off x="10885140" y="6304561"/>
            <a:ext cx="1248245" cy="510980"/>
          </a:xfrm>
          <a:prstGeom prst="rect">
            <a:avLst/>
          </a:prstGeom>
        </p:spPr>
      </p:pic>
    </p:spTree>
    <p:extLst>
      <p:ext uri="{BB962C8B-B14F-4D97-AF65-F5344CB8AC3E}">
        <p14:creationId xmlns:p14="http://schemas.microsoft.com/office/powerpoint/2010/main" val="958166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4C6486-A810-DAA1-E180-736A8106028D}"/>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162CFABF-D204-EDA9-E961-625280E65D8A}"/>
              </a:ext>
            </a:extLst>
          </p:cNvPr>
          <p:cNvSpPr>
            <a:spLocks noGrp="1"/>
          </p:cNvSpPr>
          <p:nvPr>
            <p:ph idx="1"/>
          </p:nvPr>
        </p:nvSpPr>
        <p:spPr/>
        <p:txBody>
          <a:bodyPr/>
          <a:lstStyle/>
          <a:p>
            <a:pPr marL="0" indent="0">
              <a:buNone/>
            </a:pPr>
            <a:endParaRPr lang="nb-NO"/>
          </a:p>
          <a:p>
            <a:pPr marL="0" indent="0">
              <a:buNone/>
            </a:pPr>
            <a:endParaRPr lang="nb-NO"/>
          </a:p>
        </p:txBody>
      </p:sp>
      <p:pic>
        <p:nvPicPr>
          <p:cNvPr id="5" name="Media på Internett 4" title="Write for Rights 2024: Manahel al-Otaibi (Saudi Arabia)">
            <a:hlinkClick r:id="" action="ppaction://media"/>
            <a:extLst>
              <a:ext uri="{FF2B5EF4-FFF2-40B4-BE49-F238E27FC236}">
                <a16:creationId xmlns:a16="http://schemas.microsoft.com/office/drawing/2014/main" id="{A8711492-848E-55F3-F126-A81BAC682AF0}"/>
              </a:ext>
            </a:extLst>
          </p:cNvPr>
          <p:cNvPicPr>
            <a:picLocks noRot="1" noChangeAspect="1"/>
          </p:cNvPicPr>
          <p:nvPr>
            <a:videoFile r:link="rId1"/>
          </p:nvPr>
        </p:nvPicPr>
        <p:blipFill>
          <a:blip r:embed="rId4"/>
          <a:stretch>
            <a:fillRect/>
          </a:stretch>
        </p:blipFill>
        <p:spPr>
          <a:xfrm>
            <a:off x="20182" y="358"/>
            <a:ext cx="12137391" cy="6857642"/>
          </a:xfrm>
          <a:prstGeom prst="rect">
            <a:avLst/>
          </a:prstGeom>
        </p:spPr>
      </p:pic>
    </p:spTree>
    <p:extLst>
      <p:ext uri="{BB962C8B-B14F-4D97-AF65-F5344CB8AC3E}">
        <p14:creationId xmlns:p14="http://schemas.microsoft.com/office/powerpoint/2010/main" val="281481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descr="Et bilde som inneholder tekst, skjermbilde&#10;&#10;Automatisk generert beskrivelse">
            <a:extLst>
              <a:ext uri="{FF2B5EF4-FFF2-40B4-BE49-F238E27FC236}">
                <a16:creationId xmlns:a16="http://schemas.microsoft.com/office/drawing/2014/main" id="{7CC349FF-6CBA-0BF8-B3DE-F10612C10C7A}"/>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Grafikk 2" descr="Globus: Afrika og Europa med heldekkende fyll">
            <a:extLst>
              <a:ext uri="{FF2B5EF4-FFF2-40B4-BE49-F238E27FC236}">
                <a16:creationId xmlns:a16="http://schemas.microsoft.com/office/drawing/2014/main" id="{B4034120-5E1C-DA5B-FA21-F9BEB7C4F9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40874" y="1807576"/>
            <a:ext cx="647700" cy="647700"/>
          </a:xfrm>
          <a:prstGeom prst="rect">
            <a:avLst/>
          </a:prstGeom>
        </p:spPr>
      </p:pic>
      <p:sp>
        <p:nvSpPr>
          <p:cNvPr id="4" name="TekstSylinder 3">
            <a:extLst>
              <a:ext uri="{FF2B5EF4-FFF2-40B4-BE49-F238E27FC236}">
                <a16:creationId xmlns:a16="http://schemas.microsoft.com/office/drawing/2014/main" id="{E4ED87E0-374E-9997-704F-4F3B7DCD9B35}"/>
              </a:ext>
            </a:extLst>
          </p:cNvPr>
          <p:cNvSpPr txBox="1"/>
          <p:nvPr/>
        </p:nvSpPr>
        <p:spPr>
          <a:xfrm>
            <a:off x="8726989" y="1900594"/>
            <a:ext cx="2160270" cy="461665"/>
          </a:xfrm>
          <a:prstGeom prst="rect">
            <a:avLst/>
          </a:prstGeom>
          <a:noFill/>
        </p:spPr>
        <p:txBody>
          <a:bodyPr wrap="square" rtlCol="0">
            <a:spAutoFit/>
          </a:bodyPr>
          <a:lstStyle/>
          <a:p>
            <a:r>
              <a:rPr lang="nb-NO" sz="2400">
                <a:latin typeface="Arial Narrow" panose="020B0606020202030204" pitchFamily="34" charset="0"/>
              </a:rPr>
              <a:t>SAUDI-ARABIA </a:t>
            </a:r>
          </a:p>
        </p:txBody>
      </p:sp>
      <p:sp>
        <p:nvSpPr>
          <p:cNvPr id="5" name="TekstSylinder 4">
            <a:extLst>
              <a:ext uri="{FF2B5EF4-FFF2-40B4-BE49-F238E27FC236}">
                <a16:creationId xmlns:a16="http://schemas.microsoft.com/office/drawing/2014/main" id="{85CDCB15-38DD-C7AC-E90B-A99DE380D4A8}"/>
              </a:ext>
            </a:extLst>
          </p:cNvPr>
          <p:cNvSpPr txBox="1"/>
          <p:nvPr/>
        </p:nvSpPr>
        <p:spPr>
          <a:xfrm>
            <a:off x="5217622" y="2548294"/>
            <a:ext cx="6198126" cy="2677656"/>
          </a:xfrm>
          <a:prstGeom prst="rect">
            <a:avLst/>
          </a:prstGeom>
          <a:noFill/>
        </p:spPr>
        <p:txBody>
          <a:bodyPr wrap="square" rtlCol="0">
            <a:spAutoFit/>
          </a:bodyPr>
          <a:lstStyle/>
          <a:p>
            <a:pPr marL="285750" indent="-285750">
              <a:buFont typeface="Arial" panose="020B0604020202020204" pitchFamily="34" charset="0"/>
              <a:buChar char="•"/>
            </a:pPr>
            <a:r>
              <a:rPr lang="nb-NO" sz="2400">
                <a:effectLst/>
                <a:latin typeface="Arial" panose="020B0604020202020204" pitchFamily="34" charset="0"/>
                <a:cs typeface="Arial" panose="020B0604020202020204" pitchFamily="34" charset="0"/>
              </a:rPr>
              <a:t>Fitnessinstruktør </a:t>
            </a:r>
          </a:p>
          <a:p>
            <a:pPr marL="285750" indent="-285750">
              <a:buFont typeface="Arial" panose="020B0604020202020204" pitchFamily="34" charset="0"/>
              <a:buChar char="•"/>
            </a:pPr>
            <a:r>
              <a:rPr lang="nb-NO" sz="2400">
                <a:effectLst/>
                <a:latin typeface="Arial" panose="020B0604020202020204" pitchFamily="34" charset="0"/>
                <a:cs typeface="Arial" panose="020B0604020202020204" pitchFamily="34" charset="0"/>
              </a:rPr>
              <a:t>Opptatt av kvinners rettigheter og snakket om dette i sosiale medier</a:t>
            </a:r>
          </a:p>
          <a:p>
            <a:pPr marL="285750" indent="-285750">
              <a:buFont typeface="Arial" panose="020B0604020202020204" pitchFamily="34" charset="0"/>
              <a:buChar char="•"/>
            </a:pPr>
            <a:r>
              <a:rPr lang="nb-NO" sz="2400">
                <a:effectLst/>
                <a:latin typeface="Arial" panose="020B0604020202020204" pitchFamily="34" charset="0"/>
                <a:cs typeface="Arial" panose="020B0604020202020204" pitchFamily="34" charset="0"/>
              </a:rPr>
              <a:t>Dømt til 11 års fengsel i en hemmelig rettssak</a:t>
            </a:r>
          </a:p>
          <a:p>
            <a:pPr marL="285750" indent="-285750">
              <a:buFont typeface="Arial" panose="020B0604020202020204" pitchFamily="34" charset="0"/>
              <a:buChar char="•"/>
            </a:pPr>
            <a:r>
              <a:rPr lang="nb-NO" sz="2400">
                <a:effectLst/>
                <a:latin typeface="Arial" panose="020B0604020202020204" pitchFamily="34" charset="0"/>
                <a:cs typeface="Arial" panose="020B0604020202020204" pitchFamily="34" charset="0"/>
              </a:rPr>
              <a:t>Mishandles i fengsel og nektet medisinsk behandling. </a:t>
            </a:r>
          </a:p>
        </p:txBody>
      </p:sp>
      <p:sp>
        <p:nvSpPr>
          <p:cNvPr id="9" name="Tittel 1">
            <a:extLst>
              <a:ext uri="{FF2B5EF4-FFF2-40B4-BE49-F238E27FC236}">
                <a16:creationId xmlns:a16="http://schemas.microsoft.com/office/drawing/2014/main" id="{27D8AC39-D63D-5653-9AD5-39E3B08D1C75}"/>
              </a:ext>
            </a:extLst>
          </p:cNvPr>
          <p:cNvSpPr txBox="1">
            <a:spLocks/>
          </p:cNvSpPr>
          <p:nvPr/>
        </p:nvSpPr>
        <p:spPr>
          <a:xfrm>
            <a:off x="4441371" y="172310"/>
            <a:ext cx="7750629" cy="25488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7200">
                <a:latin typeface="Trade Gothic Next HvyCd" panose="020B0906040303020004" pitchFamily="34" charset="0"/>
              </a:rPr>
              <a:t>MANAHEL AL-OTAIBI</a:t>
            </a:r>
          </a:p>
        </p:txBody>
      </p:sp>
      <p:pic>
        <p:nvPicPr>
          <p:cNvPr id="13" name="Bilde 12" descr="Et bilde som inneholder Menneskeansikt, smil, klær, portrett&#10;&#10;Automatisk generert beskrivelse">
            <a:extLst>
              <a:ext uri="{FF2B5EF4-FFF2-40B4-BE49-F238E27FC236}">
                <a16:creationId xmlns:a16="http://schemas.microsoft.com/office/drawing/2014/main" id="{A2388E30-72E8-FE92-EEFC-8EEC1FE577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46" y="1178560"/>
            <a:ext cx="5180576" cy="6476104"/>
          </a:xfrm>
          <a:prstGeom prst="rect">
            <a:avLst/>
          </a:prstGeom>
        </p:spPr>
      </p:pic>
      <p:pic>
        <p:nvPicPr>
          <p:cNvPr id="7" name="Bilde 6">
            <a:extLst>
              <a:ext uri="{FF2B5EF4-FFF2-40B4-BE49-F238E27FC236}">
                <a16:creationId xmlns:a16="http://schemas.microsoft.com/office/drawing/2014/main" id="{926F52AD-7015-E318-0EDA-E35EEAA6838D}"/>
              </a:ext>
            </a:extLst>
          </p:cNvPr>
          <p:cNvPicPr>
            <a:picLocks noChangeAspect="1"/>
          </p:cNvPicPr>
          <p:nvPr/>
        </p:nvPicPr>
        <p:blipFill>
          <a:blip r:embed="rId7"/>
          <a:stretch>
            <a:fillRect/>
          </a:stretch>
        </p:blipFill>
        <p:spPr>
          <a:xfrm>
            <a:off x="10885140" y="6304561"/>
            <a:ext cx="1248245" cy="510980"/>
          </a:xfrm>
          <a:prstGeom prst="rect">
            <a:avLst/>
          </a:prstGeom>
        </p:spPr>
      </p:pic>
    </p:spTree>
    <p:extLst>
      <p:ext uri="{BB962C8B-B14F-4D97-AF65-F5344CB8AC3E}">
        <p14:creationId xmlns:p14="http://schemas.microsoft.com/office/powerpoint/2010/main" val="3998996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kst, skjermbilde&#10;&#10;Automatisk generert beskrivelse">
            <a:extLst>
              <a:ext uri="{FF2B5EF4-FFF2-40B4-BE49-F238E27FC236}">
                <a16:creationId xmlns:a16="http://schemas.microsoft.com/office/drawing/2014/main" id="{6491B713-D82D-F97B-6741-FAE34B0F5975}"/>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tel 1">
            <a:extLst>
              <a:ext uri="{FF2B5EF4-FFF2-40B4-BE49-F238E27FC236}">
                <a16:creationId xmlns:a16="http://schemas.microsoft.com/office/drawing/2014/main" id="{175D0223-FB2D-B51C-192B-5EB986D8E730}"/>
              </a:ext>
            </a:extLst>
          </p:cNvPr>
          <p:cNvSpPr txBox="1">
            <a:spLocks noGrp="1"/>
          </p:cNvSpPr>
          <p:nvPr>
            <p:ph type="title"/>
          </p:nvPr>
        </p:nvSpPr>
        <p:spPr>
          <a:xfrm>
            <a:off x="2143760" y="7811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a:latin typeface="Trade Gothic Next HvyCd" panose="020B0906040303020004" pitchFamily="34" charset="0"/>
              </a:rPr>
              <a:t>REFLEKSJONSOPPGAVE </a:t>
            </a:r>
          </a:p>
        </p:txBody>
      </p:sp>
      <p:sp>
        <p:nvSpPr>
          <p:cNvPr id="7" name="TekstSylinder 6">
            <a:extLst>
              <a:ext uri="{FF2B5EF4-FFF2-40B4-BE49-F238E27FC236}">
                <a16:creationId xmlns:a16="http://schemas.microsoft.com/office/drawing/2014/main" id="{40730FAB-FE48-E856-4347-32A2E48B344C}"/>
              </a:ext>
            </a:extLst>
          </p:cNvPr>
          <p:cNvSpPr txBox="1"/>
          <p:nvPr/>
        </p:nvSpPr>
        <p:spPr>
          <a:xfrm>
            <a:off x="5725160" y="2560530"/>
            <a:ext cx="4619621" cy="3843666"/>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nb-NO" sz="2400">
                <a:latin typeface="Arial"/>
                <a:cs typeface="Arial"/>
              </a:rPr>
              <a:t>Hvilke tanker gjør du deg om </a:t>
            </a:r>
            <a:r>
              <a:rPr lang="nb-NO" sz="2400" err="1">
                <a:latin typeface="Arial"/>
                <a:cs typeface="Arial"/>
              </a:rPr>
              <a:t>Manahel</a:t>
            </a:r>
            <a:r>
              <a:rPr lang="nb-NO" sz="2400">
                <a:latin typeface="Arial"/>
                <a:cs typeface="Arial"/>
              </a:rPr>
              <a:t> sin historie? </a:t>
            </a:r>
          </a:p>
          <a:p>
            <a:pPr marL="285750" indent="-228600">
              <a:lnSpc>
                <a:spcPct val="90000"/>
              </a:lnSpc>
              <a:spcAft>
                <a:spcPts val="600"/>
              </a:spcAft>
              <a:buFont typeface="Arial" panose="020B0604020202020204" pitchFamily="34" charset="0"/>
              <a:buChar char="•"/>
            </a:pPr>
            <a:r>
              <a:rPr lang="nb-NO" sz="2400">
                <a:latin typeface="Arial"/>
                <a:cs typeface="Arial"/>
              </a:rPr>
              <a:t>Kan dere se flere menneskerettigheter som har blitt brutt i </a:t>
            </a:r>
            <a:r>
              <a:rPr lang="nb-NO" sz="2400" err="1">
                <a:latin typeface="Arial"/>
                <a:cs typeface="Arial"/>
              </a:rPr>
              <a:t>Manahel</a:t>
            </a:r>
            <a:r>
              <a:rPr lang="nb-NO" sz="2400">
                <a:latin typeface="Arial"/>
                <a:cs typeface="Arial"/>
              </a:rPr>
              <a:t> sin sak? </a:t>
            </a:r>
          </a:p>
          <a:p>
            <a:pPr marL="285750" indent="-228600">
              <a:lnSpc>
                <a:spcPct val="90000"/>
              </a:lnSpc>
              <a:spcAft>
                <a:spcPts val="600"/>
              </a:spcAft>
              <a:buFont typeface="Arial" panose="020B0604020202020204" pitchFamily="34" charset="0"/>
              <a:buChar char="•"/>
            </a:pPr>
            <a:r>
              <a:rPr lang="nb-NO" sz="2400">
                <a:latin typeface="Arial"/>
                <a:cs typeface="Arial"/>
              </a:rPr>
              <a:t>Hva skal til for at </a:t>
            </a:r>
            <a:r>
              <a:rPr lang="nb-NO" sz="2400" err="1">
                <a:latin typeface="Arial"/>
                <a:cs typeface="Arial"/>
              </a:rPr>
              <a:t>Manahel</a:t>
            </a:r>
            <a:r>
              <a:rPr lang="nb-NO" sz="2400">
                <a:latin typeface="Arial"/>
                <a:cs typeface="Arial"/>
              </a:rPr>
              <a:t> skal kunne oppleve rettferdighet?</a:t>
            </a:r>
          </a:p>
        </p:txBody>
      </p:sp>
      <p:pic>
        <p:nvPicPr>
          <p:cNvPr id="8" name="Bilde 7" descr="Et bilde som inneholder person, klær, Menneskeansikt, Avfallsbeholder&#10;&#10;Automatisk generert beskrivelse">
            <a:extLst>
              <a:ext uri="{FF2B5EF4-FFF2-40B4-BE49-F238E27FC236}">
                <a16:creationId xmlns:a16="http://schemas.microsoft.com/office/drawing/2014/main" id="{D142619E-D522-C8DF-3D3B-FD95392062B6}"/>
              </a:ext>
            </a:extLst>
          </p:cNvPr>
          <p:cNvPicPr>
            <a:picLocks noChangeAspect="1"/>
          </p:cNvPicPr>
          <p:nvPr/>
        </p:nvPicPr>
        <p:blipFill>
          <a:blip r:embed="rId4">
            <a:extLst>
              <a:ext uri="{28A0092B-C50C-407E-A947-70E740481C1C}">
                <a14:useLocalDpi xmlns:a14="http://schemas.microsoft.com/office/drawing/2010/main" val="0"/>
              </a:ext>
            </a:extLst>
          </a:blip>
          <a:srcRect l="25749" r="2" b="2"/>
          <a:stretch/>
        </p:blipFill>
        <p:spPr>
          <a:xfrm>
            <a:off x="1847219" y="2106727"/>
            <a:ext cx="3562553" cy="356255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pic>
        <p:nvPicPr>
          <p:cNvPr id="5" name="Bilde 4">
            <a:extLst>
              <a:ext uri="{FF2B5EF4-FFF2-40B4-BE49-F238E27FC236}">
                <a16:creationId xmlns:a16="http://schemas.microsoft.com/office/drawing/2014/main" id="{84CFD7BC-74E7-15F3-1931-CD8BE3BDE06A}"/>
              </a:ext>
            </a:extLst>
          </p:cNvPr>
          <p:cNvPicPr>
            <a:picLocks noChangeAspect="1"/>
          </p:cNvPicPr>
          <p:nvPr/>
        </p:nvPicPr>
        <p:blipFill>
          <a:blip r:embed="rId5"/>
          <a:stretch>
            <a:fillRect/>
          </a:stretch>
        </p:blipFill>
        <p:spPr>
          <a:xfrm>
            <a:off x="10885140" y="6304561"/>
            <a:ext cx="1248245" cy="510980"/>
          </a:xfrm>
          <a:prstGeom prst="rect">
            <a:avLst/>
          </a:prstGeom>
        </p:spPr>
      </p:pic>
    </p:spTree>
    <p:extLst>
      <p:ext uri="{BB962C8B-B14F-4D97-AF65-F5344CB8AC3E}">
        <p14:creationId xmlns:p14="http://schemas.microsoft.com/office/powerpoint/2010/main" val="2976236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rgbClr val="EAD9CA"/>
        </a:solidFill>
        <a:effectLst/>
      </p:bgPr>
    </p:bg>
    <p:spTree>
      <p:nvGrpSpPr>
        <p:cNvPr id="1" name=""/>
        <p:cNvGrpSpPr/>
        <p:nvPr/>
      </p:nvGrpSpPr>
      <p:grpSpPr>
        <a:xfrm>
          <a:off x="0" y="0"/>
          <a:ext cx="0" cy="0"/>
          <a:chOff x="0" y="0"/>
          <a:chExt cx="0" cy="0"/>
        </a:xfrm>
      </p:grpSpPr>
      <p:pic>
        <p:nvPicPr>
          <p:cNvPr id="3" name="Bilde 2" descr="Et bilde som inneholder tekst, skjermbilde, design&#10;&#10;Automatisk generert beskrivelse">
            <a:extLst>
              <a:ext uri="{FF2B5EF4-FFF2-40B4-BE49-F238E27FC236}">
                <a16:creationId xmlns:a16="http://schemas.microsoft.com/office/drawing/2014/main" id="{F7348DE3-455E-D5EC-A261-BCA17CB84B91}"/>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4037378C-7F6C-59FB-63C8-A540320B27D5}"/>
              </a:ext>
            </a:extLst>
          </p:cNvPr>
          <p:cNvSpPr>
            <a:spLocks noGrp="1"/>
          </p:cNvSpPr>
          <p:nvPr>
            <p:ph type="title"/>
          </p:nvPr>
        </p:nvSpPr>
        <p:spPr>
          <a:xfrm>
            <a:off x="258590" y="3870985"/>
            <a:ext cx="12357815" cy="1325563"/>
          </a:xfrm>
        </p:spPr>
        <p:txBody>
          <a:bodyPr>
            <a:normAutofit fontScale="90000"/>
          </a:bodyPr>
          <a:lstStyle/>
          <a:p>
            <a:r>
              <a:rPr lang="nb-NO" sz="7300">
                <a:latin typeface="Trade Gothic Next Heavy" panose="020B0903040303020004" pitchFamily="34" charset="0"/>
              </a:rPr>
              <a:t>SLEYDO’ &amp;</a:t>
            </a:r>
            <a:r>
              <a:rPr lang="nb-NO" sz="7300" b="1">
                <a:latin typeface="Trade Gothic Next Heavy" panose="020B0903040303020004" pitchFamily="34" charset="0"/>
              </a:rPr>
              <a:t> </a:t>
            </a:r>
            <a:r>
              <a:rPr lang="nb-NO" sz="7300">
                <a:latin typeface="Trade Gothic Next Heavy" panose="020B0903040303020004" pitchFamily="34" charset="0"/>
              </a:rPr>
              <a:t>WET’SUWET’EN</a:t>
            </a:r>
            <a:r>
              <a:rPr lang="nb-NO" sz="7300" b="1">
                <a:latin typeface="Trade Gothic Next Heavy" panose="020B0903040303020004" pitchFamily="34" charset="0"/>
              </a:rPr>
              <a:t> </a:t>
            </a:r>
            <a:br>
              <a:rPr lang="nb-NO">
                <a:latin typeface="Trade Gothic Next Heavy" panose="020B0903040303020004" pitchFamily="34" charset="0"/>
              </a:rPr>
            </a:br>
            <a:r>
              <a:rPr lang="nb-NO">
                <a:latin typeface="Trade Gothic Next Heavy" panose="020B0903040303020004" pitchFamily="34" charset="0"/>
              </a:rPr>
              <a:t>SKRIV FOR LIV SAK 2</a:t>
            </a:r>
            <a:br>
              <a:rPr lang="nb-NO">
                <a:latin typeface="Trade Gothic Next Heavy" panose="020B0903040303020004" pitchFamily="34" charset="0"/>
              </a:rPr>
            </a:br>
            <a:r>
              <a:rPr lang="nb-NO" sz="2200">
                <a:latin typeface="Trade Gothic Next Heavy" panose="020B0903040303020004" pitchFamily="34" charset="0"/>
              </a:rPr>
              <a:t>TEMA: URFOLKSRETTIGHETER</a:t>
            </a:r>
          </a:p>
        </p:txBody>
      </p:sp>
      <p:pic>
        <p:nvPicPr>
          <p:cNvPr id="5" name="Bilde 4">
            <a:extLst>
              <a:ext uri="{FF2B5EF4-FFF2-40B4-BE49-F238E27FC236}">
                <a16:creationId xmlns:a16="http://schemas.microsoft.com/office/drawing/2014/main" id="{27C28588-313F-C3EF-96C6-A6DB2795304D}"/>
              </a:ext>
            </a:extLst>
          </p:cNvPr>
          <p:cNvPicPr>
            <a:picLocks noChangeAspect="1"/>
          </p:cNvPicPr>
          <p:nvPr/>
        </p:nvPicPr>
        <p:blipFill>
          <a:blip r:embed="rId4"/>
          <a:stretch>
            <a:fillRect/>
          </a:stretch>
        </p:blipFill>
        <p:spPr>
          <a:xfrm>
            <a:off x="10776240" y="6150149"/>
            <a:ext cx="1261086" cy="550901"/>
          </a:xfrm>
          <a:prstGeom prst="rect">
            <a:avLst/>
          </a:prstGeom>
        </p:spPr>
      </p:pic>
    </p:spTree>
    <p:extLst>
      <p:ext uri="{BB962C8B-B14F-4D97-AF65-F5344CB8AC3E}">
        <p14:creationId xmlns:p14="http://schemas.microsoft.com/office/powerpoint/2010/main" val="1342161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skjermbilde&#10;&#10;Automatisk generert beskrivelse">
            <a:extLst>
              <a:ext uri="{FF2B5EF4-FFF2-40B4-BE49-F238E27FC236}">
                <a16:creationId xmlns:a16="http://schemas.microsoft.com/office/drawing/2014/main" id="{5A8AE309-1674-E7BF-04C8-AF65431230DC}"/>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23748140-F7F3-5E6F-F2E3-C849659B84B2}"/>
              </a:ext>
            </a:extLst>
          </p:cNvPr>
          <p:cNvSpPr>
            <a:spLocks noGrp="1"/>
          </p:cNvSpPr>
          <p:nvPr>
            <p:ph type="title"/>
          </p:nvPr>
        </p:nvSpPr>
        <p:spPr>
          <a:xfrm>
            <a:off x="5452110" y="2340141"/>
            <a:ext cx="8001000" cy="2177717"/>
          </a:xfrm>
        </p:spPr>
        <p:txBody>
          <a:bodyPr>
            <a:normAutofit/>
          </a:bodyPr>
          <a:lstStyle/>
          <a:p>
            <a:r>
              <a:rPr lang="nb-NO" sz="7200">
                <a:latin typeface="Trade Gothic Next HvyCd" panose="020B0906040303020004" pitchFamily="34" charset="0"/>
              </a:rPr>
              <a:t>URFOLKS- RETTIGHETER </a:t>
            </a:r>
          </a:p>
        </p:txBody>
      </p:sp>
      <p:pic>
        <p:nvPicPr>
          <p:cNvPr id="7" name="Bilde 6" descr="Et bilde som inneholder blomster, plante&#10;&#10;Automatisk generert beskrivelse">
            <a:extLst>
              <a:ext uri="{FF2B5EF4-FFF2-40B4-BE49-F238E27FC236}">
                <a16:creationId xmlns:a16="http://schemas.microsoft.com/office/drawing/2014/main" id="{2AF77CCB-D9E5-5D04-607F-483D86371D6D}"/>
              </a:ext>
            </a:extLst>
          </p:cNvPr>
          <p:cNvPicPr>
            <a:picLocks noChangeAspect="1"/>
          </p:cNvPicPr>
          <p:nvPr/>
        </p:nvPicPr>
        <p:blipFill>
          <a:blip r:embed="rId4">
            <a:extLst>
              <a:ext uri="{28A0092B-C50C-407E-A947-70E740481C1C}">
                <a14:useLocalDpi xmlns:a14="http://schemas.microsoft.com/office/drawing/2010/main" val="0"/>
              </a:ext>
            </a:extLst>
          </a:blip>
          <a:srcRect l="21500" r="22375"/>
          <a:stretch/>
        </p:blipFill>
        <p:spPr>
          <a:xfrm>
            <a:off x="1483309" y="1280160"/>
            <a:ext cx="3968801" cy="3977640"/>
          </a:xfrm>
          <a:prstGeom prst="rect">
            <a:avLst/>
          </a:prstGeom>
        </p:spPr>
      </p:pic>
      <p:pic>
        <p:nvPicPr>
          <p:cNvPr id="5" name="Bilde 4">
            <a:extLst>
              <a:ext uri="{FF2B5EF4-FFF2-40B4-BE49-F238E27FC236}">
                <a16:creationId xmlns:a16="http://schemas.microsoft.com/office/drawing/2014/main" id="{A62AFFCB-3D49-B85C-4F9D-F2F48A22F46C}"/>
              </a:ext>
            </a:extLst>
          </p:cNvPr>
          <p:cNvPicPr>
            <a:picLocks noChangeAspect="1"/>
          </p:cNvPicPr>
          <p:nvPr/>
        </p:nvPicPr>
        <p:blipFill>
          <a:blip r:embed="rId5"/>
          <a:stretch>
            <a:fillRect/>
          </a:stretch>
        </p:blipFill>
        <p:spPr>
          <a:xfrm>
            <a:off x="10885140" y="6304561"/>
            <a:ext cx="1248245" cy="510980"/>
          </a:xfrm>
          <a:prstGeom prst="rect">
            <a:avLst/>
          </a:prstGeom>
        </p:spPr>
      </p:pic>
    </p:spTree>
    <p:extLst>
      <p:ext uri="{BB962C8B-B14F-4D97-AF65-F5344CB8AC3E}">
        <p14:creationId xmlns:p14="http://schemas.microsoft.com/office/powerpoint/2010/main" val="960420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t bilde som inneholder tekst, skjermbilde, design&#10;&#10;Automatisk generert beskrivelse">
            <a:extLst>
              <a:ext uri="{FF2B5EF4-FFF2-40B4-BE49-F238E27FC236}">
                <a16:creationId xmlns:a16="http://schemas.microsoft.com/office/drawing/2014/main" id="{3724D5A6-B58A-38A3-98EA-3AF4A7C7910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ssholder for innhold 2">
            <a:extLst>
              <a:ext uri="{FF2B5EF4-FFF2-40B4-BE49-F238E27FC236}">
                <a16:creationId xmlns:a16="http://schemas.microsoft.com/office/drawing/2014/main" id="{2856C28C-A912-2C0F-DBC0-64074DADDFF4}"/>
              </a:ext>
            </a:extLst>
          </p:cNvPr>
          <p:cNvSpPr>
            <a:spLocks noGrp="1"/>
          </p:cNvSpPr>
          <p:nvPr>
            <p:ph idx="1"/>
          </p:nvPr>
        </p:nvSpPr>
        <p:spPr>
          <a:xfrm>
            <a:off x="1082711" y="2503415"/>
            <a:ext cx="9454150" cy="2402732"/>
          </a:xfrm>
        </p:spPr>
        <p:txBody>
          <a:bodyPr>
            <a:noAutofit/>
          </a:bodyPr>
          <a:lstStyle/>
          <a:p>
            <a:pPr marL="0" indent="0">
              <a:buNone/>
            </a:pPr>
            <a:r>
              <a:rPr lang="nb-NO" sz="8800" dirty="0">
                <a:latin typeface="Trade Gothic Next Heavy" panose="020F0502020204030204" pitchFamily="34" charset="0"/>
              </a:rPr>
              <a:t>DAGEN I DAG  </a:t>
            </a:r>
          </a:p>
          <a:p>
            <a:pPr marL="0" indent="0">
              <a:buNone/>
            </a:pPr>
            <a:r>
              <a:rPr lang="nb-NO" sz="2400" dirty="0">
                <a:latin typeface="Trade Gothic Next Heavy" panose="020F0502020204030204" pitchFamily="34" charset="0"/>
              </a:rPr>
              <a:t>Del 1: Introduksjon til Amnesty International og Skriv for liv</a:t>
            </a:r>
          </a:p>
          <a:p>
            <a:pPr marL="0" indent="0">
              <a:buNone/>
            </a:pPr>
            <a:r>
              <a:rPr lang="nb-NO" sz="2400" dirty="0">
                <a:latin typeface="Trade Gothic Next Heavy" panose="020F0502020204030204" pitchFamily="34" charset="0"/>
              </a:rPr>
              <a:t>Del 2: Arbeid med menneskerettighetene og Skriv for liv-saken(e)</a:t>
            </a:r>
          </a:p>
          <a:p>
            <a:pPr marL="0" indent="0">
              <a:buNone/>
            </a:pPr>
            <a:r>
              <a:rPr lang="nb-NO" sz="2400" dirty="0">
                <a:latin typeface="Trade Gothic Next Heavy" panose="020F0502020204030204" pitchFamily="34" charset="0"/>
              </a:rPr>
              <a:t>Del 3: Brevskriving </a:t>
            </a:r>
          </a:p>
        </p:txBody>
      </p:sp>
      <p:pic>
        <p:nvPicPr>
          <p:cNvPr id="7" name="Bilde 6">
            <a:extLst>
              <a:ext uri="{FF2B5EF4-FFF2-40B4-BE49-F238E27FC236}">
                <a16:creationId xmlns:a16="http://schemas.microsoft.com/office/drawing/2014/main" id="{BCA88362-24EE-84BF-7032-87BADD19A126}"/>
              </a:ext>
            </a:extLst>
          </p:cNvPr>
          <p:cNvPicPr>
            <a:picLocks noChangeAspect="1"/>
          </p:cNvPicPr>
          <p:nvPr/>
        </p:nvPicPr>
        <p:blipFill>
          <a:blip r:embed="rId4"/>
          <a:stretch>
            <a:fillRect/>
          </a:stretch>
        </p:blipFill>
        <p:spPr>
          <a:xfrm>
            <a:off x="10776240" y="6150149"/>
            <a:ext cx="1261086" cy="550901"/>
          </a:xfrm>
          <a:prstGeom prst="rect">
            <a:avLst/>
          </a:prstGeom>
        </p:spPr>
      </p:pic>
    </p:spTree>
    <p:extLst>
      <p:ext uri="{BB962C8B-B14F-4D97-AF65-F5344CB8AC3E}">
        <p14:creationId xmlns:p14="http://schemas.microsoft.com/office/powerpoint/2010/main" val="549414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04C9BD-36B6-3609-61E3-DCA2B4F0F1D6}"/>
              </a:ext>
            </a:extLst>
          </p:cNvPr>
          <p:cNvSpPr>
            <a:spLocks noGrp="1"/>
          </p:cNvSpPr>
          <p:nvPr>
            <p:ph type="title"/>
          </p:nvPr>
        </p:nvSpPr>
        <p:spPr/>
        <p:txBody>
          <a:bodyPr/>
          <a:lstStyle/>
          <a:p>
            <a:endParaRPr lang="nb-NO"/>
          </a:p>
        </p:txBody>
      </p:sp>
      <p:pic>
        <p:nvPicPr>
          <p:cNvPr id="4" name="Media på Internett 3" title="Stå opp for urfolks rettigheter!">
            <a:hlinkClick r:id="" action="ppaction://media"/>
            <a:extLst>
              <a:ext uri="{FF2B5EF4-FFF2-40B4-BE49-F238E27FC236}">
                <a16:creationId xmlns:a16="http://schemas.microsoft.com/office/drawing/2014/main" id="{8120B70A-C703-F22B-B54C-6E99283B2B35}"/>
              </a:ext>
            </a:extLst>
          </p:cNvPr>
          <p:cNvPicPr>
            <a:picLocks noGrp="1" noRot="1" noChangeAspect="1"/>
          </p:cNvPicPr>
          <p:nvPr>
            <p:ph idx="1"/>
            <a:videoFile r:link="rId1"/>
          </p:nvPr>
        </p:nvPicPr>
        <p:blipFill>
          <a:blip r:embed="rId4"/>
          <a:stretch>
            <a:fillRect/>
          </a:stretch>
        </p:blipFill>
        <p:spPr>
          <a:xfrm>
            <a:off x="0" y="0"/>
            <a:ext cx="12137234" cy="6858000"/>
          </a:xfrm>
          <a:prstGeom prst="rect">
            <a:avLst/>
          </a:prstGeom>
        </p:spPr>
      </p:pic>
    </p:spTree>
    <p:extLst>
      <p:ext uri="{BB962C8B-B14F-4D97-AF65-F5344CB8AC3E}">
        <p14:creationId xmlns:p14="http://schemas.microsoft.com/office/powerpoint/2010/main" val="425259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kst, skjermbilde&#10;&#10;Automatisk generert beskrivelse">
            <a:extLst>
              <a:ext uri="{FF2B5EF4-FFF2-40B4-BE49-F238E27FC236}">
                <a16:creationId xmlns:a16="http://schemas.microsoft.com/office/drawing/2014/main" id="{DEF4F232-A9ED-1135-F264-8E997EE653D7}"/>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kstSylinder 6">
            <a:extLst>
              <a:ext uri="{FF2B5EF4-FFF2-40B4-BE49-F238E27FC236}">
                <a16:creationId xmlns:a16="http://schemas.microsoft.com/office/drawing/2014/main" id="{9D3E8069-0122-3618-BAE4-D3DDD4D803C3}"/>
              </a:ext>
            </a:extLst>
          </p:cNvPr>
          <p:cNvSpPr txBox="1"/>
          <p:nvPr/>
        </p:nvSpPr>
        <p:spPr>
          <a:xfrm>
            <a:off x="2508409" y="3166652"/>
            <a:ext cx="7175182" cy="1938992"/>
          </a:xfrm>
          <a:prstGeom prst="rect">
            <a:avLst/>
          </a:prstGeom>
          <a:noFill/>
        </p:spPr>
        <p:txBody>
          <a:bodyPr wrap="square">
            <a:spAutoFit/>
          </a:bodyPr>
          <a:lstStyle/>
          <a:p>
            <a:pPr marL="0" indent="0" algn="ctr">
              <a:buNone/>
            </a:pPr>
            <a:r>
              <a:rPr lang="nb-NO" sz="2400">
                <a:latin typeface="Arial" panose="020B0604020202020204" pitchFamily="34" charset="0"/>
                <a:cs typeface="Arial" panose="020B0604020202020204" pitchFamily="34" charset="0"/>
              </a:rPr>
              <a:t>«Vår medisin, våre bær, vår mat, dyrene, vannet vårt, vår kultur, alt har vært her siden uminnelige tider. </a:t>
            </a:r>
            <a:r>
              <a:rPr kumimoji="0" lang="nb-NO" altLang="nb-NO" sz="2400" b="0" i="0" u="none" strike="noStrike" cap="none" normalizeH="0" baseline="0">
                <a:ln>
                  <a:noFill/>
                </a:ln>
                <a:solidFill>
                  <a:srgbClr val="1F1F1F"/>
                </a:solidFill>
                <a:effectLst/>
                <a:latin typeface="Arial" panose="020B0604020202020204" pitchFamily="34" charset="0"/>
                <a:cs typeface="Arial" panose="020B0604020202020204" pitchFamily="34" charset="0"/>
              </a:rPr>
              <a:t>Vi er forpliktet til å beskytte våre måter å leve på i uminnelige tider. Vi er forpliktet til å beskytte våre måter å leve på for våre ufødte barn.»</a:t>
            </a:r>
            <a:r>
              <a:rPr kumimoji="0" lang="nb-NO" altLang="nb-NO" sz="24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p>
        </p:txBody>
      </p:sp>
      <p:sp>
        <p:nvSpPr>
          <p:cNvPr id="9" name="TekstSylinder 8">
            <a:extLst>
              <a:ext uri="{FF2B5EF4-FFF2-40B4-BE49-F238E27FC236}">
                <a16:creationId xmlns:a16="http://schemas.microsoft.com/office/drawing/2014/main" id="{BFDA1141-4DE7-0026-E96A-FC35EEC98C19}"/>
              </a:ext>
            </a:extLst>
          </p:cNvPr>
          <p:cNvSpPr txBox="1"/>
          <p:nvPr/>
        </p:nvSpPr>
        <p:spPr>
          <a:xfrm>
            <a:off x="1524000" y="1290406"/>
            <a:ext cx="9144000" cy="1754326"/>
          </a:xfrm>
          <a:prstGeom prst="rect">
            <a:avLst/>
          </a:prstGeom>
          <a:noFill/>
        </p:spPr>
        <p:txBody>
          <a:bodyPr wrap="square">
            <a:spAutoFit/>
          </a:bodyPr>
          <a:lstStyle/>
          <a:p>
            <a:pPr algn="ctr"/>
            <a:r>
              <a:rPr lang="nb-NO" sz="5400">
                <a:latin typeface="Trade Gothic Next HvyCd" panose="020B0906040303020004" pitchFamily="34" charset="0"/>
              </a:rPr>
              <a:t>HVA TROR DU DETTE SITATET HANDLER OM?</a:t>
            </a:r>
          </a:p>
        </p:txBody>
      </p:sp>
      <p:pic>
        <p:nvPicPr>
          <p:cNvPr id="2" name="Bilde 1">
            <a:extLst>
              <a:ext uri="{FF2B5EF4-FFF2-40B4-BE49-F238E27FC236}">
                <a16:creationId xmlns:a16="http://schemas.microsoft.com/office/drawing/2014/main" id="{33BD566C-DB96-D6E5-7303-6D3B27ADC9B3}"/>
              </a:ext>
            </a:extLst>
          </p:cNvPr>
          <p:cNvPicPr>
            <a:picLocks noChangeAspect="1"/>
          </p:cNvPicPr>
          <p:nvPr/>
        </p:nvPicPr>
        <p:blipFill>
          <a:blip r:embed="rId4"/>
          <a:stretch>
            <a:fillRect/>
          </a:stretch>
        </p:blipFill>
        <p:spPr>
          <a:xfrm>
            <a:off x="10885140" y="6304561"/>
            <a:ext cx="1248245" cy="510980"/>
          </a:xfrm>
          <a:prstGeom prst="rect">
            <a:avLst/>
          </a:prstGeom>
        </p:spPr>
      </p:pic>
    </p:spTree>
    <p:extLst>
      <p:ext uri="{BB962C8B-B14F-4D97-AF65-F5344CB8AC3E}">
        <p14:creationId xmlns:p14="http://schemas.microsoft.com/office/powerpoint/2010/main" val="2596257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6F0491-F810-BBEA-7022-88F999423EFD}"/>
              </a:ext>
            </a:extLst>
          </p:cNvPr>
          <p:cNvSpPr>
            <a:spLocks noGrp="1"/>
          </p:cNvSpPr>
          <p:nvPr>
            <p:ph type="title"/>
          </p:nvPr>
        </p:nvSpPr>
        <p:spPr/>
        <p:txBody>
          <a:bodyPr/>
          <a:lstStyle/>
          <a:p>
            <a:endParaRPr lang="nb-NO"/>
          </a:p>
        </p:txBody>
      </p:sp>
      <p:pic>
        <p:nvPicPr>
          <p:cNvPr id="3" name="Media på Internett 2" title="Write for Rights 2024: Wet’suwet’en Nation Land Defenders (Canada)">
            <a:hlinkClick r:id="" action="ppaction://media"/>
            <a:extLst>
              <a:ext uri="{FF2B5EF4-FFF2-40B4-BE49-F238E27FC236}">
                <a16:creationId xmlns:a16="http://schemas.microsoft.com/office/drawing/2014/main" id="{F1412DF0-C854-7FE3-8E21-F5C34667987B}"/>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405035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skjermbilde&#10;&#10;Automatisk generert beskrivelse">
            <a:extLst>
              <a:ext uri="{FF2B5EF4-FFF2-40B4-BE49-F238E27FC236}">
                <a16:creationId xmlns:a16="http://schemas.microsoft.com/office/drawing/2014/main" id="{FBAB3AAB-46C3-1397-3A0E-5ADBA4ADFD7F}"/>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335C5D08-A388-BF08-64CB-2E7B7C4BAB91}"/>
              </a:ext>
            </a:extLst>
          </p:cNvPr>
          <p:cNvSpPr>
            <a:spLocks noGrp="1"/>
          </p:cNvSpPr>
          <p:nvPr>
            <p:ph type="title"/>
          </p:nvPr>
        </p:nvSpPr>
        <p:spPr>
          <a:xfrm>
            <a:off x="846349" y="713355"/>
            <a:ext cx="10499302" cy="1344324"/>
          </a:xfrm>
        </p:spPr>
        <p:txBody>
          <a:bodyPr>
            <a:noAutofit/>
          </a:bodyPr>
          <a:lstStyle/>
          <a:p>
            <a:pPr algn="ctr"/>
            <a:r>
              <a:rPr lang="nb-NO" sz="7200">
                <a:latin typeface="Trade Gothic Next HvyCd" panose="020B0906040303020004" pitchFamily="34" charset="0"/>
              </a:rPr>
              <a:t>SLEYDO’ &amp; WET’SUWET’EN</a:t>
            </a:r>
          </a:p>
        </p:txBody>
      </p:sp>
      <p:sp>
        <p:nvSpPr>
          <p:cNvPr id="11" name="TekstSylinder 10">
            <a:extLst>
              <a:ext uri="{FF2B5EF4-FFF2-40B4-BE49-F238E27FC236}">
                <a16:creationId xmlns:a16="http://schemas.microsoft.com/office/drawing/2014/main" id="{5602371D-D574-42AE-72AC-675867A2C026}"/>
              </a:ext>
            </a:extLst>
          </p:cNvPr>
          <p:cNvSpPr txBox="1"/>
          <p:nvPr/>
        </p:nvSpPr>
        <p:spPr>
          <a:xfrm>
            <a:off x="5167080" y="2057679"/>
            <a:ext cx="5025055" cy="3985706"/>
          </a:xfrm>
          <a:prstGeom prst="rect">
            <a:avLst/>
          </a:prstGeom>
          <a:noFill/>
        </p:spPr>
        <p:txBody>
          <a:bodyPr wrap="square" rtlCol="0">
            <a:spAutoFit/>
          </a:bodyPr>
          <a:lstStyle/>
          <a:p>
            <a:pPr marL="285750" indent="-285750">
              <a:buFont typeface="Arial" panose="020B0604020202020204" pitchFamily="34" charset="0"/>
              <a:buChar char="•"/>
            </a:pPr>
            <a:r>
              <a:rPr lang="nb-NO" sz="2300">
                <a:effectLst/>
              </a:rPr>
              <a:t>Ønsker å stoppe utbygging av rørledning for å verne om eget landområde</a:t>
            </a:r>
          </a:p>
          <a:p>
            <a:pPr marL="285750" indent="-285750">
              <a:buFont typeface="Arial" panose="020B0604020202020204" pitchFamily="34" charset="0"/>
              <a:buChar char="•"/>
            </a:pPr>
            <a:r>
              <a:rPr lang="nb-NO" sz="2300">
                <a:effectLst/>
              </a:rPr>
              <a:t>Ønsker respekt for sine urfolksrettigheter </a:t>
            </a:r>
          </a:p>
          <a:p>
            <a:pPr marL="285750" indent="-285750">
              <a:buFont typeface="Arial" panose="020B0604020202020204" pitchFamily="34" charset="0"/>
              <a:buChar char="•"/>
            </a:pPr>
            <a:r>
              <a:rPr lang="nb-NO" sz="2300">
                <a:effectLst/>
              </a:rPr>
              <a:t>Fredelig demonstrasjoner har blitt møtt med overdreven makt fra politiets side </a:t>
            </a:r>
          </a:p>
          <a:p>
            <a:pPr marL="285750" indent="-285750">
              <a:buFont typeface="Arial" panose="020B0604020202020204" pitchFamily="34" charset="0"/>
              <a:buChar char="•"/>
            </a:pPr>
            <a:r>
              <a:rPr lang="nb-NO" sz="2300"/>
              <a:t>Sleydo’ fra Wet’suwet’en har</a:t>
            </a:r>
            <a:r>
              <a:rPr lang="nb-NO" sz="2300">
                <a:effectLst/>
              </a:rPr>
              <a:t> klaget på dom og risikerer nå fengsel</a:t>
            </a:r>
          </a:p>
          <a:p>
            <a:endParaRPr lang="nb-NO" sz="2300"/>
          </a:p>
        </p:txBody>
      </p:sp>
      <p:pic>
        <p:nvPicPr>
          <p:cNvPr id="4" name="Grafikk 3" descr="Globus: Afrika og Europa med heldekkende fyll">
            <a:extLst>
              <a:ext uri="{FF2B5EF4-FFF2-40B4-BE49-F238E27FC236}">
                <a16:creationId xmlns:a16="http://schemas.microsoft.com/office/drawing/2014/main" id="{17F04731-046B-9119-0C74-E5A331239C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83266" y="1733829"/>
            <a:ext cx="647700" cy="647700"/>
          </a:xfrm>
          <a:prstGeom prst="rect">
            <a:avLst/>
          </a:prstGeom>
        </p:spPr>
      </p:pic>
      <p:sp>
        <p:nvSpPr>
          <p:cNvPr id="7" name="Plassholder for innhold 2">
            <a:extLst>
              <a:ext uri="{FF2B5EF4-FFF2-40B4-BE49-F238E27FC236}">
                <a16:creationId xmlns:a16="http://schemas.microsoft.com/office/drawing/2014/main" id="{B301E7B2-0649-8450-A836-B995E31C72BA}"/>
              </a:ext>
            </a:extLst>
          </p:cNvPr>
          <p:cNvSpPr txBox="1">
            <a:spLocks/>
          </p:cNvSpPr>
          <p:nvPr/>
        </p:nvSpPr>
        <p:spPr>
          <a:xfrm>
            <a:off x="9372985" y="1906421"/>
            <a:ext cx="1466850" cy="7118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2400">
                <a:latin typeface="Arial Narrow" panose="020B0606020202030204" pitchFamily="34" charset="0"/>
              </a:rPr>
              <a:t>CANADA</a:t>
            </a:r>
          </a:p>
        </p:txBody>
      </p:sp>
      <p:pic>
        <p:nvPicPr>
          <p:cNvPr id="6" name="Bilde 5" descr="Et bilde som inneholder Menneskeansikt, portrett, smil, person&#10;&#10;Automatisk generert beskrivelse">
            <a:extLst>
              <a:ext uri="{FF2B5EF4-FFF2-40B4-BE49-F238E27FC236}">
                <a16:creationId xmlns:a16="http://schemas.microsoft.com/office/drawing/2014/main" id="{9772A52A-19E9-C44E-670E-C26CC578C8D4}"/>
              </a:ext>
            </a:extLst>
          </p:cNvPr>
          <p:cNvPicPr>
            <a:picLocks noChangeAspect="1"/>
          </p:cNvPicPr>
          <p:nvPr/>
        </p:nvPicPr>
        <p:blipFill>
          <a:blip r:embed="rId6">
            <a:extLst>
              <a:ext uri="{28A0092B-C50C-407E-A947-70E740481C1C}">
                <a14:useLocalDpi xmlns:a14="http://schemas.microsoft.com/office/drawing/2010/main" val="0"/>
              </a:ext>
            </a:extLst>
          </a:blip>
          <a:srcRect l="24740" t="6659" r="26350" b="9342"/>
          <a:stretch/>
        </p:blipFill>
        <p:spPr>
          <a:xfrm>
            <a:off x="451417" y="1733829"/>
            <a:ext cx="4906095" cy="4739640"/>
          </a:xfrm>
          <a:prstGeom prst="rect">
            <a:avLst/>
          </a:prstGeom>
        </p:spPr>
      </p:pic>
      <p:pic>
        <p:nvPicPr>
          <p:cNvPr id="5" name="Bilde 4">
            <a:extLst>
              <a:ext uri="{FF2B5EF4-FFF2-40B4-BE49-F238E27FC236}">
                <a16:creationId xmlns:a16="http://schemas.microsoft.com/office/drawing/2014/main" id="{EBDEFC57-BFBF-B71A-AB5F-A0B91CB0E87F}"/>
              </a:ext>
            </a:extLst>
          </p:cNvPr>
          <p:cNvPicPr>
            <a:picLocks noChangeAspect="1"/>
          </p:cNvPicPr>
          <p:nvPr/>
        </p:nvPicPr>
        <p:blipFill>
          <a:blip r:embed="rId7"/>
          <a:stretch>
            <a:fillRect/>
          </a:stretch>
        </p:blipFill>
        <p:spPr>
          <a:xfrm>
            <a:off x="10885140" y="6304561"/>
            <a:ext cx="1248245" cy="510980"/>
          </a:xfrm>
          <a:prstGeom prst="rect">
            <a:avLst/>
          </a:prstGeom>
        </p:spPr>
      </p:pic>
    </p:spTree>
    <p:extLst>
      <p:ext uri="{BB962C8B-B14F-4D97-AF65-F5344CB8AC3E}">
        <p14:creationId xmlns:p14="http://schemas.microsoft.com/office/powerpoint/2010/main" val="3880057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a16="http://schemas.microsoft.com/office/drawing/2014/main" id="{803038C0-6D88-A806-8685-972EF351BE38}"/>
              </a:ext>
            </a:extLst>
          </p:cNvPr>
          <p:cNvPicPr>
            <a:picLocks noChangeAspect="1"/>
          </p:cNvPicPr>
          <p:nvPr/>
        </p:nvPicPr>
        <p:blipFill>
          <a:blip r:embed="rId3">
            <a:extLst>
              <a:ext uri="{28A0092B-C50C-407E-A947-70E740481C1C}">
                <a14:useLocalDpi xmlns:a14="http://schemas.microsoft.com/office/drawing/2010/main" val="0"/>
              </a:ext>
            </a:extLst>
          </a:blip>
          <a:srcRect l="13177" r="13177"/>
          <a:stretch/>
        </p:blipFill>
        <p:spPr>
          <a:xfrm>
            <a:off x="6639344" y="3295447"/>
            <a:ext cx="3562553" cy="356255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pic>
        <p:nvPicPr>
          <p:cNvPr id="7" name="Bilde 6" descr="Et bilde som inneholder tekst, skjermbilde&#10;&#10;Automatisk generert beskrivelse">
            <a:extLst>
              <a:ext uri="{FF2B5EF4-FFF2-40B4-BE49-F238E27FC236}">
                <a16:creationId xmlns:a16="http://schemas.microsoft.com/office/drawing/2014/main" id="{9E2BCE5C-7CBA-1B62-B9FA-B9B4519AE90D}"/>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50D56362-F674-5F53-8BB8-9D3854A82ECD}"/>
              </a:ext>
            </a:extLst>
          </p:cNvPr>
          <p:cNvSpPr>
            <a:spLocks noGrp="1"/>
          </p:cNvSpPr>
          <p:nvPr>
            <p:ph type="title"/>
          </p:nvPr>
        </p:nvSpPr>
        <p:spPr>
          <a:xfrm>
            <a:off x="1029037" y="830254"/>
            <a:ext cx="7811589" cy="1389435"/>
          </a:xfrm>
        </p:spPr>
        <p:txBody>
          <a:bodyPr>
            <a:noAutofit/>
          </a:bodyPr>
          <a:lstStyle/>
          <a:p>
            <a:r>
              <a:rPr lang="nb-NO" sz="5400" dirty="0">
                <a:latin typeface="Trade Gothic Next HvyCd" panose="020B0906040303020004" pitchFamily="34" charset="0"/>
              </a:rPr>
              <a:t>REFLEKSJONSOPPGAVE</a:t>
            </a:r>
            <a:endParaRPr lang="nb-NO" sz="6000" dirty="0">
              <a:latin typeface="Trade Gothic Next HvyCd" panose="020B0906040303020004" pitchFamily="34" charset="0"/>
            </a:endParaRPr>
          </a:p>
        </p:txBody>
      </p:sp>
      <p:sp>
        <p:nvSpPr>
          <p:cNvPr id="3" name="Plassholder for innhold 2">
            <a:extLst>
              <a:ext uri="{FF2B5EF4-FFF2-40B4-BE49-F238E27FC236}">
                <a16:creationId xmlns:a16="http://schemas.microsoft.com/office/drawing/2014/main" id="{B09ABDF5-3904-943D-62CE-39D055AC20C6}"/>
              </a:ext>
            </a:extLst>
          </p:cNvPr>
          <p:cNvSpPr>
            <a:spLocks noGrp="1"/>
          </p:cNvSpPr>
          <p:nvPr>
            <p:ph idx="1"/>
          </p:nvPr>
        </p:nvSpPr>
        <p:spPr>
          <a:xfrm>
            <a:off x="1060407" y="2219689"/>
            <a:ext cx="5578937" cy="3694373"/>
          </a:xfrm>
        </p:spPr>
        <p:txBody>
          <a:bodyPr>
            <a:noAutofit/>
          </a:bodyPr>
          <a:lstStyle/>
          <a:p>
            <a:r>
              <a:rPr lang="nb-NO" sz="2300" dirty="0"/>
              <a:t>Hva tenker du om Sleydo’ sin historie?</a:t>
            </a:r>
          </a:p>
          <a:p>
            <a:r>
              <a:rPr lang="nb-NO" sz="2300" dirty="0"/>
              <a:t>Hvordan tror du at denne oljeledningen påvirker urfolkets levesett?</a:t>
            </a:r>
          </a:p>
          <a:p>
            <a:r>
              <a:rPr lang="nb-NO" sz="2300" dirty="0"/>
              <a:t>Hvorfor er det viktig at urfolksgrupper ikke hindres i å bruke fredelige metoder for å forsvare landet sitt? </a:t>
            </a:r>
          </a:p>
          <a:p>
            <a:r>
              <a:rPr lang="nb-NO" sz="2300" dirty="0"/>
              <a:t>Hvilke paralleller ser dere mellom </a:t>
            </a:r>
            <a:r>
              <a:rPr lang="nb-NO" sz="2300" dirty="0" err="1"/>
              <a:t>Wet’suweten’ene</a:t>
            </a:r>
            <a:r>
              <a:rPr lang="nb-NO" sz="2300" dirty="0"/>
              <a:t> sin situasjon og samenes situasjon i Norge? </a:t>
            </a:r>
          </a:p>
          <a:p>
            <a:endParaRPr lang="nb-NO" sz="2300" dirty="0"/>
          </a:p>
        </p:txBody>
      </p:sp>
      <p:pic>
        <p:nvPicPr>
          <p:cNvPr id="6" name="Bilde 5">
            <a:extLst>
              <a:ext uri="{FF2B5EF4-FFF2-40B4-BE49-F238E27FC236}">
                <a16:creationId xmlns:a16="http://schemas.microsoft.com/office/drawing/2014/main" id="{718167AA-BE32-F9CB-5BED-8FD1E035880B}"/>
              </a:ext>
            </a:extLst>
          </p:cNvPr>
          <p:cNvPicPr>
            <a:picLocks noChangeAspect="1"/>
          </p:cNvPicPr>
          <p:nvPr/>
        </p:nvPicPr>
        <p:blipFill>
          <a:blip r:embed="rId5">
            <a:extLst>
              <a:ext uri="{28A0092B-C50C-407E-A947-70E740481C1C}">
                <a14:useLocalDpi xmlns:a14="http://schemas.microsoft.com/office/drawing/2010/main" val="0"/>
              </a:ext>
            </a:extLst>
          </a:blip>
          <a:srcRect l="16622" r="16622"/>
          <a:stretch/>
        </p:blipFill>
        <p:spPr>
          <a:xfrm>
            <a:off x="8519286" y="0"/>
            <a:ext cx="3562553" cy="356255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pic>
        <p:nvPicPr>
          <p:cNvPr id="4" name="Bilde 3">
            <a:extLst>
              <a:ext uri="{FF2B5EF4-FFF2-40B4-BE49-F238E27FC236}">
                <a16:creationId xmlns:a16="http://schemas.microsoft.com/office/drawing/2014/main" id="{AA8D0649-47BE-CCFE-D834-A82C06BA6448}"/>
              </a:ext>
            </a:extLst>
          </p:cNvPr>
          <p:cNvPicPr>
            <a:picLocks noChangeAspect="1"/>
          </p:cNvPicPr>
          <p:nvPr/>
        </p:nvPicPr>
        <p:blipFill>
          <a:blip r:embed="rId6"/>
          <a:stretch>
            <a:fillRect/>
          </a:stretch>
        </p:blipFill>
        <p:spPr>
          <a:xfrm>
            <a:off x="10885140" y="6304561"/>
            <a:ext cx="1248245" cy="510980"/>
          </a:xfrm>
          <a:prstGeom prst="rect">
            <a:avLst/>
          </a:prstGeom>
        </p:spPr>
      </p:pic>
    </p:spTree>
    <p:extLst>
      <p:ext uri="{BB962C8B-B14F-4D97-AF65-F5344CB8AC3E}">
        <p14:creationId xmlns:p14="http://schemas.microsoft.com/office/powerpoint/2010/main" val="454593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rgbClr val="EAD9CA"/>
        </a:solidFill>
        <a:effectLst/>
      </p:bgPr>
    </p:bg>
    <p:spTree>
      <p:nvGrpSpPr>
        <p:cNvPr id="1" name=""/>
        <p:cNvGrpSpPr/>
        <p:nvPr/>
      </p:nvGrpSpPr>
      <p:grpSpPr>
        <a:xfrm>
          <a:off x="0" y="0"/>
          <a:ext cx="0" cy="0"/>
          <a:chOff x="0" y="0"/>
          <a:chExt cx="0" cy="0"/>
        </a:xfrm>
      </p:grpSpPr>
      <p:pic>
        <p:nvPicPr>
          <p:cNvPr id="3" name="Bilde 2" descr="Et bilde som inneholder tekst, skjermbilde, design&#10;&#10;Automatisk generert beskrivelse">
            <a:extLst>
              <a:ext uri="{FF2B5EF4-FFF2-40B4-BE49-F238E27FC236}">
                <a16:creationId xmlns:a16="http://schemas.microsoft.com/office/drawing/2014/main" id="{218A8EA6-EB10-0370-2A45-9D5CBD6C6670}"/>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4037378C-7F6C-59FB-63C8-A540320B27D5}"/>
              </a:ext>
            </a:extLst>
          </p:cNvPr>
          <p:cNvSpPr>
            <a:spLocks noGrp="1"/>
          </p:cNvSpPr>
          <p:nvPr>
            <p:ph type="title"/>
          </p:nvPr>
        </p:nvSpPr>
        <p:spPr>
          <a:xfrm>
            <a:off x="349687" y="4403028"/>
            <a:ext cx="10391619" cy="1325563"/>
          </a:xfrm>
        </p:spPr>
        <p:txBody>
          <a:bodyPr>
            <a:normAutofit fontScale="90000"/>
          </a:bodyPr>
          <a:lstStyle/>
          <a:p>
            <a:r>
              <a:rPr lang="nb-NO" sz="8900">
                <a:latin typeface="Trade Gothic Next Heavy" panose="020B0903040303020004" pitchFamily="34" charset="0"/>
              </a:rPr>
              <a:t>NETH NAHARA </a:t>
            </a:r>
            <a:br>
              <a:rPr lang="nb-NO">
                <a:latin typeface="Trade Gothic Next Heavy" panose="020B0903040303020004" pitchFamily="34" charset="0"/>
              </a:rPr>
            </a:br>
            <a:r>
              <a:rPr lang="nb-NO">
                <a:latin typeface="Trade Gothic Next Heavy" panose="020B0903040303020004" pitchFamily="34" charset="0"/>
              </a:rPr>
              <a:t>SKRIV FOR LIV SAK 3</a:t>
            </a:r>
            <a:br>
              <a:rPr lang="nb-NO">
                <a:latin typeface="Trade Gothic Next Heavy" panose="020B0903040303020004" pitchFamily="34" charset="0"/>
              </a:rPr>
            </a:br>
            <a:r>
              <a:rPr lang="nb-NO" sz="2200">
                <a:latin typeface="Trade Gothic Next Heavy" panose="020B0903040303020004" pitchFamily="34" charset="0"/>
              </a:rPr>
              <a:t>TEMA: YTRINGSFRIHET</a:t>
            </a:r>
          </a:p>
        </p:txBody>
      </p:sp>
      <p:pic>
        <p:nvPicPr>
          <p:cNvPr id="4" name="Bilde 3">
            <a:extLst>
              <a:ext uri="{FF2B5EF4-FFF2-40B4-BE49-F238E27FC236}">
                <a16:creationId xmlns:a16="http://schemas.microsoft.com/office/drawing/2014/main" id="{A5FC14FA-4029-1E1D-AC03-B00FC71AEA67}"/>
              </a:ext>
            </a:extLst>
          </p:cNvPr>
          <p:cNvPicPr>
            <a:picLocks noChangeAspect="1"/>
          </p:cNvPicPr>
          <p:nvPr/>
        </p:nvPicPr>
        <p:blipFill>
          <a:blip r:embed="rId4"/>
          <a:stretch>
            <a:fillRect/>
          </a:stretch>
        </p:blipFill>
        <p:spPr>
          <a:xfrm>
            <a:off x="10776240" y="6150149"/>
            <a:ext cx="1261086" cy="550901"/>
          </a:xfrm>
          <a:prstGeom prst="rect">
            <a:avLst/>
          </a:prstGeom>
        </p:spPr>
      </p:pic>
    </p:spTree>
    <p:extLst>
      <p:ext uri="{BB962C8B-B14F-4D97-AF65-F5344CB8AC3E}">
        <p14:creationId xmlns:p14="http://schemas.microsoft.com/office/powerpoint/2010/main" val="2336868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kst, skjermbilde&#10;&#10;Automatisk generert beskrivelse">
            <a:extLst>
              <a:ext uri="{FF2B5EF4-FFF2-40B4-BE49-F238E27FC236}">
                <a16:creationId xmlns:a16="http://schemas.microsoft.com/office/drawing/2014/main" id="{313B2322-EDD2-3248-926B-DA2FED540BD3}"/>
              </a:ext>
            </a:extLst>
          </p:cNvPr>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tel 1">
            <a:extLst>
              <a:ext uri="{FF2B5EF4-FFF2-40B4-BE49-F238E27FC236}">
                <a16:creationId xmlns:a16="http://schemas.microsoft.com/office/drawing/2014/main" id="{2E4A5C90-02AF-B5B0-FBB2-6F621A1450A1}"/>
              </a:ext>
            </a:extLst>
          </p:cNvPr>
          <p:cNvSpPr txBox="1">
            <a:spLocks/>
          </p:cNvSpPr>
          <p:nvPr/>
        </p:nvSpPr>
        <p:spPr>
          <a:xfrm>
            <a:off x="814571" y="1537474"/>
            <a:ext cx="10562857" cy="13237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a:latin typeface="Trade Gothic Next HvyCd" panose="020B0906040303020004" pitchFamily="34" charset="0"/>
              </a:rPr>
              <a:t>MENNESKERETTIGHETENE</a:t>
            </a:r>
            <a:r>
              <a:rPr lang="en-US" sz="5400" dirty="0">
                <a:latin typeface="Arial Narrow" panose="020B0606020202030204" pitchFamily="34" charset="0"/>
              </a:rPr>
              <a:t> </a:t>
            </a:r>
            <a:endParaRPr lang="nb-NO" sz="5400" dirty="0">
              <a:latin typeface="Arial Narrow" panose="020B0606020202030204" pitchFamily="34" charset="0"/>
            </a:endParaRPr>
          </a:p>
        </p:txBody>
      </p:sp>
      <p:pic>
        <p:nvPicPr>
          <p:cNvPr id="9" name="Picture 2" descr="UN Logo PNG">
            <a:extLst>
              <a:ext uri="{FF2B5EF4-FFF2-40B4-BE49-F238E27FC236}">
                <a16:creationId xmlns:a16="http://schemas.microsoft.com/office/drawing/2014/main" id="{AB4C3DEA-CB7D-2E4F-D089-1D712F3083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7348" y="2299246"/>
            <a:ext cx="3817302" cy="3817302"/>
          </a:xfrm>
          <a:prstGeom prst="rect">
            <a:avLst/>
          </a:prstGeom>
          <a:noFill/>
          <a:extLst>
            <a:ext uri="{909E8E84-426E-40DD-AFC4-6F175D3DCCD1}">
              <a14:hiddenFill xmlns:a14="http://schemas.microsoft.com/office/drawing/2010/main">
                <a:solidFill>
                  <a:srgbClr val="FFFFFF"/>
                </a:solidFill>
              </a14:hiddenFill>
            </a:ext>
          </a:extLst>
        </p:spPr>
      </p:pic>
      <p:pic>
        <p:nvPicPr>
          <p:cNvPr id="2" name="Bilde 1">
            <a:extLst>
              <a:ext uri="{FF2B5EF4-FFF2-40B4-BE49-F238E27FC236}">
                <a16:creationId xmlns:a16="http://schemas.microsoft.com/office/drawing/2014/main" id="{39BCF9AD-A8B9-1FFB-9E68-86109BFD3169}"/>
              </a:ext>
            </a:extLst>
          </p:cNvPr>
          <p:cNvPicPr>
            <a:picLocks noChangeAspect="1"/>
          </p:cNvPicPr>
          <p:nvPr/>
        </p:nvPicPr>
        <p:blipFill>
          <a:blip r:embed="rId5"/>
          <a:stretch>
            <a:fillRect/>
          </a:stretch>
        </p:blipFill>
        <p:spPr>
          <a:xfrm>
            <a:off x="10885140" y="6304561"/>
            <a:ext cx="1248245" cy="510980"/>
          </a:xfrm>
          <a:prstGeom prst="rect">
            <a:avLst/>
          </a:prstGeom>
        </p:spPr>
      </p:pic>
    </p:spTree>
    <p:extLst>
      <p:ext uri="{BB962C8B-B14F-4D97-AF65-F5344CB8AC3E}">
        <p14:creationId xmlns:p14="http://schemas.microsoft.com/office/powerpoint/2010/main" val="3364816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BFD435-9C34-781B-719C-62EBF7E0DF34}"/>
              </a:ext>
            </a:extLst>
          </p:cNvPr>
          <p:cNvSpPr>
            <a:spLocks noGrp="1"/>
          </p:cNvSpPr>
          <p:nvPr>
            <p:ph type="title"/>
          </p:nvPr>
        </p:nvSpPr>
        <p:spPr/>
        <p:txBody>
          <a:bodyPr/>
          <a:lstStyle/>
          <a:p>
            <a:endParaRPr lang="nb-NO"/>
          </a:p>
        </p:txBody>
      </p:sp>
      <p:pic>
        <p:nvPicPr>
          <p:cNvPr id="3" name="Media på Internett 3" title="Ytringsfrihet – bruk din stemme på vegne av de som ikke kan bruke sin!">
            <a:hlinkClick r:id="" action="ppaction://media"/>
            <a:extLst>
              <a:ext uri="{FF2B5EF4-FFF2-40B4-BE49-F238E27FC236}">
                <a16:creationId xmlns:a16="http://schemas.microsoft.com/office/drawing/2014/main" id="{D0E9FD10-EF0E-0083-A71E-0FCBC9D196B8}"/>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Tree>
    <p:extLst>
      <p:ext uri="{BB962C8B-B14F-4D97-AF65-F5344CB8AC3E}">
        <p14:creationId xmlns:p14="http://schemas.microsoft.com/office/powerpoint/2010/main" val="370987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kst, skjermbilde&#10;&#10;Automatisk generert beskrivelse">
            <a:extLst>
              <a:ext uri="{FF2B5EF4-FFF2-40B4-BE49-F238E27FC236}">
                <a16:creationId xmlns:a16="http://schemas.microsoft.com/office/drawing/2014/main" id="{689D7475-87EA-F389-7263-09BAF543FAC7}"/>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ssholder for innhold 2">
            <a:extLst>
              <a:ext uri="{FF2B5EF4-FFF2-40B4-BE49-F238E27FC236}">
                <a16:creationId xmlns:a16="http://schemas.microsoft.com/office/drawing/2014/main" id="{855E3479-D6D5-1537-6CED-458E51256EA9}"/>
              </a:ext>
            </a:extLst>
          </p:cNvPr>
          <p:cNvSpPr>
            <a:spLocks noGrp="1"/>
          </p:cNvSpPr>
          <p:nvPr>
            <p:ph idx="1"/>
          </p:nvPr>
        </p:nvSpPr>
        <p:spPr>
          <a:xfrm>
            <a:off x="3325220" y="3360024"/>
            <a:ext cx="8194539" cy="1973924"/>
          </a:xfrm>
        </p:spPr>
        <p:txBody>
          <a:bodyPr/>
          <a:lstStyle/>
          <a:p>
            <a:pPr marL="0" indent="0">
              <a:buNone/>
            </a:pPr>
            <a:r>
              <a:rPr lang="nb-NO" dirty="0">
                <a:latin typeface="Arial" panose="020B0604020202020204" pitchFamily="34" charset="0"/>
                <a:cs typeface="Arial" panose="020B0604020202020204" pitchFamily="34" charset="0"/>
              </a:rPr>
              <a:t>Hvordan bruker </a:t>
            </a:r>
            <a:r>
              <a:rPr lang="nb-NO" b="1" dirty="0">
                <a:latin typeface="Arial" panose="020B0604020202020204" pitchFamily="34" charset="0"/>
                <a:cs typeface="Arial" panose="020B0604020202020204" pitchFamily="34" charset="0"/>
              </a:rPr>
              <a:t>du</a:t>
            </a:r>
            <a:r>
              <a:rPr lang="nb-NO" dirty="0">
                <a:latin typeface="Arial" panose="020B0604020202020204" pitchFamily="34" charset="0"/>
                <a:cs typeface="Arial" panose="020B0604020202020204" pitchFamily="34" charset="0"/>
              </a:rPr>
              <a:t> din ytringsfrihet?</a:t>
            </a:r>
          </a:p>
          <a:p>
            <a:endParaRPr lang="nb-NO" b="0" dirty="0">
              <a:latin typeface="Arial" panose="020B0604020202020204" pitchFamily="34" charset="0"/>
              <a:cs typeface="Arial" panose="020B0604020202020204" pitchFamily="34" charset="0"/>
            </a:endParaRPr>
          </a:p>
        </p:txBody>
      </p:sp>
      <p:sp>
        <p:nvSpPr>
          <p:cNvPr id="5" name="Tittel 1">
            <a:extLst>
              <a:ext uri="{FF2B5EF4-FFF2-40B4-BE49-F238E27FC236}">
                <a16:creationId xmlns:a16="http://schemas.microsoft.com/office/drawing/2014/main" id="{20F0E3A2-DE13-AFBE-EDAD-C2DD811527E9}"/>
              </a:ext>
            </a:extLst>
          </p:cNvPr>
          <p:cNvSpPr>
            <a:spLocks noGrp="1"/>
          </p:cNvSpPr>
          <p:nvPr>
            <p:ph type="title"/>
          </p:nvPr>
        </p:nvSpPr>
        <p:spPr>
          <a:xfrm>
            <a:off x="2834140" y="1892350"/>
            <a:ext cx="9456057" cy="1325563"/>
          </a:xfrm>
        </p:spPr>
        <p:txBody>
          <a:bodyPr>
            <a:normAutofit/>
          </a:bodyPr>
          <a:lstStyle/>
          <a:p>
            <a:pPr algn="ctr"/>
            <a:r>
              <a:rPr lang="nb-NO" sz="6000">
                <a:latin typeface="Trade Gothic Next HvyCd" panose="020B0906040303020004" pitchFamily="34" charset="0"/>
              </a:rPr>
              <a:t>SNAKK MED SIDEPERSONEN</a:t>
            </a:r>
          </a:p>
        </p:txBody>
      </p:sp>
      <p:pic>
        <p:nvPicPr>
          <p:cNvPr id="8" name="Bilde 7" descr="Et bilde som inneholder clip art, Grafikk, tegnefilm, kreativitet&#10;&#10;Automatisk generert beskrivelse">
            <a:extLst>
              <a:ext uri="{FF2B5EF4-FFF2-40B4-BE49-F238E27FC236}">
                <a16:creationId xmlns:a16="http://schemas.microsoft.com/office/drawing/2014/main" id="{384D8AC5-8DFF-B477-1CCE-A36E74CE7C35}"/>
              </a:ext>
            </a:extLst>
          </p:cNvPr>
          <p:cNvPicPr>
            <a:picLocks noChangeAspect="1"/>
          </p:cNvPicPr>
          <p:nvPr/>
        </p:nvPicPr>
        <p:blipFill>
          <a:blip r:embed="rId4">
            <a:extLst>
              <a:ext uri="{28A0092B-C50C-407E-A947-70E740481C1C}">
                <a14:useLocalDpi xmlns:a14="http://schemas.microsoft.com/office/drawing/2010/main" val="0"/>
              </a:ext>
            </a:extLst>
          </a:blip>
          <a:srcRect l="22333" r="23584" b="4593"/>
          <a:stretch/>
        </p:blipFill>
        <p:spPr>
          <a:xfrm>
            <a:off x="458385" y="1524052"/>
            <a:ext cx="2866835" cy="2844748"/>
          </a:xfrm>
          <a:prstGeom prst="rect">
            <a:avLst/>
          </a:prstGeom>
        </p:spPr>
      </p:pic>
      <p:pic>
        <p:nvPicPr>
          <p:cNvPr id="2" name="Bilde 1">
            <a:extLst>
              <a:ext uri="{FF2B5EF4-FFF2-40B4-BE49-F238E27FC236}">
                <a16:creationId xmlns:a16="http://schemas.microsoft.com/office/drawing/2014/main" id="{C5E3F2BC-2095-A12A-84C5-AAB13FD508B8}"/>
              </a:ext>
            </a:extLst>
          </p:cNvPr>
          <p:cNvPicPr>
            <a:picLocks noChangeAspect="1"/>
          </p:cNvPicPr>
          <p:nvPr/>
        </p:nvPicPr>
        <p:blipFill>
          <a:blip r:embed="rId5"/>
          <a:stretch>
            <a:fillRect/>
          </a:stretch>
        </p:blipFill>
        <p:spPr>
          <a:xfrm>
            <a:off x="10885140" y="6304561"/>
            <a:ext cx="1248245" cy="510980"/>
          </a:xfrm>
          <a:prstGeom prst="rect">
            <a:avLst/>
          </a:prstGeom>
        </p:spPr>
      </p:pic>
    </p:spTree>
    <p:extLst>
      <p:ext uri="{BB962C8B-B14F-4D97-AF65-F5344CB8AC3E}">
        <p14:creationId xmlns:p14="http://schemas.microsoft.com/office/powerpoint/2010/main" val="3547344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kst, skjermbilde&#10;&#10;Automatisk generert beskrivelse">
            <a:extLst>
              <a:ext uri="{FF2B5EF4-FFF2-40B4-BE49-F238E27FC236}">
                <a16:creationId xmlns:a16="http://schemas.microsoft.com/office/drawing/2014/main" id="{2AB4767C-BB58-546D-2565-1EF5DCED30FE}"/>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424B5E54-A747-CCA1-BCA1-D5C4B0771AD5}"/>
              </a:ext>
            </a:extLst>
          </p:cNvPr>
          <p:cNvSpPr>
            <a:spLocks noGrp="1"/>
          </p:cNvSpPr>
          <p:nvPr>
            <p:ph type="title"/>
          </p:nvPr>
        </p:nvSpPr>
        <p:spPr>
          <a:xfrm>
            <a:off x="694043" y="798977"/>
            <a:ext cx="11439342" cy="1325563"/>
          </a:xfrm>
        </p:spPr>
        <p:txBody>
          <a:bodyPr>
            <a:noAutofit/>
          </a:bodyPr>
          <a:lstStyle/>
          <a:p>
            <a:pPr algn="ctr">
              <a:lnSpc>
                <a:spcPct val="100000"/>
              </a:lnSpc>
            </a:pPr>
            <a:br>
              <a:rPr lang="nb-NO" sz="3600" b="1" dirty="0">
                <a:latin typeface="Trade Gothic Next" panose="020B0503040303020004" pitchFamily="34" charset="0"/>
              </a:rPr>
            </a:br>
            <a:r>
              <a:rPr lang="nb-NO" sz="3600" b="1" dirty="0">
                <a:latin typeface="Trade Gothic Next" panose="020B0503040303020004" pitchFamily="34" charset="0"/>
              </a:rPr>
              <a:t>Vi lever i en turbulent verden, hvor det skjer ting både i vårt land, men også globalt. Del med sidepersonen en måte du har uttrykt bekymring for noe som foregår i samfunnet. </a:t>
            </a:r>
          </a:p>
        </p:txBody>
      </p:sp>
      <p:sp>
        <p:nvSpPr>
          <p:cNvPr id="5" name="TekstSylinder 4">
            <a:extLst>
              <a:ext uri="{FF2B5EF4-FFF2-40B4-BE49-F238E27FC236}">
                <a16:creationId xmlns:a16="http://schemas.microsoft.com/office/drawing/2014/main" id="{2F73B3D3-5BD5-7F72-93C7-57E3C0B1425D}"/>
              </a:ext>
            </a:extLst>
          </p:cNvPr>
          <p:cNvSpPr txBox="1"/>
          <p:nvPr/>
        </p:nvSpPr>
        <p:spPr>
          <a:xfrm>
            <a:off x="1417981" y="2735036"/>
            <a:ext cx="11439341" cy="3323987"/>
          </a:xfrm>
          <a:prstGeom prst="rect">
            <a:avLst/>
          </a:prstGeom>
          <a:noFill/>
        </p:spPr>
        <p:txBody>
          <a:bodyPr wrap="square">
            <a:spAutoFit/>
          </a:bodyPr>
          <a:lstStyle/>
          <a:p>
            <a:pPr marL="342900" indent="-342900">
              <a:buAutoNum type="arabicPeriod"/>
            </a:pPr>
            <a:endParaRPr lang="nb-NO" sz="2400" dirty="0">
              <a:latin typeface="Arial" panose="020B0604020202020204" pitchFamily="34" charset="0"/>
              <a:cs typeface="Arial" panose="020B0604020202020204" pitchFamily="34" charset="0"/>
            </a:endParaRPr>
          </a:p>
          <a:p>
            <a:pPr marL="342900" indent="-342900">
              <a:buAutoNum type="arabicPeriod"/>
            </a:pPr>
            <a:r>
              <a:rPr lang="nb-NO" sz="2400" dirty="0">
                <a:latin typeface="Arial" panose="020B0604020202020204" pitchFamily="34" charset="0"/>
                <a:cs typeface="Arial" panose="020B0604020202020204" pitchFamily="34" charset="0"/>
              </a:rPr>
              <a:t>Har du fortalt noen om denne bekymringen? </a:t>
            </a:r>
          </a:p>
          <a:p>
            <a:pPr marL="342900" indent="-342900">
              <a:buAutoNum type="arabicPeriod"/>
            </a:pPr>
            <a:endParaRPr lang="nb-NO" sz="2400" dirty="0">
              <a:latin typeface="Arial" panose="020B0604020202020204" pitchFamily="34" charset="0"/>
              <a:cs typeface="Arial" panose="020B0604020202020204" pitchFamily="34" charset="0"/>
            </a:endParaRPr>
          </a:p>
          <a:p>
            <a:pPr marL="342900" indent="-342900">
              <a:buAutoNum type="arabicPeriod"/>
            </a:pPr>
            <a:r>
              <a:rPr lang="nb-NO" sz="2400" dirty="0">
                <a:latin typeface="Arial" panose="020B0604020202020204" pitchFamily="34" charset="0"/>
                <a:cs typeface="Arial" panose="020B0604020202020204" pitchFamily="34" charset="0"/>
              </a:rPr>
              <a:t>Hvorfor er det viktig å kunne uttrykke seg? Hva betyr det for deg personlig å kunne få stemmen din hørt? </a:t>
            </a:r>
          </a:p>
          <a:p>
            <a:pPr marL="342900" indent="-342900">
              <a:buAutoNum type="arabicPeriod"/>
            </a:pPr>
            <a:endParaRPr lang="nb-NO" sz="2400" dirty="0">
              <a:latin typeface="Arial" panose="020B0604020202020204" pitchFamily="34" charset="0"/>
              <a:cs typeface="Arial" panose="020B0604020202020204" pitchFamily="34" charset="0"/>
            </a:endParaRPr>
          </a:p>
          <a:p>
            <a:pPr marL="342900" indent="-342900">
              <a:buAutoNum type="arabicPeriod"/>
            </a:pPr>
            <a:r>
              <a:rPr lang="nb-NO" sz="2400" dirty="0">
                <a:latin typeface="Arial" panose="020B0604020202020204" pitchFamily="34" charset="0"/>
                <a:cs typeface="Arial" panose="020B0604020202020204" pitchFamily="34" charset="0"/>
              </a:rPr>
              <a:t>Tror du livet ditt ville endret seg om du ble hindret i å utrykke dine tanker og meninger fritt - eller du ble sensurert?</a:t>
            </a:r>
          </a:p>
          <a:p>
            <a:endParaRPr lang="nb-NO" dirty="0">
              <a:latin typeface="Arial" panose="020B0604020202020204" pitchFamily="34" charset="0"/>
              <a:cs typeface="Arial" panose="020B0604020202020204" pitchFamily="34" charset="0"/>
            </a:endParaRPr>
          </a:p>
        </p:txBody>
      </p:sp>
      <p:pic>
        <p:nvPicPr>
          <p:cNvPr id="3" name="Bilde 2">
            <a:extLst>
              <a:ext uri="{FF2B5EF4-FFF2-40B4-BE49-F238E27FC236}">
                <a16:creationId xmlns:a16="http://schemas.microsoft.com/office/drawing/2014/main" id="{EFABA48D-8F72-D332-E760-93B0D054E20E}"/>
              </a:ext>
            </a:extLst>
          </p:cNvPr>
          <p:cNvPicPr>
            <a:picLocks noChangeAspect="1"/>
          </p:cNvPicPr>
          <p:nvPr/>
        </p:nvPicPr>
        <p:blipFill>
          <a:blip r:embed="rId4"/>
          <a:stretch>
            <a:fillRect/>
          </a:stretch>
        </p:blipFill>
        <p:spPr>
          <a:xfrm>
            <a:off x="10885140" y="6304561"/>
            <a:ext cx="1248245" cy="510980"/>
          </a:xfrm>
          <a:prstGeom prst="rect">
            <a:avLst/>
          </a:prstGeom>
        </p:spPr>
      </p:pic>
    </p:spTree>
    <p:extLst>
      <p:ext uri="{BB962C8B-B14F-4D97-AF65-F5344CB8AC3E}">
        <p14:creationId xmlns:p14="http://schemas.microsoft.com/office/powerpoint/2010/main" val="124881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EAD9CA"/>
        </a:solidFill>
        <a:effectLst/>
      </p:bgPr>
    </p:bg>
    <p:spTree>
      <p:nvGrpSpPr>
        <p:cNvPr id="1" name=""/>
        <p:cNvGrpSpPr/>
        <p:nvPr/>
      </p:nvGrpSpPr>
      <p:grpSpPr>
        <a:xfrm>
          <a:off x="0" y="0"/>
          <a:ext cx="0" cy="0"/>
          <a:chOff x="0" y="0"/>
          <a:chExt cx="0" cy="0"/>
        </a:xfrm>
      </p:grpSpPr>
      <p:pic>
        <p:nvPicPr>
          <p:cNvPr id="9" name="Bilde 8" descr="Et bilde som inneholder tekst, skjermbilde, design&#10;&#10;Automatisk generert beskrivelse">
            <a:extLst>
              <a:ext uri="{FF2B5EF4-FFF2-40B4-BE49-F238E27FC236}">
                <a16:creationId xmlns:a16="http://schemas.microsoft.com/office/drawing/2014/main" id="{3724D5A6-B58A-38A3-98EA-3AF4A7C7910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ssholder for innhold 2">
            <a:extLst>
              <a:ext uri="{FF2B5EF4-FFF2-40B4-BE49-F238E27FC236}">
                <a16:creationId xmlns:a16="http://schemas.microsoft.com/office/drawing/2014/main" id="{2856C28C-A912-2C0F-DBC0-64074DADDFF4}"/>
              </a:ext>
            </a:extLst>
          </p:cNvPr>
          <p:cNvSpPr>
            <a:spLocks noGrp="1"/>
          </p:cNvSpPr>
          <p:nvPr>
            <p:ph idx="1"/>
          </p:nvPr>
        </p:nvSpPr>
        <p:spPr>
          <a:xfrm>
            <a:off x="605726" y="3938526"/>
            <a:ext cx="8883047" cy="2402732"/>
          </a:xfrm>
        </p:spPr>
        <p:txBody>
          <a:bodyPr>
            <a:noAutofit/>
          </a:bodyPr>
          <a:lstStyle/>
          <a:p>
            <a:pPr marL="0" indent="0">
              <a:buNone/>
            </a:pPr>
            <a:r>
              <a:rPr lang="nb-NO" sz="8800" dirty="0">
                <a:latin typeface="Trade Gothic Next Heavy" panose="020F0502020204030204" pitchFamily="34" charset="0"/>
              </a:rPr>
              <a:t>INTRODUKSJON </a:t>
            </a:r>
          </a:p>
          <a:p>
            <a:r>
              <a:rPr lang="nb-NO" sz="3600" dirty="0">
                <a:latin typeface="Trade Gothic Next Heavy" panose="020F0502020204030204" pitchFamily="34" charset="0"/>
              </a:rPr>
              <a:t>Amnesty International</a:t>
            </a:r>
          </a:p>
          <a:p>
            <a:r>
              <a:rPr lang="nb-NO" sz="3600" dirty="0">
                <a:latin typeface="Trade Gothic Next Heavy" panose="020F0502020204030204" pitchFamily="34" charset="0"/>
              </a:rPr>
              <a:t>Skriv for liv </a:t>
            </a:r>
          </a:p>
        </p:txBody>
      </p:sp>
      <p:sp>
        <p:nvSpPr>
          <p:cNvPr id="5" name="Rektangel 4">
            <a:extLst>
              <a:ext uri="{FF2B5EF4-FFF2-40B4-BE49-F238E27FC236}">
                <a16:creationId xmlns:a16="http://schemas.microsoft.com/office/drawing/2014/main" id="{F6B7FCCE-D0E1-CB6A-557E-B0FD49C04ECC}"/>
              </a:ext>
            </a:extLst>
          </p:cNvPr>
          <p:cNvSpPr/>
          <p:nvPr/>
        </p:nvSpPr>
        <p:spPr>
          <a:xfrm>
            <a:off x="605727" y="3109587"/>
            <a:ext cx="1462357" cy="638826"/>
          </a:xfrm>
          <a:prstGeom prst="rect">
            <a:avLst/>
          </a:prstGeom>
          <a:noFill/>
        </p:spPr>
        <p:style>
          <a:lnRef idx="2">
            <a:schemeClr val="dk1">
              <a:shade val="15000"/>
            </a:schemeClr>
          </a:lnRef>
          <a:fillRef idx="1">
            <a:schemeClr val="dk1"/>
          </a:fillRef>
          <a:effectRef idx="0">
            <a:schemeClr val="dk1"/>
          </a:effectRef>
          <a:fontRef idx="minor">
            <a:schemeClr val="lt1"/>
          </a:fontRef>
        </p:style>
        <p:txBody>
          <a:bodyPr rtlCol="0" anchor="ctr"/>
          <a:lstStyle/>
          <a:p>
            <a:r>
              <a:rPr lang="nb-NO" sz="3600" b="1">
                <a:solidFill>
                  <a:schemeClr val="tx1"/>
                </a:solidFill>
                <a:latin typeface="Arial Narrow" panose="020B0606020202030204" pitchFamily="34" charset="0"/>
              </a:rPr>
              <a:t>DEL 1 </a:t>
            </a:r>
          </a:p>
        </p:txBody>
      </p:sp>
      <p:pic>
        <p:nvPicPr>
          <p:cNvPr id="2" name="Bilde 1">
            <a:extLst>
              <a:ext uri="{FF2B5EF4-FFF2-40B4-BE49-F238E27FC236}">
                <a16:creationId xmlns:a16="http://schemas.microsoft.com/office/drawing/2014/main" id="{9B106110-6740-F3FB-674F-7A45729426BA}"/>
              </a:ext>
            </a:extLst>
          </p:cNvPr>
          <p:cNvPicPr>
            <a:picLocks noChangeAspect="1"/>
          </p:cNvPicPr>
          <p:nvPr/>
        </p:nvPicPr>
        <p:blipFill>
          <a:blip r:embed="rId4"/>
          <a:stretch>
            <a:fillRect/>
          </a:stretch>
        </p:blipFill>
        <p:spPr>
          <a:xfrm>
            <a:off x="10776240" y="6150149"/>
            <a:ext cx="1261086" cy="550901"/>
          </a:xfrm>
          <a:prstGeom prst="rect">
            <a:avLst/>
          </a:prstGeom>
        </p:spPr>
      </p:pic>
    </p:spTree>
    <p:extLst>
      <p:ext uri="{BB962C8B-B14F-4D97-AF65-F5344CB8AC3E}">
        <p14:creationId xmlns:p14="http://schemas.microsoft.com/office/powerpoint/2010/main" val="3432187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6E5F1195-A055-BDEC-6F89-0A1F3413AD04}"/>
              </a:ext>
            </a:extLst>
          </p:cNvPr>
          <p:cNvSpPr>
            <a:spLocks noGrp="1"/>
          </p:cNvSpPr>
          <p:nvPr>
            <p:ph type="title"/>
          </p:nvPr>
        </p:nvSpPr>
        <p:spPr/>
        <p:txBody>
          <a:bodyPr/>
          <a:lstStyle/>
          <a:p>
            <a:endParaRPr lang="nb-NO"/>
          </a:p>
        </p:txBody>
      </p:sp>
      <p:pic>
        <p:nvPicPr>
          <p:cNvPr id="5" name="Media på Internett 4" title="Write for Rights 2024: Neth Nahara (Angola)">
            <a:hlinkClick r:id="" action="ppaction://media"/>
            <a:extLst>
              <a:ext uri="{FF2B5EF4-FFF2-40B4-BE49-F238E27FC236}">
                <a16:creationId xmlns:a16="http://schemas.microsoft.com/office/drawing/2014/main" id="{527E452B-E768-9C7F-567E-427DE86D9BCF}"/>
              </a:ext>
            </a:extLst>
          </p:cNvPr>
          <p:cNvPicPr>
            <a:picLocks noRot="1" noChangeAspect="1"/>
          </p:cNvPicPr>
          <p:nvPr>
            <a:videoFile r:link="rId1"/>
          </p:nvPr>
        </p:nvPicPr>
        <p:blipFill>
          <a:blip r:embed="rId4"/>
          <a:stretch>
            <a:fillRect/>
          </a:stretch>
        </p:blipFill>
        <p:spPr>
          <a:xfrm>
            <a:off x="26987" y="0"/>
            <a:ext cx="12138025" cy="6858000"/>
          </a:xfrm>
          <a:prstGeom prst="rect">
            <a:avLst/>
          </a:prstGeom>
        </p:spPr>
      </p:pic>
    </p:spTree>
    <p:extLst>
      <p:ext uri="{BB962C8B-B14F-4D97-AF65-F5344CB8AC3E}">
        <p14:creationId xmlns:p14="http://schemas.microsoft.com/office/powerpoint/2010/main" val="269012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ekst, skjermbilde&#10;&#10;Automatisk generert beskrivelse">
            <a:extLst>
              <a:ext uri="{FF2B5EF4-FFF2-40B4-BE49-F238E27FC236}">
                <a16:creationId xmlns:a16="http://schemas.microsoft.com/office/drawing/2014/main" id="{68CA2E59-E70D-C086-F1A4-A5FD847864D7}"/>
              </a:ext>
            </a:extLst>
          </p:cNvPr>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Bilde 12" descr="Et bilde som inneholder tekst, skjermbilde&#10;&#10;Automatisk generert beskrivelse">
            <a:extLst>
              <a:ext uri="{FF2B5EF4-FFF2-40B4-BE49-F238E27FC236}">
                <a16:creationId xmlns:a16="http://schemas.microsoft.com/office/drawing/2014/main" id="{EF88E859-396C-7FF6-5CEA-1FBAC25BFCA6}"/>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29ED80D5-4E09-30EF-4A5D-266B1DAFA6EB}"/>
              </a:ext>
            </a:extLst>
          </p:cNvPr>
          <p:cNvSpPr>
            <a:spLocks noGrp="1"/>
          </p:cNvSpPr>
          <p:nvPr>
            <p:ph type="title"/>
          </p:nvPr>
        </p:nvSpPr>
        <p:spPr>
          <a:xfrm>
            <a:off x="5745481" y="1064148"/>
            <a:ext cx="5906588" cy="1460492"/>
          </a:xfrm>
        </p:spPr>
        <p:txBody>
          <a:bodyPr>
            <a:noAutofit/>
          </a:bodyPr>
          <a:lstStyle/>
          <a:p>
            <a:r>
              <a:rPr lang="nb-NO" sz="7200">
                <a:latin typeface="Trade Gothic Next HvyCd" panose="020B0906040303020004" pitchFamily="34" charset="0"/>
              </a:rPr>
              <a:t>NETH NAHARA </a:t>
            </a:r>
          </a:p>
        </p:txBody>
      </p:sp>
      <p:sp>
        <p:nvSpPr>
          <p:cNvPr id="3" name="Plassholder for innhold 2">
            <a:extLst>
              <a:ext uri="{FF2B5EF4-FFF2-40B4-BE49-F238E27FC236}">
                <a16:creationId xmlns:a16="http://schemas.microsoft.com/office/drawing/2014/main" id="{73E0949D-8693-FFE8-3408-11CCB9F1D306}"/>
              </a:ext>
            </a:extLst>
          </p:cNvPr>
          <p:cNvSpPr>
            <a:spLocks noGrp="1"/>
          </p:cNvSpPr>
          <p:nvPr>
            <p:ph idx="1"/>
          </p:nvPr>
        </p:nvSpPr>
        <p:spPr>
          <a:xfrm>
            <a:off x="8742529" y="2248325"/>
            <a:ext cx="2154926" cy="2210753"/>
          </a:xfrm>
        </p:spPr>
        <p:txBody>
          <a:bodyPr>
            <a:normAutofit/>
          </a:bodyPr>
          <a:lstStyle/>
          <a:p>
            <a:pPr marL="0" indent="0">
              <a:buNone/>
            </a:pPr>
            <a:r>
              <a:rPr lang="nb-NO">
                <a:latin typeface="Arial Narrow" panose="020B0606020202030204" pitchFamily="34" charset="0"/>
              </a:rPr>
              <a:t>ANGOLA </a:t>
            </a:r>
          </a:p>
        </p:txBody>
      </p:sp>
      <p:pic>
        <p:nvPicPr>
          <p:cNvPr id="6" name="Grafikk 5" descr="Globus: Afrika og Europa med heldekkende fyll">
            <a:extLst>
              <a:ext uri="{FF2B5EF4-FFF2-40B4-BE49-F238E27FC236}">
                <a16:creationId xmlns:a16="http://schemas.microsoft.com/office/drawing/2014/main" id="{9ED28BFE-DAD3-8E98-3D91-890548ACA9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90414" y="2168831"/>
            <a:ext cx="647700" cy="647700"/>
          </a:xfrm>
          <a:prstGeom prst="rect">
            <a:avLst/>
          </a:prstGeom>
        </p:spPr>
      </p:pic>
      <p:sp>
        <p:nvSpPr>
          <p:cNvPr id="10" name="TekstSylinder 9">
            <a:extLst>
              <a:ext uri="{FF2B5EF4-FFF2-40B4-BE49-F238E27FC236}">
                <a16:creationId xmlns:a16="http://schemas.microsoft.com/office/drawing/2014/main" id="{E07AE620-6CE0-AE8A-A24B-BA47B94B8421}"/>
              </a:ext>
            </a:extLst>
          </p:cNvPr>
          <p:cNvSpPr txBox="1"/>
          <p:nvPr/>
        </p:nvSpPr>
        <p:spPr>
          <a:xfrm>
            <a:off x="5497830" y="2926305"/>
            <a:ext cx="5564617" cy="2954655"/>
          </a:xfrm>
          <a:prstGeom prst="rect">
            <a:avLst/>
          </a:prstGeom>
          <a:noFill/>
        </p:spPr>
        <p:txBody>
          <a:bodyPr wrap="square" rtlCol="0">
            <a:spAutoFit/>
          </a:bodyPr>
          <a:lstStyle/>
          <a:p>
            <a:pPr marL="342900" indent="-342900">
              <a:buFont typeface="Arial" panose="020B0604020202020204" pitchFamily="34" charset="0"/>
              <a:buChar char="•"/>
            </a:pPr>
            <a:r>
              <a:rPr lang="nb-NO" sz="2400" dirty="0">
                <a:latin typeface="Arial" panose="020B0604020202020204" pitchFamily="34" charset="0"/>
                <a:cs typeface="Arial" panose="020B0604020202020204" pitchFamily="34" charset="0"/>
              </a:rPr>
              <a:t>Influenser og sanger </a:t>
            </a:r>
          </a:p>
          <a:p>
            <a:pPr marL="342900" indent="-342900">
              <a:buFont typeface="Arial" panose="020B0604020202020204" pitchFamily="34" charset="0"/>
              <a:buChar char="•"/>
            </a:pPr>
            <a:r>
              <a:rPr lang="nb-NO" sz="2400" dirty="0">
                <a:latin typeface="Arial" panose="020B0604020202020204" pitchFamily="34" charset="0"/>
                <a:cs typeface="Arial" panose="020B0604020202020204" pitchFamily="34" charset="0"/>
              </a:rPr>
              <a:t>Opptatt av kvinners rett til et selvstendig liv</a:t>
            </a:r>
          </a:p>
          <a:p>
            <a:pPr marL="342900" indent="-342900">
              <a:buFont typeface="Arial" panose="020B0604020202020204" pitchFamily="34" charset="0"/>
              <a:buChar char="•"/>
            </a:pPr>
            <a:r>
              <a:rPr lang="nb-NO" sz="2400" dirty="0">
                <a:latin typeface="Arial" panose="020B0604020202020204" pitchFamily="34" charset="0"/>
                <a:cs typeface="Arial" panose="020B0604020202020204" pitchFamily="34" charset="0"/>
              </a:rPr>
              <a:t>Kritiserte presidenten på TikTok</a:t>
            </a:r>
          </a:p>
          <a:p>
            <a:pPr marL="342900" indent="-342900">
              <a:buFont typeface="Arial" panose="020B0604020202020204" pitchFamily="34" charset="0"/>
              <a:buChar char="•"/>
            </a:pPr>
            <a:r>
              <a:rPr lang="nb-NO" sz="2400" dirty="0">
                <a:latin typeface="Arial" panose="020B0604020202020204" pitchFamily="34" charset="0"/>
                <a:cs typeface="Arial" panose="020B0604020202020204" pitchFamily="34" charset="0"/>
              </a:rPr>
              <a:t>Dømt til 2 års fengsel for å ha «fornærmet staten og dens institusjoner» </a:t>
            </a:r>
            <a:r>
              <a:rPr lang="nb-NO" sz="2400" b="0" i="0" dirty="0">
                <a:solidFill>
                  <a:srgbClr val="000000"/>
                </a:solidFill>
                <a:effectLst/>
                <a:highlight>
                  <a:srgbClr val="FFFFFF"/>
                </a:highlight>
                <a:latin typeface="Arial" panose="020B0604020202020204" pitchFamily="34" charset="0"/>
                <a:cs typeface="Arial" panose="020B0604020202020204" pitchFamily="34" charset="0"/>
              </a:rPr>
              <a:t> </a:t>
            </a:r>
            <a:endParaRPr lang="nb-NO"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endParaRPr lang="nb-NO" dirty="0">
              <a:latin typeface="Arial" panose="020B0604020202020204" pitchFamily="34" charset="0"/>
              <a:cs typeface="Arial" panose="020B0604020202020204" pitchFamily="34" charset="0"/>
            </a:endParaRPr>
          </a:p>
        </p:txBody>
      </p:sp>
      <p:pic>
        <p:nvPicPr>
          <p:cNvPr id="12" name="Bilde 11" descr="Et bilde som inneholder Menneskeansikt, klær, Langt hår, dame&#10;&#10;Automatisk generert beskrivelse">
            <a:extLst>
              <a:ext uri="{FF2B5EF4-FFF2-40B4-BE49-F238E27FC236}">
                <a16:creationId xmlns:a16="http://schemas.microsoft.com/office/drawing/2014/main" id="{F330BEA1-67C2-C941-4171-49FF55133461}"/>
              </a:ext>
            </a:extLst>
          </p:cNvPr>
          <p:cNvPicPr>
            <a:picLocks noChangeAspect="1"/>
          </p:cNvPicPr>
          <p:nvPr/>
        </p:nvPicPr>
        <p:blipFill>
          <a:blip r:embed="rId6">
            <a:extLst>
              <a:ext uri="{28A0092B-C50C-407E-A947-70E740481C1C}">
                <a14:useLocalDpi xmlns:a14="http://schemas.microsoft.com/office/drawing/2010/main" val="0"/>
              </a:ext>
            </a:extLst>
          </a:blip>
          <a:srcRect l="27083" r="29680"/>
          <a:stretch/>
        </p:blipFill>
        <p:spPr>
          <a:xfrm>
            <a:off x="360901" y="77027"/>
            <a:ext cx="5271331" cy="6858000"/>
          </a:xfrm>
          <a:prstGeom prst="rect">
            <a:avLst/>
          </a:prstGeom>
        </p:spPr>
      </p:pic>
      <p:pic>
        <p:nvPicPr>
          <p:cNvPr id="4" name="Bilde 3">
            <a:extLst>
              <a:ext uri="{FF2B5EF4-FFF2-40B4-BE49-F238E27FC236}">
                <a16:creationId xmlns:a16="http://schemas.microsoft.com/office/drawing/2014/main" id="{8E8F68B9-800C-4EEC-0D3D-358E753D7DDA}"/>
              </a:ext>
            </a:extLst>
          </p:cNvPr>
          <p:cNvPicPr>
            <a:picLocks noChangeAspect="1"/>
          </p:cNvPicPr>
          <p:nvPr/>
        </p:nvPicPr>
        <p:blipFill>
          <a:blip r:embed="rId7"/>
          <a:stretch>
            <a:fillRect/>
          </a:stretch>
        </p:blipFill>
        <p:spPr>
          <a:xfrm>
            <a:off x="10885140" y="6304561"/>
            <a:ext cx="1248245" cy="510980"/>
          </a:xfrm>
          <a:prstGeom prst="rect">
            <a:avLst/>
          </a:prstGeom>
        </p:spPr>
      </p:pic>
    </p:spTree>
    <p:extLst>
      <p:ext uri="{BB962C8B-B14F-4D97-AF65-F5344CB8AC3E}">
        <p14:creationId xmlns:p14="http://schemas.microsoft.com/office/powerpoint/2010/main" val="2428143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AD9CA"/>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tekst, skjermbilde&#10;&#10;Automatisk generert beskrivelse">
            <a:extLst>
              <a:ext uri="{FF2B5EF4-FFF2-40B4-BE49-F238E27FC236}">
                <a16:creationId xmlns:a16="http://schemas.microsoft.com/office/drawing/2014/main" id="{C58B00D6-F606-96EA-C269-C0533203236A}"/>
              </a:ext>
            </a:extLst>
          </p:cNvPr>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kstSylinder 6">
            <a:extLst>
              <a:ext uri="{FF2B5EF4-FFF2-40B4-BE49-F238E27FC236}">
                <a16:creationId xmlns:a16="http://schemas.microsoft.com/office/drawing/2014/main" id="{76199073-CA4C-8B2D-E714-0299D7950E01}"/>
              </a:ext>
            </a:extLst>
          </p:cNvPr>
          <p:cNvSpPr txBox="1"/>
          <p:nvPr/>
        </p:nvSpPr>
        <p:spPr>
          <a:xfrm>
            <a:off x="2521150" y="668947"/>
            <a:ext cx="8151223" cy="1264457"/>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6000">
                <a:latin typeface="Trade Gothic Next HvyCd" panose="020B0906040303020004" pitchFamily="34" charset="0"/>
                <a:ea typeface="+mj-ea"/>
                <a:cs typeface="+mj-cs"/>
              </a:rPr>
              <a:t>REFLEKSJONSOPPGAVE</a:t>
            </a:r>
          </a:p>
        </p:txBody>
      </p:sp>
      <p:sp>
        <p:nvSpPr>
          <p:cNvPr id="3" name="Plassholder for innhold 2">
            <a:extLst>
              <a:ext uri="{FF2B5EF4-FFF2-40B4-BE49-F238E27FC236}">
                <a16:creationId xmlns:a16="http://schemas.microsoft.com/office/drawing/2014/main" id="{50280FC8-C754-8EF3-BE0F-D81E99A4B8B7}"/>
              </a:ext>
            </a:extLst>
          </p:cNvPr>
          <p:cNvSpPr>
            <a:spLocks noGrp="1"/>
          </p:cNvSpPr>
          <p:nvPr>
            <p:ph idx="1"/>
          </p:nvPr>
        </p:nvSpPr>
        <p:spPr>
          <a:xfrm>
            <a:off x="5392081" y="2085260"/>
            <a:ext cx="5257800" cy="3441565"/>
          </a:xfrm>
        </p:spPr>
        <p:txBody>
          <a:bodyPr vert="horz" lIns="91440" tIns="45720" rIns="91440" bIns="45720" rtlCol="0">
            <a:normAutofit/>
          </a:bodyPr>
          <a:lstStyle/>
          <a:p>
            <a:pPr marL="0" indent="0">
              <a:buNone/>
            </a:pPr>
            <a:endParaRPr lang="en-US" sz="2000" b="0" i="0" dirty="0">
              <a:effectLst/>
              <a:latin typeface="Arial" panose="020B0604020202020204" pitchFamily="34" charset="0"/>
              <a:cs typeface="Arial" panose="020B0604020202020204" pitchFamily="34" charset="0"/>
            </a:endParaRPr>
          </a:p>
          <a:p>
            <a:pPr marL="0" indent="0">
              <a:buNone/>
            </a:pPr>
            <a:r>
              <a:rPr lang="nb-NO" sz="2400" b="0" i="0" dirty="0">
                <a:effectLst/>
                <a:latin typeface="Arial" panose="020B0604020202020204" pitchFamily="34" charset="0"/>
                <a:cs typeface="Arial" panose="020B0604020202020204" pitchFamily="34" charset="0"/>
              </a:rPr>
              <a:t>1. Hva tenker du om Neth sin historie? </a:t>
            </a:r>
          </a:p>
          <a:p>
            <a:pPr marL="0" indent="0">
              <a:buNone/>
            </a:pPr>
            <a:r>
              <a:rPr lang="nb-NO" sz="2400" dirty="0">
                <a:latin typeface="Arial" panose="020B0604020202020204" pitchFamily="34" charset="0"/>
                <a:cs typeface="Arial" panose="020B0604020202020204" pitchFamily="34" charset="0"/>
              </a:rPr>
              <a:t>2. Hvilke menneskerettigheter har blitt brutt i Neth sin sak? </a:t>
            </a:r>
          </a:p>
          <a:p>
            <a:pPr marL="0" indent="0">
              <a:buNone/>
            </a:pPr>
            <a:r>
              <a:rPr lang="nb-NO" sz="2400" b="0" i="0" dirty="0">
                <a:effectLst/>
                <a:latin typeface="Arial" panose="020B0604020202020204" pitchFamily="34" charset="0"/>
                <a:cs typeface="Arial" panose="020B0604020202020204" pitchFamily="34" charset="0"/>
              </a:rPr>
              <a:t>3. Hvordan kan brudd på ytringsfriheten få kon</a:t>
            </a:r>
            <a:r>
              <a:rPr lang="nb-NO" sz="2400" dirty="0">
                <a:latin typeface="Arial" panose="020B0604020202020204" pitchFamily="34" charset="0"/>
                <a:cs typeface="Arial" panose="020B0604020202020204" pitchFamily="34" charset="0"/>
              </a:rPr>
              <a:t>sekvenser for andre menneskerettigheter?</a:t>
            </a:r>
            <a:br>
              <a:rPr lang="en-US" sz="2000" b="0" i="0" dirty="0">
                <a:effectLst/>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pic>
        <p:nvPicPr>
          <p:cNvPr id="4" name="Bilde 3">
            <a:extLst>
              <a:ext uri="{FF2B5EF4-FFF2-40B4-BE49-F238E27FC236}">
                <a16:creationId xmlns:a16="http://schemas.microsoft.com/office/drawing/2014/main" id="{1748EDA1-23BC-95FC-0027-1F1D0388486B}"/>
              </a:ext>
            </a:extLst>
          </p:cNvPr>
          <p:cNvPicPr>
            <a:picLocks noChangeAspect="1"/>
          </p:cNvPicPr>
          <p:nvPr/>
        </p:nvPicPr>
        <p:blipFill>
          <a:blip r:embed="rId4">
            <a:extLst>
              <a:ext uri="{28A0092B-C50C-407E-A947-70E740481C1C}">
                <a14:useLocalDpi xmlns:a14="http://schemas.microsoft.com/office/drawing/2010/main" val="0"/>
              </a:ext>
            </a:extLst>
          </a:blip>
          <a:srcRect t="10069" b="10069"/>
          <a:stretch/>
        </p:blipFill>
        <p:spPr>
          <a:xfrm>
            <a:off x="1276003" y="1933404"/>
            <a:ext cx="3745279" cy="3745279"/>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pic>
        <p:nvPicPr>
          <p:cNvPr id="2" name="Bilde 1">
            <a:extLst>
              <a:ext uri="{FF2B5EF4-FFF2-40B4-BE49-F238E27FC236}">
                <a16:creationId xmlns:a16="http://schemas.microsoft.com/office/drawing/2014/main" id="{0C519DEE-0C80-5767-5820-D0145B15E304}"/>
              </a:ext>
            </a:extLst>
          </p:cNvPr>
          <p:cNvPicPr>
            <a:picLocks noChangeAspect="1"/>
          </p:cNvPicPr>
          <p:nvPr/>
        </p:nvPicPr>
        <p:blipFill>
          <a:blip r:embed="rId5"/>
          <a:stretch>
            <a:fillRect/>
          </a:stretch>
        </p:blipFill>
        <p:spPr>
          <a:xfrm>
            <a:off x="10885140" y="6304561"/>
            <a:ext cx="1248245" cy="510980"/>
          </a:xfrm>
          <a:prstGeom prst="rect">
            <a:avLst/>
          </a:prstGeom>
        </p:spPr>
      </p:pic>
    </p:spTree>
    <p:extLst>
      <p:ext uri="{BB962C8B-B14F-4D97-AF65-F5344CB8AC3E}">
        <p14:creationId xmlns:p14="http://schemas.microsoft.com/office/powerpoint/2010/main" val="1229459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rgbClr val="EAD9CA"/>
        </a:solidFill>
        <a:effectLst/>
      </p:bgPr>
    </p:bg>
    <p:spTree>
      <p:nvGrpSpPr>
        <p:cNvPr id="1" name=""/>
        <p:cNvGrpSpPr/>
        <p:nvPr/>
      </p:nvGrpSpPr>
      <p:grpSpPr>
        <a:xfrm>
          <a:off x="0" y="0"/>
          <a:ext cx="0" cy="0"/>
          <a:chOff x="0" y="0"/>
          <a:chExt cx="0" cy="0"/>
        </a:xfrm>
      </p:grpSpPr>
      <p:pic>
        <p:nvPicPr>
          <p:cNvPr id="3" name="Bilde 2" descr="Et bilde som inneholder tekst, skjermbilde, design&#10;&#10;Automatisk generert beskrivelse">
            <a:extLst>
              <a:ext uri="{FF2B5EF4-FFF2-40B4-BE49-F238E27FC236}">
                <a16:creationId xmlns:a16="http://schemas.microsoft.com/office/drawing/2014/main" id="{95BABECD-0DA0-B536-AB21-3FAD806B8074}"/>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4037378C-7F6C-59FB-63C8-A540320B27D5}"/>
              </a:ext>
            </a:extLst>
          </p:cNvPr>
          <p:cNvSpPr>
            <a:spLocks noGrp="1"/>
          </p:cNvSpPr>
          <p:nvPr>
            <p:ph type="title"/>
          </p:nvPr>
        </p:nvSpPr>
        <p:spPr>
          <a:xfrm>
            <a:off x="259915" y="3851796"/>
            <a:ext cx="11672169" cy="1325563"/>
          </a:xfrm>
        </p:spPr>
        <p:txBody>
          <a:bodyPr>
            <a:normAutofit fontScale="90000"/>
          </a:bodyPr>
          <a:lstStyle/>
          <a:p>
            <a:r>
              <a:rPr lang="nb-NO" sz="8000" b="0" i="0" dirty="0">
                <a:solidFill>
                  <a:srgbClr val="000000"/>
                </a:solidFill>
                <a:effectLst/>
                <a:latin typeface="Trade Gothic Next Heavy" panose="020B0903040303020004" pitchFamily="34" charset="0"/>
              </a:rPr>
              <a:t>MARYIA KALESNIKAVA</a:t>
            </a:r>
            <a:br>
              <a:rPr lang="nb-NO" dirty="0">
                <a:latin typeface="Trade Gothic Next Heavy" panose="020B0903040303020004" pitchFamily="34" charset="0"/>
              </a:rPr>
            </a:br>
            <a:r>
              <a:rPr lang="nb-NO" dirty="0">
                <a:latin typeface="Trade Gothic Next Heavy" panose="020B0903040303020004" pitchFamily="34" charset="0"/>
              </a:rPr>
              <a:t>SKRIV FOR LIV SAK 4</a:t>
            </a:r>
            <a:br>
              <a:rPr lang="nb-NO" dirty="0">
                <a:latin typeface="Trade Gothic Next Heavy" panose="020B0903040303020004" pitchFamily="34" charset="0"/>
              </a:rPr>
            </a:br>
            <a:r>
              <a:rPr lang="nb-NO" sz="2200" dirty="0">
                <a:latin typeface="Trade Gothic Next Heavy" panose="020B0903040303020004" pitchFamily="34" charset="0"/>
              </a:rPr>
              <a:t>TEMA: RETTEN TIL FREDELIG PROTEST </a:t>
            </a:r>
          </a:p>
        </p:txBody>
      </p:sp>
      <p:pic>
        <p:nvPicPr>
          <p:cNvPr id="4" name="Bilde 3">
            <a:extLst>
              <a:ext uri="{FF2B5EF4-FFF2-40B4-BE49-F238E27FC236}">
                <a16:creationId xmlns:a16="http://schemas.microsoft.com/office/drawing/2014/main" id="{00435994-C177-2E92-4320-0048DEA61944}"/>
              </a:ext>
            </a:extLst>
          </p:cNvPr>
          <p:cNvPicPr>
            <a:picLocks noChangeAspect="1"/>
          </p:cNvPicPr>
          <p:nvPr/>
        </p:nvPicPr>
        <p:blipFill>
          <a:blip r:embed="rId4"/>
          <a:stretch>
            <a:fillRect/>
          </a:stretch>
        </p:blipFill>
        <p:spPr>
          <a:xfrm>
            <a:off x="10776240" y="6150149"/>
            <a:ext cx="1261086" cy="550901"/>
          </a:xfrm>
          <a:prstGeom prst="rect">
            <a:avLst/>
          </a:prstGeom>
        </p:spPr>
      </p:pic>
    </p:spTree>
    <p:extLst>
      <p:ext uri="{BB962C8B-B14F-4D97-AF65-F5344CB8AC3E}">
        <p14:creationId xmlns:p14="http://schemas.microsoft.com/office/powerpoint/2010/main" val="3826731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kst, skjermbilde&#10;&#10;Automatisk generert beskrivelse">
            <a:extLst>
              <a:ext uri="{FF2B5EF4-FFF2-40B4-BE49-F238E27FC236}">
                <a16:creationId xmlns:a16="http://schemas.microsoft.com/office/drawing/2014/main" id="{B57C87D2-9069-B5D9-D427-D438623B294B}"/>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tel 1">
            <a:extLst>
              <a:ext uri="{FF2B5EF4-FFF2-40B4-BE49-F238E27FC236}">
                <a16:creationId xmlns:a16="http://schemas.microsoft.com/office/drawing/2014/main" id="{3FE5A82D-D43C-57B1-4D72-45A1927B7741}"/>
              </a:ext>
            </a:extLst>
          </p:cNvPr>
          <p:cNvSpPr>
            <a:spLocks noGrp="1"/>
          </p:cNvSpPr>
          <p:nvPr>
            <p:ph type="title"/>
          </p:nvPr>
        </p:nvSpPr>
        <p:spPr>
          <a:xfrm>
            <a:off x="814571" y="1537474"/>
            <a:ext cx="10562857" cy="1323767"/>
          </a:xfrm>
        </p:spPr>
        <p:txBody>
          <a:bodyPr>
            <a:noAutofit/>
          </a:bodyPr>
          <a:lstStyle/>
          <a:p>
            <a:pPr algn="ctr"/>
            <a:r>
              <a:rPr lang="en-US" sz="6600">
                <a:latin typeface="Trade Gothic Next HvyCd" panose="020B0906040303020004" pitchFamily="34" charset="0"/>
              </a:rPr>
              <a:t>MENNESKERETTIGHETENE</a:t>
            </a:r>
            <a:r>
              <a:rPr lang="en-US" sz="5400">
                <a:latin typeface="Arial Narrow" panose="020B0606020202030204" pitchFamily="34" charset="0"/>
              </a:rPr>
              <a:t> </a:t>
            </a:r>
            <a:endParaRPr lang="nb-NO" sz="5400">
              <a:latin typeface="Arial Narrow" panose="020B0606020202030204" pitchFamily="34" charset="0"/>
            </a:endParaRPr>
          </a:p>
        </p:txBody>
      </p:sp>
      <p:pic>
        <p:nvPicPr>
          <p:cNvPr id="9" name="Picture 2" descr="UN Logo PNG">
            <a:extLst>
              <a:ext uri="{FF2B5EF4-FFF2-40B4-BE49-F238E27FC236}">
                <a16:creationId xmlns:a16="http://schemas.microsoft.com/office/drawing/2014/main" id="{38298B92-E30D-F469-2D3A-B8A601E7C7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7348" y="2299246"/>
            <a:ext cx="3817302" cy="3817302"/>
          </a:xfrm>
          <a:prstGeom prst="rect">
            <a:avLst/>
          </a:prstGeom>
          <a:noFill/>
          <a:extLst>
            <a:ext uri="{909E8E84-426E-40DD-AFC4-6F175D3DCCD1}">
              <a14:hiddenFill xmlns:a14="http://schemas.microsoft.com/office/drawing/2010/main">
                <a:solidFill>
                  <a:srgbClr val="FFFFFF"/>
                </a:solidFill>
              </a14:hiddenFill>
            </a:ext>
          </a:extLst>
        </p:spPr>
      </p:pic>
      <p:pic>
        <p:nvPicPr>
          <p:cNvPr id="2" name="Bilde 1">
            <a:extLst>
              <a:ext uri="{FF2B5EF4-FFF2-40B4-BE49-F238E27FC236}">
                <a16:creationId xmlns:a16="http://schemas.microsoft.com/office/drawing/2014/main" id="{3F7BBD1E-06E8-08D3-1B7A-CC2D77A396FF}"/>
              </a:ext>
            </a:extLst>
          </p:cNvPr>
          <p:cNvPicPr>
            <a:picLocks noChangeAspect="1"/>
          </p:cNvPicPr>
          <p:nvPr/>
        </p:nvPicPr>
        <p:blipFill>
          <a:blip r:embed="rId5"/>
          <a:stretch>
            <a:fillRect/>
          </a:stretch>
        </p:blipFill>
        <p:spPr>
          <a:xfrm>
            <a:off x="10885140" y="6304561"/>
            <a:ext cx="1248245" cy="510980"/>
          </a:xfrm>
          <a:prstGeom prst="rect">
            <a:avLst/>
          </a:prstGeom>
        </p:spPr>
      </p:pic>
    </p:spTree>
    <p:extLst>
      <p:ext uri="{BB962C8B-B14F-4D97-AF65-F5344CB8AC3E}">
        <p14:creationId xmlns:p14="http://schemas.microsoft.com/office/powerpoint/2010/main" val="798778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dia på Internett 3" title="Retten til protest – beskytt retten til protest!">
            <a:hlinkClick r:id="" action="ppaction://media"/>
            <a:extLst>
              <a:ext uri="{FF2B5EF4-FFF2-40B4-BE49-F238E27FC236}">
                <a16:creationId xmlns:a16="http://schemas.microsoft.com/office/drawing/2014/main" id="{CFF3D8F4-45B1-F2C8-CA4B-837F142D73C1}"/>
              </a:ext>
            </a:extLst>
          </p:cNvPr>
          <p:cNvPicPr>
            <a:picLocks noGrp="1" noRot="1" noChangeAspect="1"/>
          </p:cNvPicPr>
          <p:nvPr>
            <p:ph idx="1"/>
            <a:videoFile r:link="rId1"/>
          </p:nvPr>
        </p:nvPicPr>
        <p:blipFill>
          <a:blip r:embed="rId4"/>
          <a:stretch>
            <a:fillRect/>
          </a:stretch>
        </p:blipFill>
        <p:spPr>
          <a:xfrm>
            <a:off x="0" y="0"/>
            <a:ext cx="12192000" cy="6888945"/>
          </a:xfrm>
          <a:prstGeom prst="rect">
            <a:avLst/>
          </a:prstGeom>
        </p:spPr>
      </p:pic>
    </p:spTree>
    <p:extLst>
      <p:ext uri="{BB962C8B-B14F-4D97-AF65-F5344CB8AC3E}">
        <p14:creationId xmlns:p14="http://schemas.microsoft.com/office/powerpoint/2010/main" val="387510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ilde 1" descr="Et bilde som inneholder tekst, skjermbilde&#10;&#10;Automatisk generert beskrivelse">
            <a:extLst>
              <a:ext uri="{FF2B5EF4-FFF2-40B4-BE49-F238E27FC236}">
                <a16:creationId xmlns:a16="http://schemas.microsoft.com/office/drawing/2014/main" id="{57CD9811-5899-99E8-E7D0-CB7F538EF567}"/>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kstSylinder 5">
            <a:extLst>
              <a:ext uri="{FF2B5EF4-FFF2-40B4-BE49-F238E27FC236}">
                <a16:creationId xmlns:a16="http://schemas.microsoft.com/office/drawing/2014/main" id="{FC24E2C6-13DA-004B-6FC7-951F15051F53}"/>
              </a:ext>
            </a:extLst>
          </p:cNvPr>
          <p:cNvSpPr txBox="1"/>
          <p:nvPr/>
        </p:nvSpPr>
        <p:spPr>
          <a:xfrm>
            <a:off x="1259174" y="1017519"/>
            <a:ext cx="5619158"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a:latin typeface="Trade Gothic Next HvyCd" panose="020B0906040303020004" pitchFamily="34" charset="0"/>
                <a:ea typeface="+mj-ea"/>
                <a:cs typeface="+mj-cs"/>
              </a:rPr>
              <a:t>SNAKK MED SIDEPERSONEN</a:t>
            </a:r>
          </a:p>
        </p:txBody>
      </p:sp>
      <p:sp>
        <p:nvSpPr>
          <p:cNvPr id="3" name="Plassholder for innhold 2">
            <a:extLst>
              <a:ext uri="{FF2B5EF4-FFF2-40B4-BE49-F238E27FC236}">
                <a16:creationId xmlns:a16="http://schemas.microsoft.com/office/drawing/2014/main" id="{869D4780-EC85-1BA4-13E0-E6E8865C4978}"/>
              </a:ext>
            </a:extLst>
          </p:cNvPr>
          <p:cNvSpPr>
            <a:spLocks noGrp="1"/>
          </p:cNvSpPr>
          <p:nvPr>
            <p:ph idx="1"/>
          </p:nvPr>
        </p:nvSpPr>
        <p:spPr>
          <a:xfrm>
            <a:off x="1190712" y="3428999"/>
            <a:ext cx="5790698" cy="3742762"/>
          </a:xfrm>
        </p:spPr>
        <p:txBody>
          <a:bodyPr vert="horz" lIns="91440" tIns="45720" rIns="91440" bIns="45720" rtlCol="0">
            <a:normAutofit/>
          </a:bodyPr>
          <a:lstStyle/>
          <a:p>
            <a:pPr marL="285750" indent="0">
              <a:buNone/>
            </a:pPr>
            <a:r>
              <a:rPr lang="nb-NO" sz="2400">
                <a:latin typeface="Arial" panose="020B0604020202020204" pitchFamily="34" charset="0"/>
                <a:cs typeface="Arial" panose="020B0604020202020204" pitchFamily="34" charset="0"/>
              </a:rPr>
              <a:t>Hvorfor tror dere retten til fredelig protest er en menneskerett?</a:t>
            </a:r>
          </a:p>
          <a:p>
            <a:pPr marL="0"/>
            <a:endParaRPr lang="en-US" sz="2000">
              <a:latin typeface="Arial" panose="020B0604020202020204" pitchFamily="34" charset="0"/>
              <a:cs typeface="Arial" panose="020B0604020202020204" pitchFamily="34" charset="0"/>
            </a:endParaRPr>
          </a:p>
        </p:txBody>
      </p:sp>
      <p:pic>
        <p:nvPicPr>
          <p:cNvPr id="8" name="Bilde 7" descr="Et bilde som inneholder tekst, tegnefilm, illustrasjon&#10;&#10;Automatisk generert beskrivelse">
            <a:extLst>
              <a:ext uri="{FF2B5EF4-FFF2-40B4-BE49-F238E27FC236}">
                <a16:creationId xmlns:a16="http://schemas.microsoft.com/office/drawing/2014/main" id="{430D5FE2-45C9-416F-45BA-556DFA585400}"/>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l="24477" r="24810"/>
          <a:stretch/>
        </p:blipFill>
        <p:spPr>
          <a:xfrm>
            <a:off x="6200365" y="1280348"/>
            <a:ext cx="3874282" cy="4297303"/>
          </a:xfrm>
          <a:prstGeom prst="rect">
            <a:avLst/>
          </a:prstGeom>
        </p:spPr>
      </p:pic>
      <p:pic>
        <p:nvPicPr>
          <p:cNvPr id="4" name="Bilde 3">
            <a:extLst>
              <a:ext uri="{FF2B5EF4-FFF2-40B4-BE49-F238E27FC236}">
                <a16:creationId xmlns:a16="http://schemas.microsoft.com/office/drawing/2014/main" id="{29CA8798-FCDC-6560-CED2-FC867AE04BAE}"/>
              </a:ext>
            </a:extLst>
          </p:cNvPr>
          <p:cNvPicPr>
            <a:picLocks noChangeAspect="1"/>
          </p:cNvPicPr>
          <p:nvPr/>
        </p:nvPicPr>
        <p:blipFill>
          <a:blip r:embed="rId6"/>
          <a:stretch>
            <a:fillRect/>
          </a:stretch>
        </p:blipFill>
        <p:spPr>
          <a:xfrm>
            <a:off x="10885140" y="6304561"/>
            <a:ext cx="1248245" cy="510980"/>
          </a:xfrm>
          <a:prstGeom prst="rect">
            <a:avLst/>
          </a:prstGeom>
        </p:spPr>
      </p:pic>
    </p:spTree>
    <p:extLst>
      <p:ext uri="{BB962C8B-B14F-4D97-AF65-F5344CB8AC3E}">
        <p14:creationId xmlns:p14="http://schemas.microsoft.com/office/powerpoint/2010/main" val="11982783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ekst, skjermbilde&#10;&#10;Automatisk generert beskrivelse">
            <a:extLst>
              <a:ext uri="{FF2B5EF4-FFF2-40B4-BE49-F238E27FC236}">
                <a16:creationId xmlns:a16="http://schemas.microsoft.com/office/drawing/2014/main" id="{1FF3BC7B-DA6A-D278-A1DD-EC1BBCD3F8C8}"/>
              </a:ext>
            </a:extLst>
          </p:cNvPr>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ssholder for innhold 2">
            <a:extLst>
              <a:ext uri="{FF2B5EF4-FFF2-40B4-BE49-F238E27FC236}">
                <a16:creationId xmlns:a16="http://schemas.microsoft.com/office/drawing/2014/main" id="{6477DD68-D4FA-2AFC-FB50-42BC22CA0BF1}"/>
              </a:ext>
            </a:extLst>
          </p:cNvPr>
          <p:cNvSpPr>
            <a:spLocks noGrp="1"/>
          </p:cNvSpPr>
          <p:nvPr>
            <p:ph idx="1"/>
          </p:nvPr>
        </p:nvSpPr>
        <p:spPr>
          <a:xfrm>
            <a:off x="983876" y="980459"/>
            <a:ext cx="10224247" cy="5160365"/>
          </a:xfrm>
        </p:spPr>
        <p:txBody>
          <a:bodyPr>
            <a:normAutofit/>
          </a:bodyPr>
          <a:lstStyle/>
          <a:p>
            <a:pPr marL="0" indent="0" algn="ctr">
              <a:lnSpc>
                <a:spcPct val="100000"/>
              </a:lnSpc>
              <a:buNone/>
            </a:pPr>
            <a:r>
              <a:rPr lang="nb-NO" sz="2400" dirty="0">
                <a:latin typeface="Arial" panose="020B0604020202020204" pitchFamily="34" charset="0"/>
                <a:cs typeface="Arial" panose="020B0604020202020204" pitchFamily="34" charset="0"/>
              </a:rPr>
              <a:t>Se for deg at du lever i et land der myndighetene hele tiden bryter innbyggernes menneskerettigheter. En nær venn av deg, som ikke har begått en forbrytelse, er i fengsel uten en </a:t>
            </a:r>
            <a:r>
              <a:rPr lang="nb-NO" sz="2400">
                <a:latin typeface="Arial" panose="020B0604020202020204" pitchFamily="34" charset="0"/>
                <a:cs typeface="Arial" panose="020B0604020202020204" pitchFamily="34" charset="0"/>
              </a:rPr>
              <a:t>rettferdig rettssak. </a:t>
            </a:r>
            <a:r>
              <a:rPr lang="nb-NO" sz="2400" dirty="0">
                <a:latin typeface="Arial" panose="020B0604020202020204" pitchFamily="34" charset="0"/>
                <a:cs typeface="Arial" panose="020B0604020202020204" pitchFamily="34" charset="0"/>
              </a:rPr>
              <a:t>Situasjonen er svært urettferdig. Du ønsker å protestere imot myndighetenes handlinger ved å gjøre folk oppmerksom på hva som har skjedd med din venn. I tillegg ønsker du å vise at myndighetene i landet ditt ikke respekterer menneskerettighetene. </a:t>
            </a:r>
          </a:p>
          <a:p>
            <a:pPr marL="0" indent="0" algn="ctr">
              <a:buNone/>
            </a:pPr>
            <a:endParaRPr lang="nb-NO" sz="1400" dirty="0"/>
          </a:p>
          <a:p>
            <a:pPr marL="0" indent="0" algn="ctr">
              <a:lnSpc>
                <a:spcPct val="100000"/>
              </a:lnSpc>
              <a:buNone/>
            </a:pPr>
            <a:r>
              <a:rPr lang="nb-NO" sz="4000" b="1" dirty="0">
                <a:latin typeface="Trade Gothic Next HvyCd" panose="020B0906040303020004" pitchFamily="34" charset="0"/>
              </a:rPr>
              <a:t>Hvordan ville du ha skapt oppmerksomhet rundt situasjonen til vennen din, og det som skjer i landet? </a:t>
            </a:r>
          </a:p>
        </p:txBody>
      </p:sp>
      <p:pic>
        <p:nvPicPr>
          <p:cNvPr id="2" name="Bilde 1">
            <a:extLst>
              <a:ext uri="{FF2B5EF4-FFF2-40B4-BE49-F238E27FC236}">
                <a16:creationId xmlns:a16="http://schemas.microsoft.com/office/drawing/2014/main" id="{28539315-4310-ED85-9BBA-3D9E865DC9A6}"/>
              </a:ext>
            </a:extLst>
          </p:cNvPr>
          <p:cNvPicPr>
            <a:picLocks noChangeAspect="1"/>
          </p:cNvPicPr>
          <p:nvPr/>
        </p:nvPicPr>
        <p:blipFill>
          <a:blip r:embed="rId4"/>
          <a:stretch>
            <a:fillRect/>
          </a:stretch>
        </p:blipFill>
        <p:spPr>
          <a:xfrm>
            <a:off x="10885140" y="6304561"/>
            <a:ext cx="1248245" cy="510980"/>
          </a:xfrm>
          <a:prstGeom prst="rect">
            <a:avLst/>
          </a:prstGeom>
        </p:spPr>
      </p:pic>
    </p:spTree>
    <p:extLst>
      <p:ext uri="{BB962C8B-B14F-4D97-AF65-F5344CB8AC3E}">
        <p14:creationId xmlns:p14="http://schemas.microsoft.com/office/powerpoint/2010/main" val="26183538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tekst, skjermbilde&#10;&#10;Automatisk generert beskrivelse">
            <a:extLst>
              <a:ext uri="{FF2B5EF4-FFF2-40B4-BE49-F238E27FC236}">
                <a16:creationId xmlns:a16="http://schemas.microsoft.com/office/drawing/2014/main" id="{5E71E91C-46C8-901D-5AD0-878A5F8604FE}"/>
              </a:ext>
            </a:extLst>
          </p:cNvPr>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ssholder for innhold 2">
            <a:extLst>
              <a:ext uri="{FF2B5EF4-FFF2-40B4-BE49-F238E27FC236}">
                <a16:creationId xmlns:a16="http://schemas.microsoft.com/office/drawing/2014/main" id="{D2576776-6AA8-7C01-4E94-2456AC0CBEE9}"/>
              </a:ext>
            </a:extLst>
          </p:cNvPr>
          <p:cNvSpPr>
            <a:spLocks noGrp="1"/>
          </p:cNvSpPr>
          <p:nvPr>
            <p:ph idx="1"/>
          </p:nvPr>
        </p:nvSpPr>
        <p:spPr>
          <a:xfrm>
            <a:off x="764005" y="1253331"/>
            <a:ext cx="10663990" cy="4351338"/>
          </a:xfrm>
          <a:noFill/>
        </p:spPr>
        <p:txBody>
          <a:bodyPr>
            <a:normAutofit/>
          </a:bodyPr>
          <a:lstStyle/>
          <a:p>
            <a:pPr marL="0" indent="0" algn="ctr">
              <a:buNone/>
            </a:pPr>
            <a:r>
              <a:rPr lang="nb-NO" sz="5400">
                <a:latin typeface="Trade Gothic Next HvyCd" panose="020B0906040303020004" pitchFamily="34" charset="0"/>
              </a:rPr>
              <a:t>Hva hadde du følt om dine måter å protestere/demonstrere på ikke hadde vært akseptert av myndighetene?</a:t>
            </a:r>
          </a:p>
          <a:p>
            <a:pPr marL="0" indent="0">
              <a:buNone/>
            </a:pPr>
            <a:r>
              <a:rPr lang="nb-NO" sz="5400">
                <a:latin typeface="Trade Gothic Next HvyCd" panose="020B0906040303020004" pitchFamily="34" charset="0"/>
              </a:rPr>
              <a:t> </a:t>
            </a:r>
          </a:p>
        </p:txBody>
      </p:sp>
      <p:pic>
        <p:nvPicPr>
          <p:cNvPr id="5" name="Grafikk 4" descr="Ingen berøring med heldekkende fyll">
            <a:extLst>
              <a:ext uri="{FF2B5EF4-FFF2-40B4-BE49-F238E27FC236}">
                <a16:creationId xmlns:a16="http://schemas.microsoft.com/office/drawing/2014/main" id="{DFF000E7-B84D-D8CC-C4BE-6F4F7B2D92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57221" y="3563481"/>
            <a:ext cx="2477558" cy="2477558"/>
          </a:xfrm>
          <a:prstGeom prst="rect">
            <a:avLst/>
          </a:prstGeom>
        </p:spPr>
      </p:pic>
      <p:pic>
        <p:nvPicPr>
          <p:cNvPr id="4" name="Bilde 3">
            <a:extLst>
              <a:ext uri="{FF2B5EF4-FFF2-40B4-BE49-F238E27FC236}">
                <a16:creationId xmlns:a16="http://schemas.microsoft.com/office/drawing/2014/main" id="{664F045C-E6BF-6361-67B9-EBF6CCFA6D7C}"/>
              </a:ext>
            </a:extLst>
          </p:cNvPr>
          <p:cNvPicPr>
            <a:picLocks noChangeAspect="1"/>
          </p:cNvPicPr>
          <p:nvPr/>
        </p:nvPicPr>
        <p:blipFill>
          <a:blip r:embed="rId6"/>
          <a:stretch>
            <a:fillRect/>
          </a:stretch>
        </p:blipFill>
        <p:spPr>
          <a:xfrm>
            <a:off x="10885140" y="6304561"/>
            <a:ext cx="1248245" cy="510980"/>
          </a:xfrm>
          <a:prstGeom prst="rect">
            <a:avLst/>
          </a:prstGeom>
        </p:spPr>
      </p:pic>
    </p:spTree>
    <p:extLst>
      <p:ext uri="{BB962C8B-B14F-4D97-AF65-F5344CB8AC3E}">
        <p14:creationId xmlns:p14="http://schemas.microsoft.com/office/powerpoint/2010/main" val="4281700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Media på Internett 4" title="Write for Rights 2024: Maryia Kalesnikava (Belarus)">
            <a:hlinkClick r:id="" action="ppaction://media"/>
            <a:extLst>
              <a:ext uri="{FF2B5EF4-FFF2-40B4-BE49-F238E27FC236}">
                <a16:creationId xmlns:a16="http://schemas.microsoft.com/office/drawing/2014/main" id="{6B26A8C6-CA5D-0D53-CCC0-12D1FA85AF38}"/>
              </a:ext>
            </a:extLst>
          </p:cNvPr>
          <p:cNvPicPr>
            <a:picLocks noGrp="1" noRot="1" noChangeAspect="1"/>
          </p:cNvPicPr>
          <p:nvPr>
            <p:ph idx="1"/>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0713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e 16" descr="Et bilde som inneholder tekst, skjermbilde&#10;&#10;Automatisk generert beskrivelse">
            <a:extLst>
              <a:ext uri="{FF2B5EF4-FFF2-40B4-BE49-F238E27FC236}">
                <a16:creationId xmlns:a16="http://schemas.microsoft.com/office/drawing/2014/main" id="{B6887BD2-2BE7-EBD9-2752-8AAAA1165E78}"/>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ktangel 18">
            <a:extLst>
              <a:ext uri="{FF2B5EF4-FFF2-40B4-BE49-F238E27FC236}">
                <a16:creationId xmlns:a16="http://schemas.microsoft.com/office/drawing/2014/main" id="{8EE4D76A-B6CB-650A-9E07-59A34317564B}"/>
              </a:ext>
            </a:extLst>
          </p:cNvPr>
          <p:cNvSpPr/>
          <p:nvPr/>
        </p:nvSpPr>
        <p:spPr>
          <a:xfrm>
            <a:off x="2621570" y="1336045"/>
            <a:ext cx="9570430" cy="1542515"/>
          </a:xfrm>
          <a:prstGeom prst="rect">
            <a:avLst/>
          </a:prstGeom>
          <a:solidFill>
            <a:srgbClr val="EAD9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7000">
                <a:solidFill>
                  <a:schemeClr val="tx1"/>
                </a:solidFill>
                <a:latin typeface="Trade Gothic Next HvyCd" panose="020F0502020204030204" pitchFamily="34" charset="0"/>
                <a:ea typeface="Segoe UI Black" panose="020B0A02040204020203" pitchFamily="34" charset="0"/>
              </a:rPr>
              <a:t>AMNESTY INTERNATIONAL </a:t>
            </a:r>
          </a:p>
        </p:txBody>
      </p:sp>
      <p:sp>
        <p:nvSpPr>
          <p:cNvPr id="8" name="TekstSylinder 7">
            <a:extLst>
              <a:ext uri="{FF2B5EF4-FFF2-40B4-BE49-F238E27FC236}">
                <a16:creationId xmlns:a16="http://schemas.microsoft.com/office/drawing/2014/main" id="{05C9901C-4E8C-B4E3-4193-6546A4548D4E}"/>
              </a:ext>
            </a:extLst>
          </p:cNvPr>
          <p:cNvSpPr txBox="1"/>
          <p:nvPr/>
        </p:nvSpPr>
        <p:spPr>
          <a:xfrm>
            <a:off x="3795654" y="2708387"/>
            <a:ext cx="6719946" cy="4361014"/>
          </a:xfrm>
          <a:prstGeom prst="rect">
            <a:avLst/>
          </a:prstGeom>
        </p:spPr>
        <p:txBody>
          <a:bodyPr vert="horz" lIns="91440" tIns="45720" rIns="91440" bIns="45720" rtlCol="0">
            <a:normAutofit/>
          </a:bodyPr>
          <a:lstStyle/>
          <a:p>
            <a:pPr marL="0" indent="0" algn="ctr">
              <a:buNone/>
            </a:pPr>
            <a:r>
              <a:rPr lang="nb-NO" sz="3200">
                <a:solidFill>
                  <a:schemeClr val="tx1"/>
                </a:solidFill>
                <a:latin typeface="Arial" panose="020B0604020202020204" pitchFamily="34" charset="0"/>
                <a:cs typeface="Arial" panose="020B0604020202020204" pitchFamily="34" charset="0"/>
              </a:rPr>
              <a:t>Jobber for at menneskerettighetene blir innfridd for alle mennesker uansett og </a:t>
            </a:r>
            <a:r>
              <a:rPr lang="nb-NO" sz="3200" i="1">
                <a:solidFill>
                  <a:schemeClr val="tx1"/>
                </a:solidFill>
                <a:latin typeface="Arial" panose="020B0604020202020204" pitchFamily="34" charset="0"/>
                <a:cs typeface="Arial" panose="020B0604020202020204" pitchFamily="34" charset="0"/>
              </a:rPr>
              <a:t>alltid. </a:t>
            </a:r>
          </a:p>
          <a:p>
            <a:pPr indent="-228600">
              <a:lnSpc>
                <a:spcPct val="90000"/>
              </a:lnSpc>
              <a:spcAft>
                <a:spcPts val="600"/>
              </a:spcAft>
              <a:buFont typeface="Arial" panose="020B0604020202020204" pitchFamily="34" charset="0"/>
              <a:buChar char="•"/>
            </a:pPr>
            <a:endParaRPr lang="en-US" sz="2000" i="1"/>
          </a:p>
        </p:txBody>
      </p:sp>
      <p:pic>
        <p:nvPicPr>
          <p:cNvPr id="21" name="Bilde 20" descr="Et bilde som inneholder klær, person, erme, Aktiv trøye&#10;&#10;Automatisk generert beskrivelse">
            <a:extLst>
              <a:ext uri="{FF2B5EF4-FFF2-40B4-BE49-F238E27FC236}">
                <a16:creationId xmlns:a16="http://schemas.microsoft.com/office/drawing/2014/main" id="{E450E48E-387D-F221-C7A2-51ADD2D3412A}"/>
              </a:ext>
            </a:extLst>
          </p:cNvPr>
          <p:cNvPicPr>
            <a:picLocks noChangeAspect="1"/>
          </p:cNvPicPr>
          <p:nvPr/>
        </p:nvPicPr>
        <p:blipFill>
          <a:blip r:embed="rId4">
            <a:extLst>
              <a:ext uri="{28A0092B-C50C-407E-A947-70E740481C1C}">
                <a14:useLocalDpi xmlns:a14="http://schemas.microsoft.com/office/drawing/2010/main" val="0"/>
              </a:ext>
            </a:extLst>
          </a:blip>
          <a:srcRect l="29039" t="3761" r="28077"/>
          <a:stretch/>
        </p:blipFill>
        <p:spPr>
          <a:xfrm>
            <a:off x="224381" y="1547446"/>
            <a:ext cx="4206941" cy="5310554"/>
          </a:xfrm>
          <a:prstGeom prst="rect">
            <a:avLst/>
          </a:prstGeom>
        </p:spPr>
      </p:pic>
      <p:pic>
        <p:nvPicPr>
          <p:cNvPr id="2" name="Bilde 1">
            <a:extLst>
              <a:ext uri="{FF2B5EF4-FFF2-40B4-BE49-F238E27FC236}">
                <a16:creationId xmlns:a16="http://schemas.microsoft.com/office/drawing/2014/main" id="{4D76A901-8C8D-7B0F-166B-CC16A40A029A}"/>
              </a:ext>
            </a:extLst>
          </p:cNvPr>
          <p:cNvPicPr>
            <a:picLocks noChangeAspect="1"/>
          </p:cNvPicPr>
          <p:nvPr/>
        </p:nvPicPr>
        <p:blipFill>
          <a:blip r:embed="rId5"/>
          <a:stretch>
            <a:fillRect/>
          </a:stretch>
        </p:blipFill>
        <p:spPr>
          <a:xfrm>
            <a:off x="10885140" y="6304561"/>
            <a:ext cx="1261642" cy="516464"/>
          </a:xfrm>
          <a:prstGeom prst="rect">
            <a:avLst/>
          </a:prstGeom>
        </p:spPr>
      </p:pic>
    </p:spTree>
    <p:extLst>
      <p:ext uri="{BB962C8B-B14F-4D97-AF65-F5344CB8AC3E}">
        <p14:creationId xmlns:p14="http://schemas.microsoft.com/office/powerpoint/2010/main" val="35276719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Et bilde som inneholder Menneskeansikt, klær, kvinne, person&#10;&#10;Automatisk generert beskrivelse">
            <a:extLst>
              <a:ext uri="{FF2B5EF4-FFF2-40B4-BE49-F238E27FC236}">
                <a16:creationId xmlns:a16="http://schemas.microsoft.com/office/drawing/2014/main" id="{2BF53412-15C2-F36D-5F9D-F1AED4A8AFB8}"/>
              </a:ext>
            </a:extLst>
          </p:cNvPr>
          <p:cNvPicPr>
            <a:picLocks noChangeAspect="1"/>
          </p:cNvPicPr>
          <p:nvPr/>
        </p:nvPicPr>
        <p:blipFill>
          <a:blip r:embed="rId3">
            <a:extLst>
              <a:ext uri="{28A0092B-C50C-407E-A947-70E740481C1C}">
                <a14:useLocalDpi xmlns:a14="http://schemas.microsoft.com/office/drawing/2010/main" val="0"/>
              </a:ext>
            </a:extLst>
          </a:blip>
          <a:srcRect l="23639" r="22247"/>
          <a:stretch/>
        </p:blipFill>
        <p:spPr>
          <a:xfrm>
            <a:off x="6253896" y="-332114"/>
            <a:ext cx="6110548" cy="7249933"/>
          </a:xfrm>
          <a:prstGeom prst="rect">
            <a:avLst/>
          </a:prstGeom>
        </p:spPr>
      </p:pic>
      <p:pic>
        <p:nvPicPr>
          <p:cNvPr id="3" name="Bilde 2" descr="Et bilde som inneholder tekst, skjermbilde&#10;&#10;Automatisk generert beskrivelse">
            <a:extLst>
              <a:ext uri="{FF2B5EF4-FFF2-40B4-BE49-F238E27FC236}">
                <a16:creationId xmlns:a16="http://schemas.microsoft.com/office/drawing/2014/main" id="{DA515DD7-47F8-2BCF-99D1-BFF212929E52}"/>
              </a:ext>
            </a:extLst>
          </p:cNvPr>
          <p:cNvPicPr/>
          <p:nvPr/>
        </p:nvPicPr>
        <p:blipFill>
          <a:blip r:embed="rId4">
            <a:extLst>
              <a:ext uri="{28A0092B-C50C-407E-A947-70E740481C1C}">
                <a14:useLocalDpi xmlns:a14="http://schemas.microsoft.com/office/drawing/2010/main" val="0"/>
              </a:ext>
            </a:extLst>
          </a:blip>
          <a:stretch>
            <a:fillRect/>
          </a:stretch>
        </p:blipFill>
        <p:spPr>
          <a:xfrm>
            <a:off x="1" y="0"/>
            <a:ext cx="12192000" cy="6942069"/>
          </a:xfrm>
          <a:prstGeom prst="rect">
            <a:avLst/>
          </a:prstGeom>
        </p:spPr>
      </p:pic>
      <p:sp>
        <p:nvSpPr>
          <p:cNvPr id="2" name="Tittel 1">
            <a:extLst>
              <a:ext uri="{FF2B5EF4-FFF2-40B4-BE49-F238E27FC236}">
                <a16:creationId xmlns:a16="http://schemas.microsoft.com/office/drawing/2014/main" id="{D8713A32-4D7D-70E4-FF98-6D98B0458590}"/>
              </a:ext>
            </a:extLst>
          </p:cNvPr>
          <p:cNvSpPr>
            <a:spLocks noGrp="1"/>
          </p:cNvSpPr>
          <p:nvPr>
            <p:ph type="title"/>
          </p:nvPr>
        </p:nvSpPr>
        <p:spPr>
          <a:xfrm>
            <a:off x="1193227" y="84069"/>
            <a:ext cx="7075562" cy="3382421"/>
          </a:xfrm>
        </p:spPr>
        <p:txBody>
          <a:bodyPr>
            <a:normAutofit/>
          </a:bodyPr>
          <a:lstStyle/>
          <a:p>
            <a:r>
              <a:rPr lang="nb-NO" sz="7200" b="0" i="0">
                <a:solidFill>
                  <a:srgbClr val="000000"/>
                </a:solidFill>
                <a:effectLst/>
                <a:latin typeface="Trade Gothic Next HvyCd" panose="020B0906040303020004" pitchFamily="34" charset="0"/>
              </a:rPr>
              <a:t>MARYIA KALESNIKAVA</a:t>
            </a:r>
            <a:endParaRPr lang="nb-NO" sz="7200">
              <a:latin typeface="Trade Gothic Next HvyCd" panose="020B0906040303020004" pitchFamily="34" charset="0"/>
            </a:endParaRPr>
          </a:p>
        </p:txBody>
      </p:sp>
      <p:sp>
        <p:nvSpPr>
          <p:cNvPr id="7" name="TekstSylinder 6">
            <a:extLst>
              <a:ext uri="{FF2B5EF4-FFF2-40B4-BE49-F238E27FC236}">
                <a16:creationId xmlns:a16="http://schemas.microsoft.com/office/drawing/2014/main" id="{0FBB6DC0-0DA0-DB9E-8E7C-0A78AD6B3738}"/>
              </a:ext>
            </a:extLst>
          </p:cNvPr>
          <p:cNvSpPr txBox="1"/>
          <p:nvPr/>
        </p:nvSpPr>
        <p:spPr>
          <a:xfrm>
            <a:off x="4963596" y="2759571"/>
            <a:ext cx="1683608" cy="523220"/>
          </a:xfrm>
          <a:prstGeom prst="rect">
            <a:avLst/>
          </a:prstGeom>
          <a:noFill/>
        </p:spPr>
        <p:txBody>
          <a:bodyPr wrap="square">
            <a:spAutoFit/>
          </a:bodyPr>
          <a:lstStyle/>
          <a:p>
            <a:pPr marL="0" indent="0">
              <a:buNone/>
            </a:pPr>
            <a:r>
              <a:rPr lang="nb-NO" sz="2800">
                <a:latin typeface="Arial Narrow" panose="020B0606020202030204" pitchFamily="34" charset="0"/>
              </a:rPr>
              <a:t>BELARUS </a:t>
            </a:r>
          </a:p>
        </p:txBody>
      </p:sp>
      <p:pic>
        <p:nvPicPr>
          <p:cNvPr id="8" name="Grafikk 7" descr="Globus: Afrika og Europa med heldekkende fyll">
            <a:extLst>
              <a:ext uri="{FF2B5EF4-FFF2-40B4-BE49-F238E27FC236}">
                <a16:creationId xmlns:a16="http://schemas.microsoft.com/office/drawing/2014/main" id="{B8CDA518-4377-9FA8-E5F8-49A1FC2EFD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85377" y="2645153"/>
            <a:ext cx="647700" cy="647700"/>
          </a:xfrm>
          <a:prstGeom prst="rect">
            <a:avLst/>
          </a:prstGeom>
        </p:spPr>
      </p:pic>
      <p:sp>
        <p:nvSpPr>
          <p:cNvPr id="6" name="TekstSylinder 5">
            <a:extLst>
              <a:ext uri="{FF2B5EF4-FFF2-40B4-BE49-F238E27FC236}">
                <a16:creationId xmlns:a16="http://schemas.microsoft.com/office/drawing/2014/main" id="{85611D1E-3F6D-EA22-EFCD-46116BBD9154}"/>
              </a:ext>
            </a:extLst>
          </p:cNvPr>
          <p:cNvSpPr txBox="1"/>
          <p:nvPr/>
        </p:nvSpPr>
        <p:spPr>
          <a:xfrm>
            <a:off x="782448" y="3094241"/>
            <a:ext cx="5864756" cy="3785652"/>
          </a:xfrm>
          <a:prstGeom prst="rect">
            <a:avLst/>
          </a:prstGeom>
          <a:noFill/>
        </p:spPr>
        <p:txBody>
          <a:bodyPr wrap="square" rtlCol="0">
            <a:spAutoFit/>
          </a:bodyPr>
          <a:lstStyle/>
          <a:p>
            <a:pPr marL="342900" indent="-342900">
              <a:buFont typeface="Arial" panose="020B0604020202020204" pitchFamily="34" charset="0"/>
              <a:buChar char="•"/>
            </a:pPr>
            <a:r>
              <a:rPr lang="nb-NO" sz="2400" dirty="0">
                <a:latin typeface="Arial" panose="020B0604020202020204" pitchFamily="34" charset="0"/>
                <a:cs typeface="Arial" panose="020B0604020202020204" pitchFamily="34" charset="0"/>
              </a:rPr>
              <a:t>Musiker og kunstner </a:t>
            </a:r>
          </a:p>
          <a:p>
            <a:pPr marL="342900" indent="-342900">
              <a:buFont typeface="Arial" panose="020B0604020202020204" pitchFamily="34" charset="0"/>
              <a:buChar char="•"/>
            </a:pPr>
            <a:r>
              <a:rPr lang="nb-NO" sz="2400" dirty="0">
                <a:latin typeface="Arial" panose="020B0604020202020204" pitchFamily="34" charset="0"/>
                <a:cs typeface="Arial" panose="020B0604020202020204" pitchFamily="34" charset="0"/>
              </a:rPr>
              <a:t>Engasjerte seg i presidentvalg mot den sittende presidenten</a:t>
            </a:r>
          </a:p>
          <a:p>
            <a:pPr marL="342900" indent="-342900">
              <a:buFont typeface="Arial" panose="020B0604020202020204" pitchFamily="34" charset="0"/>
              <a:buChar char="•"/>
            </a:pPr>
            <a:r>
              <a:rPr lang="nb-NO" sz="2400" dirty="0">
                <a:latin typeface="Arial" panose="020B0604020202020204" pitchFamily="34" charset="0"/>
                <a:cs typeface="Arial" panose="020B0604020202020204" pitchFamily="34" charset="0"/>
              </a:rPr>
              <a:t>Arrestert i september 2020 og dømt til 11 års fengsel </a:t>
            </a:r>
          </a:p>
          <a:p>
            <a:pPr marL="342900" indent="-342900">
              <a:buFont typeface="Arial" panose="020B0604020202020204" pitchFamily="34" charset="0"/>
              <a:buChar char="•"/>
            </a:pPr>
            <a:r>
              <a:rPr lang="nb-NO" sz="2400" dirty="0">
                <a:latin typeface="Arial" panose="020B0604020202020204" pitchFamily="34" charset="0"/>
                <a:cs typeface="Arial" panose="020B0604020202020204" pitchFamily="34" charset="0"/>
              </a:rPr>
              <a:t>Lever under forferdelige forhold i fengselet</a:t>
            </a:r>
          </a:p>
          <a:p>
            <a:pPr marL="342900" indent="-342900">
              <a:buFont typeface="Arial" panose="020B0604020202020204" pitchFamily="34" charset="0"/>
              <a:buChar char="•"/>
            </a:pPr>
            <a:r>
              <a:rPr lang="nb-NO" sz="2400" dirty="0">
                <a:latin typeface="Arial" panose="020B0604020202020204" pitchFamily="34" charset="0"/>
                <a:cs typeface="Arial" panose="020B0604020202020204" pitchFamily="34" charset="0"/>
              </a:rPr>
              <a:t>Nylig vært i kontakt med familien etter lang tid i isolasjon </a:t>
            </a:r>
          </a:p>
          <a:p>
            <a:pPr marL="342900" indent="-342900">
              <a:buFont typeface="Arial" panose="020B0604020202020204" pitchFamily="34" charset="0"/>
              <a:buChar char="•"/>
            </a:pPr>
            <a:endParaRPr lang="nb-NO" sz="2400" dirty="0">
              <a:latin typeface="Arial" panose="020B0604020202020204" pitchFamily="34" charset="0"/>
              <a:cs typeface="Arial" panose="020B0604020202020204" pitchFamily="34" charset="0"/>
            </a:endParaRPr>
          </a:p>
        </p:txBody>
      </p:sp>
      <p:pic>
        <p:nvPicPr>
          <p:cNvPr id="4" name="Bilde 3">
            <a:extLst>
              <a:ext uri="{FF2B5EF4-FFF2-40B4-BE49-F238E27FC236}">
                <a16:creationId xmlns:a16="http://schemas.microsoft.com/office/drawing/2014/main" id="{87AC7429-0D38-1205-A85C-5B55E0B593A3}"/>
              </a:ext>
            </a:extLst>
          </p:cNvPr>
          <p:cNvPicPr>
            <a:picLocks noChangeAspect="1"/>
          </p:cNvPicPr>
          <p:nvPr/>
        </p:nvPicPr>
        <p:blipFill>
          <a:blip r:embed="rId7"/>
          <a:stretch>
            <a:fillRect/>
          </a:stretch>
        </p:blipFill>
        <p:spPr>
          <a:xfrm>
            <a:off x="10848070" y="6347020"/>
            <a:ext cx="1343929" cy="510980"/>
          </a:xfrm>
          <a:prstGeom prst="rect">
            <a:avLst/>
          </a:prstGeom>
        </p:spPr>
      </p:pic>
    </p:spTree>
    <p:extLst>
      <p:ext uri="{BB962C8B-B14F-4D97-AF65-F5344CB8AC3E}">
        <p14:creationId xmlns:p14="http://schemas.microsoft.com/office/powerpoint/2010/main" val="15594818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AD9CA"/>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Bilde 9" descr="Et bilde som inneholder tekst, skjermbilde&#10;&#10;Automatisk generert beskrivelse">
            <a:extLst>
              <a:ext uri="{FF2B5EF4-FFF2-40B4-BE49-F238E27FC236}">
                <a16:creationId xmlns:a16="http://schemas.microsoft.com/office/drawing/2014/main" id="{41A35EDA-0C2B-0909-2BA3-D8C27C898492}"/>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ssholder for innhold 2">
            <a:extLst>
              <a:ext uri="{FF2B5EF4-FFF2-40B4-BE49-F238E27FC236}">
                <a16:creationId xmlns:a16="http://schemas.microsoft.com/office/drawing/2014/main" id="{368FF2E4-D2B2-772F-C514-D510548EAB57}"/>
              </a:ext>
            </a:extLst>
          </p:cNvPr>
          <p:cNvSpPr>
            <a:spLocks noGrp="1"/>
          </p:cNvSpPr>
          <p:nvPr>
            <p:ph idx="1"/>
          </p:nvPr>
        </p:nvSpPr>
        <p:spPr>
          <a:xfrm>
            <a:off x="5370868" y="2753916"/>
            <a:ext cx="6062134" cy="3843666"/>
          </a:xfrm>
        </p:spPr>
        <p:txBody>
          <a:bodyPr vert="horz" lIns="91440" tIns="45720" rIns="91440" bIns="45720" rtlCol="0">
            <a:normAutofit/>
          </a:bodyPr>
          <a:lstStyle/>
          <a:p>
            <a:r>
              <a:rPr lang="nb-NO" sz="2400"/>
              <a:t>Hva tenker dere om Maryia sin historie?</a:t>
            </a:r>
          </a:p>
          <a:p>
            <a:r>
              <a:rPr lang="nb-NO" sz="2400"/>
              <a:t>Hvilken andre menneskerettighetsbrudd opplever Maryia?</a:t>
            </a:r>
          </a:p>
          <a:p>
            <a:r>
              <a:rPr lang="nb-NO" sz="2400"/>
              <a:t>Hva tror du gir Maryia styrken til å protestere? </a:t>
            </a:r>
          </a:p>
          <a:p>
            <a:endParaRPr lang="en-US" sz="2400"/>
          </a:p>
        </p:txBody>
      </p:sp>
      <p:sp>
        <p:nvSpPr>
          <p:cNvPr id="5" name="TekstSylinder 4">
            <a:extLst>
              <a:ext uri="{FF2B5EF4-FFF2-40B4-BE49-F238E27FC236}">
                <a16:creationId xmlns:a16="http://schemas.microsoft.com/office/drawing/2014/main" id="{C98B9EF7-BD83-0D6F-014C-F99AFB520891}"/>
              </a:ext>
            </a:extLst>
          </p:cNvPr>
          <p:cNvSpPr txBox="1"/>
          <p:nvPr/>
        </p:nvSpPr>
        <p:spPr>
          <a:xfrm>
            <a:off x="3606753" y="883562"/>
            <a:ext cx="7992534" cy="180730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a:latin typeface="Trade Gothic Next HvyCd" panose="020B0906040303020004" pitchFamily="34" charset="0"/>
                <a:ea typeface="+mj-ea"/>
                <a:cs typeface="+mj-cs"/>
              </a:rPr>
              <a:t>REFLEKSJONSOPPGAVE</a:t>
            </a:r>
          </a:p>
        </p:txBody>
      </p:sp>
      <p:pic>
        <p:nvPicPr>
          <p:cNvPr id="7" name="Bilde 6">
            <a:extLst>
              <a:ext uri="{FF2B5EF4-FFF2-40B4-BE49-F238E27FC236}">
                <a16:creationId xmlns:a16="http://schemas.microsoft.com/office/drawing/2014/main" id="{36D6E681-F663-2565-3B71-18AA12FAE811}"/>
              </a:ext>
            </a:extLst>
          </p:cNvPr>
          <p:cNvPicPr>
            <a:picLocks noChangeAspect="1"/>
          </p:cNvPicPr>
          <p:nvPr/>
        </p:nvPicPr>
        <p:blipFill>
          <a:blip r:embed="rId4">
            <a:extLst>
              <a:ext uri="{28A0092B-C50C-407E-A947-70E740481C1C}">
                <a14:useLocalDpi xmlns:a14="http://schemas.microsoft.com/office/drawing/2010/main" val="0"/>
              </a:ext>
            </a:extLst>
          </a:blip>
          <a:srcRect t="10485" b="10485"/>
          <a:stretch/>
        </p:blipFill>
        <p:spPr>
          <a:xfrm>
            <a:off x="940338" y="1944978"/>
            <a:ext cx="3745279" cy="3745279"/>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pic>
        <p:nvPicPr>
          <p:cNvPr id="2" name="Bilde 1">
            <a:extLst>
              <a:ext uri="{FF2B5EF4-FFF2-40B4-BE49-F238E27FC236}">
                <a16:creationId xmlns:a16="http://schemas.microsoft.com/office/drawing/2014/main" id="{6CBCF587-2262-A86E-8F70-AC5249E0F931}"/>
              </a:ext>
            </a:extLst>
          </p:cNvPr>
          <p:cNvPicPr>
            <a:picLocks noChangeAspect="1"/>
          </p:cNvPicPr>
          <p:nvPr/>
        </p:nvPicPr>
        <p:blipFill>
          <a:blip r:embed="rId5"/>
          <a:stretch>
            <a:fillRect/>
          </a:stretch>
        </p:blipFill>
        <p:spPr>
          <a:xfrm>
            <a:off x="10885140" y="6304561"/>
            <a:ext cx="1248245" cy="510980"/>
          </a:xfrm>
          <a:prstGeom prst="rect">
            <a:avLst/>
          </a:prstGeom>
        </p:spPr>
      </p:pic>
    </p:spTree>
    <p:extLst>
      <p:ext uri="{BB962C8B-B14F-4D97-AF65-F5344CB8AC3E}">
        <p14:creationId xmlns:p14="http://schemas.microsoft.com/office/powerpoint/2010/main" val="3799474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rgbClr val="EAD9CA"/>
        </a:solidFill>
        <a:effectLst/>
      </p:bgPr>
    </p:bg>
    <p:spTree>
      <p:nvGrpSpPr>
        <p:cNvPr id="1" name=""/>
        <p:cNvGrpSpPr/>
        <p:nvPr/>
      </p:nvGrpSpPr>
      <p:grpSpPr>
        <a:xfrm>
          <a:off x="0" y="0"/>
          <a:ext cx="0" cy="0"/>
          <a:chOff x="0" y="0"/>
          <a:chExt cx="0" cy="0"/>
        </a:xfrm>
      </p:grpSpPr>
      <p:pic>
        <p:nvPicPr>
          <p:cNvPr id="4" name="Bilde 3" descr="Et bilde som inneholder tekst, skjermbilde, design&#10;&#10;Automatisk generert beskrivelse">
            <a:extLst>
              <a:ext uri="{FF2B5EF4-FFF2-40B4-BE49-F238E27FC236}">
                <a16:creationId xmlns:a16="http://schemas.microsoft.com/office/drawing/2014/main" id="{1E2FB216-2D21-7A14-C328-55710EC7BB6E}"/>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ssholder for innhold 2">
            <a:extLst>
              <a:ext uri="{FF2B5EF4-FFF2-40B4-BE49-F238E27FC236}">
                <a16:creationId xmlns:a16="http://schemas.microsoft.com/office/drawing/2014/main" id="{2856C28C-A912-2C0F-DBC0-64074DADDFF4}"/>
              </a:ext>
            </a:extLst>
          </p:cNvPr>
          <p:cNvSpPr>
            <a:spLocks noGrp="1"/>
          </p:cNvSpPr>
          <p:nvPr>
            <p:ph idx="1"/>
          </p:nvPr>
        </p:nvSpPr>
        <p:spPr>
          <a:xfrm>
            <a:off x="359477" y="3182172"/>
            <a:ext cx="10258365" cy="2427084"/>
          </a:xfrm>
        </p:spPr>
        <p:txBody>
          <a:bodyPr>
            <a:noAutofit/>
          </a:bodyPr>
          <a:lstStyle/>
          <a:p>
            <a:pPr marL="0" indent="0">
              <a:buNone/>
            </a:pPr>
            <a:r>
              <a:rPr lang="nb-NO" sz="4000">
                <a:latin typeface="Trade Gothic Next Heavy" panose="020B0903040303020004" pitchFamily="34" charset="0"/>
              </a:rPr>
              <a:t>Elevene skriver </a:t>
            </a:r>
            <a:r>
              <a:rPr lang="nb-NO" sz="8000">
                <a:latin typeface="Trade Gothic Next Heavy" panose="020B0903040303020004" pitchFamily="34" charset="0"/>
              </a:rPr>
              <a:t>SOLIDARITETSBREV</a:t>
            </a:r>
          </a:p>
        </p:txBody>
      </p:sp>
      <p:sp>
        <p:nvSpPr>
          <p:cNvPr id="2" name="Rektangel 1">
            <a:extLst>
              <a:ext uri="{FF2B5EF4-FFF2-40B4-BE49-F238E27FC236}">
                <a16:creationId xmlns:a16="http://schemas.microsoft.com/office/drawing/2014/main" id="{AA6E4289-53E9-CA46-8BBF-537E4FF34464}"/>
              </a:ext>
            </a:extLst>
          </p:cNvPr>
          <p:cNvSpPr/>
          <p:nvPr/>
        </p:nvSpPr>
        <p:spPr>
          <a:xfrm>
            <a:off x="455717" y="2414989"/>
            <a:ext cx="1462357" cy="638826"/>
          </a:xfrm>
          <a:prstGeom prst="rect">
            <a:avLst/>
          </a:prstGeom>
          <a:noFill/>
        </p:spPr>
        <p:style>
          <a:lnRef idx="2">
            <a:schemeClr val="dk1">
              <a:shade val="15000"/>
            </a:schemeClr>
          </a:lnRef>
          <a:fillRef idx="1">
            <a:schemeClr val="dk1"/>
          </a:fillRef>
          <a:effectRef idx="0">
            <a:schemeClr val="dk1"/>
          </a:effectRef>
          <a:fontRef idx="minor">
            <a:schemeClr val="lt1"/>
          </a:fontRef>
        </p:style>
        <p:txBody>
          <a:bodyPr rtlCol="0" anchor="ctr"/>
          <a:lstStyle/>
          <a:p>
            <a:r>
              <a:rPr lang="nb-NO" sz="3600" b="1">
                <a:solidFill>
                  <a:schemeClr val="tx1"/>
                </a:solidFill>
                <a:latin typeface="Arial Narrow" panose="020B0606020202030204" pitchFamily="34" charset="0"/>
              </a:rPr>
              <a:t>DEL 3 </a:t>
            </a:r>
          </a:p>
        </p:txBody>
      </p:sp>
      <p:pic>
        <p:nvPicPr>
          <p:cNvPr id="5" name="Bilde 4">
            <a:extLst>
              <a:ext uri="{FF2B5EF4-FFF2-40B4-BE49-F238E27FC236}">
                <a16:creationId xmlns:a16="http://schemas.microsoft.com/office/drawing/2014/main" id="{286DECA4-B3B2-6534-8520-B63898814C83}"/>
              </a:ext>
            </a:extLst>
          </p:cNvPr>
          <p:cNvPicPr>
            <a:picLocks noChangeAspect="1"/>
          </p:cNvPicPr>
          <p:nvPr/>
        </p:nvPicPr>
        <p:blipFill>
          <a:blip r:embed="rId4"/>
          <a:stretch>
            <a:fillRect/>
          </a:stretch>
        </p:blipFill>
        <p:spPr>
          <a:xfrm>
            <a:off x="10776240" y="6150149"/>
            <a:ext cx="1261086" cy="550901"/>
          </a:xfrm>
          <a:prstGeom prst="rect">
            <a:avLst/>
          </a:prstGeom>
        </p:spPr>
      </p:pic>
    </p:spTree>
    <p:extLst>
      <p:ext uri="{BB962C8B-B14F-4D97-AF65-F5344CB8AC3E}">
        <p14:creationId xmlns:p14="http://schemas.microsoft.com/office/powerpoint/2010/main" val="37481223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skjermbilde&#10;&#10;Automatisk generert beskrivelse">
            <a:extLst>
              <a:ext uri="{FF2B5EF4-FFF2-40B4-BE49-F238E27FC236}">
                <a16:creationId xmlns:a16="http://schemas.microsoft.com/office/drawing/2014/main" id="{5D895E0B-669A-9202-D8D2-A443F5225F34}"/>
              </a:ext>
            </a:extLst>
          </p:cNvPr>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Bilde 3" descr="Et bilde som inneholder tegnefilm, Menneskeansikt, kunst, CD-plate&#10;&#10;Automatisk generert beskrivelse">
            <a:extLst>
              <a:ext uri="{FF2B5EF4-FFF2-40B4-BE49-F238E27FC236}">
                <a16:creationId xmlns:a16="http://schemas.microsoft.com/office/drawing/2014/main" id="{BA94AC90-B811-3F1F-E6E8-C383B3EEEB28}"/>
              </a:ext>
            </a:extLst>
          </p:cNvPr>
          <p:cNvPicPr>
            <a:picLocks noChangeAspect="1"/>
          </p:cNvPicPr>
          <p:nvPr/>
        </p:nvPicPr>
        <p:blipFill rotWithShape="1">
          <a:blip r:embed="rId4"/>
          <a:srcRect l="33517" t="7063" b="9714"/>
          <a:stretch/>
        </p:blipFill>
        <p:spPr>
          <a:xfrm rot="21600000">
            <a:off x="617787" y="1051782"/>
            <a:ext cx="5239003" cy="5166865"/>
          </a:xfrm>
          <a:prstGeom prst="rect">
            <a:avLst/>
          </a:prstGeom>
          <a:effectLst>
            <a:softEdge rad="0"/>
          </a:effectLst>
        </p:spPr>
      </p:pic>
      <p:sp>
        <p:nvSpPr>
          <p:cNvPr id="6" name="TekstSylinder 5">
            <a:extLst>
              <a:ext uri="{FF2B5EF4-FFF2-40B4-BE49-F238E27FC236}">
                <a16:creationId xmlns:a16="http://schemas.microsoft.com/office/drawing/2014/main" id="{2D4AA8AA-9BB8-2086-926B-2CA39580C462}"/>
              </a:ext>
            </a:extLst>
          </p:cNvPr>
          <p:cNvSpPr txBox="1"/>
          <p:nvPr/>
        </p:nvSpPr>
        <p:spPr>
          <a:xfrm>
            <a:off x="6096000" y="2644170"/>
            <a:ext cx="9064350" cy="1569660"/>
          </a:xfrm>
          <a:prstGeom prst="rect">
            <a:avLst/>
          </a:prstGeom>
          <a:noFill/>
        </p:spPr>
        <p:txBody>
          <a:bodyPr wrap="square">
            <a:spAutoFit/>
          </a:bodyPr>
          <a:lstStyle/>
          <a:p>
            <a:r>
              <a:rPr lang="en-US" sz="4800">
                <a:latin typeface="Trade Gothic Next HvyCd" panose="020B0906040303020004" pitchFamily="34" charset="0"/>
                <a:ea typeface="+mj-ea"/>
                <a:cs typeface="+mj-cs"/>
              </a:rPr>
              <a:t>TIPS</a:t>
            </a:r>
          </a:p>
          <a:p>
            <a:r>
              <a:rPr lang="en-US" sz="4800">
                <a:latin typeface="Trade Gothic Next HvyCd" panose="020B0906040303020004" pitchFamily="34" charset="0"/>
                <a:ea typeface="+mj-ea"/>
                <a:cs typeface="+mj-cs"/>
              </a:rPr>
              <a:t>SOLIDARITETSBREV</a:t>
            </a:r>
          </a:p>
        </p:txBody>
      </p:sp>
      <p:pic>
        <p:nvPicPr>
          <p:cNvPr id="2" name="Bilde 1">
            <a:extLst>
              <a:ext uri="{FF2B5EF4-FFF2-40B4-BE49-F238E27FC236}">
                <a16:creationId xmlns:a16="http://schemas.microsoft.com/office/drawing/2014/main" id="{6D53F162-B59C-3595-EC76-91415716688C}"/>
              </a:ext>
            </a:extLst>
          </p:cNvPr>
          <p:cNvPicPr>
            <a:picLocks noChangeAspect="1"/>
          </p:cNvPicPr>
          <p:nvPr/>
        </p:nvPicPr>
        <p:blipFill>
          <a:blip r:embed="rId5"/>
          <a:stretch>
            <a:fillRect/>
          </a:stretch>
        </p:blipFill>
        <p:spPr>
          <a:xfrm>
            <a:off x="10885140" y="6304561"/>
            <a:ext cx="1248245" cy="510980"/>
          </a:xfrm>
          <a:prstGeom prst="rect">
            <a:avLst/>
          </a:prstGeom>
        </p:spPr>
      </p:pic>
    </p:spTree>
    <p:extLst>
      <p:ext uri="{BB962C8B-B14F-4D97-AF65-F5344CB8AC3E}">
        <p14:creationId xmlns:p14="http://schemas.microsoft.com/office/powerpoint/2010/main" val="1317127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tekst, skjermbilde&#10;&#10;Automatisk generert beskrivelse">
            <a:extLst>
              <a:ext uri="{FF2B5EF4-FFF2-40B4-BE49-F238E27FC236}">
                <a16:creationId xmlns:a16="http://schemas.microsoft.com/office/drawing/2014/main" id="{9EEE32CD-596C-5573-9E3B-2CE36AD7C286}"/>
              </a:ext>
            </a:extLst>
          </p:cNvPr>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kstSylinder 3">
            <a:extLst>
              <a:ext uri="{FF2B5EF4-FFF2-40B4-BE49-F238E27FC236}">
                <a16:creationId xmlns:a16="http://schemas.microsoft.com/office/drawing/2014/main" id="{0265AB75-02DB-7C4C-7A66-F362BE2E3939}"/>
              </a:ext>
            </a:extLst>
          </p:cNvPr>
          <p:cNvSpPr txBox="1"/>
          <p:nvPr/>
        </p:nvSpPr>
        <p:spPr>
          <a:xfrm>
            <a:off x="650416" y="1117964"/>
            <a:ext cx="7139172" cy="5632311"/>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600" b="1">
                <a:effectLst>
                  <a:outerShdw blurRad="38100" dist="38100" dir="2700000" algn="tl">
                    <a:srgbClr val="000000">
                      <a:alpha val="43137"/>
                    </a:srgbClr>
                  </a:outerShdw>
                </a:effectLst>
                <a:latin typeface="Trade Gothic Next HvyCd" panose="020B0906040303020004" pitchFamily="34" charset="0"/>
              </a:rPr>
              <a:t>1. “DEAR…” - HUSK Å SKRIVE HVEM BREVET ER TIL</a:t>
            </a:r>
          </a:p>
          <a:p>
            <a:r>
              <a:rPr lang="nb-NO" sz="1600"/>
              <a:t>Åpne brevet ditt med en hilsen til personen du ønsker å støtte</a:t>
            </a:r>
          </a:p>
          <a:p>
            <a:endParaRPr lang="nb-NO" sz="1600"/>
          </a:p>
          <a:p>
            <a:r>
              <a:rPr lang="nb-NO" sz="1600" b="1">
                <a:latin typeface="Trade Gothic Next HvyCd" panose="020B0906040303020004" pitchFamily="34" charset="0"/>
              </a:rPr>
              <a:t>2. </a:t>
            </a:r>
            <a:r>
              <a:rPr lang="nb-NO" sz="1600" b="1">
                <a:effectLst>
                  <a:outerShdw blurRad="38100" dist="38100" dir="2700000" algn="tl">
                    <a:srgbClr val="000000">
                      <a:alpha val="43137"/>
                    </a:srgbClr>
                  </a:outerShdw>
                </a:effectLst>
                <a:latin typeface="Trade Gothic Next HvyCd" panose="020B0906040303020004" pitchFamily="34" charset="0"/>
              </a:rPr>
              <a:t>HVORDAN FIKK DU HØRE OM SAKEN DERES?</a:t>
            </a:r>
          </a:p>
          <a:p>
            <a:r>
              <a:rPr lang="nb-NO" sz="1600"/>
              <a:t>Referer gjerne til at dere fikk skolebesøk av Amnesty, eller at dere lærer om menneskerettigheter på skolen</a:t>
            </a:r>
          </a:p>
          <a:p>
            <a:endParaRPr lang="nb-NO" sz="1600"/>
          </a:p>
          <a:p>
            <a:r>
              <a:rPr lang="nb-NO" sz="1600" b="1">
                <a:latin typeface="Trade Gothic Next HvyCd" panose="020B0906040303020004" pitchFamily="34" charset="0"/>
              </a:rPr>
              <a:t>3. </a:t>
            </a:r>
            <a:r>
              <a:rPr lang="nb-NO" sz="1600" b="1">
                <a:effectLst>
                  <a:outerShdw blurRad="38100" dist="38100" dir="2700000" algn="tl">
                    <a:srgbClr val="000000">
                      <a:alpha val="43137"/>
                    </a:srgbClr>
                  </a:outerShdw>
                </a:effectLst>
                <a:latin typeface="Trade Gothic Next HvyCd" panose="020B0906040303020004" pitchFamily="34" charset="0"/>
              </a:rPr>
              <a:t>VIS SOLIDARITET!</a:t>
            </a:r>
            <a:br>
              <a:rPr lang="nb-NO" sz="1600"/>
            </a:br>
            <a:r>
              <a:rPr lang="nb-NO" sz="1600"/>
              <a:t>Husk at brevene skal være støttende. Skriv noe oppmuntrende, noe som kan gi håp til personen du skriver til</a:t>
            </a:r>
          </a:p>
          <a:p>
            <a:endParaRPr lang="nb-NO" sz="1600"/>
          </a:p>
          <a:p>
            <a:r>
              <a:rPr lang="nb-NO" sz="1600" b="1">
                <a:latin typeface="Trade Gothic Next HvyCd" panose="020B0906040303020004" pitchFamily="34" charset="0"/>
              </a:rPr>
              <a:t>4. </a:t>
            </a:r>
            <a:r>
              <a:rPr lang="nb-NO" sz="1600" b="1">
                <a:effectLst>
                  <a:outerShdw blurRad="38100" dist="38100" dir="2700000" algn="tl">
                    <a:srgbClr val="000000">
                      <a:alpha val="43137"/>
                    </a:srgbClr>
                  </a:outerShdw>
                </a:effectLst>
                <a:latin typeface="Trade Gothic Next HvyCd" panose="020B0906040303020004" pitchFamily="34" charset="0"/>
              </a:rPr>
              <a:t>DET ER BRA Å VÆRE PERSONLIG</a:t>
            </a:r>
          </a:p>
          <a:p>
            <a:r>
              <a:rPr lang="nb-NO" sz="1600"/>
              <a:t>Fortell gjerne om hvem du er, hvor du kommer fra eller hvordan saken til denne personen har rørt deg</a:t>
            </a:r>
          </a:p>
          <a:p>
            <a:endParaRPr lang="nb-NO" sz="1600"/>
          </a:p>
          <a:p>
            <a:r>
              <a:rPr lang="nb-NO" sz="1600" b="1">
                <a:effectLst>
                  <a:outerShdw blurRad="38100" dist="38100" dir="2700000" algn="tl">
                    <a:srgbClr val="000000">
                      <a:alpha val="43137"/>
                    </a:srgbClr>
                  </a:outerShdw>
                </a:effectLst>
                <a:latin typeface="Trade Gothic Next HvyCd" panose="020B0906040303020004" pitchFamily="34" charset="0"/>
              </a:rPr>
              <a:t>5. FINNER DU IKKE DE RIKTIGE ORDENE?</a:t>
            </a:r>
          </a:p>
          <a:p>
            <a:r>
              <a:rPr lang="nb-NO" sz="1600"/>
              <a:t>Tegn noe fint! Det er også lov å spørre om tips</a:t>
            </a:r>
          </a:p>
          <a:p>
            <a:endParaRPr lang="nb-NO" sz="1600"/>
          </a:p>
          <a:p>
            <a:r>
              <a:rPr lang="nb-NO" sz="1600" b="1">
                <a:effectLst>
                  <a:outerShdw blurRad="38100" dist="38100" dir="2700000" algn="tl">
                    <a:srgbClr val="000000">
                      <a:alpha val="43137"/>
                    </a:srgbClr>
                  </a:outerShdw>
                </a:effectLst>
                <a:latin typeface="Trade Gothic Next HvyCd" panose="020B0906040303020004" pitchFamily="34" charset="0"/>
              </a:rPr>
              <a:t>6. TIL SLUTT</a:t>
            </a:r>
          </a:p>
          <a:p>
            <a:r>
              <a:rPr lang="nb-NO" sz="1600"/>
              <a:t>Husk å skrive hvem brevet kommer fra, det holder med fornavn, men du kan inkludere etternavn eller alder hvis du ønsker det</a:t>
            </a:r>
          </a:p>
          <a:p>
            <a:endParaRPr lang="en-US"/>
          </a:p>
        </p:txBody>
      </p:sp>
      <p:pic>
        <p:nvPicPr>
          <p:cNvPr id="3" name="Bilde 2">
            <a:extLst>
              <a:ext uri="{FF2B5EF4-FFF2-40B4-BE49-F238E27FC236}">
                <a16:creationId xmlns:a16="http://schemas.microsoft.com/office/drawing/2014/main" id="{BF6E7C70-D97C-FD95-A713-E35BE388D320}"/>
              </a:ext>
            </a:extLst>
          </p:cNvPr>
          <p:cNvPicPr>
            <a:picLocks noChangeAspect="1"/>
          </p:cNvPicPr>
          <p:nvPr/>
        </p:nvPicPr>
        <p:blipFill>
          <a:blip r:embed="rId4">
            <a:extLst>
              <a:ext uri="{28A0092B-C50C-407E-A947-70E740481C1C}">
                <a14:useLocalDpi xmlns:a14="http://schemas.microsoft.com/office/drawing/2010/main" val="0"/>
              </a:ext>
            </a:extLst>
          </a:blip>
          <a:srcRect l="9957" t="7061" r="9957" b="9194"/>
          <a:stretch/>
        </p:blipFill>
        <p:spPr>
          <a:xfrm rot="1316205">
            <a:off x="7373463" y="393539"/>
            <a:ext cx="4657803" cy="3900669"/>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pic>
        <p:nvPicPr>
          <p:cNvPr id="4" name="Bilde 3">
            <a:extLst>
              <a:ext uri="{FF2B5EF4-FFF2-40B4-BE49-F238E27FC236}">
                <a16:creationId xmlns:a16="http://schemas.microsoft.com/office/drawing/2014/main" id="{44597F8C-E607-6A8E-806C-9A7E147988E8}"/>
              </a:ext>
            </a:extLst>
          </p:cNvPr>
          <p:cNvPicPr>
            <a:picLocks noChangeAspect="1"/>
          </p:cNvPicPr>
          <p:nvPr/>
        </p:nvPicPr>
        <p:blipFill>
          <a:blip r:embed="rId5"/>
          <a:stretch>
            <a:fillRect/>
          </a:stretch>
        </p:blipFill>
        <p:spPr>
          <a:xfrm>
            <a:off x="10885140" y="6304561"/>
            <a:ext cx="1248245" cy="510980"/>
          </a:xfrm>
          <a:prstGeom prst="rect">
            <a:avLst/>
          </a:prstGeom>
        </p:spPr>
      </p:pic>
    </p:spTree>
    <p:extLst>
      <p:ext uri="{BB962C8B-B14F-4D97-AF65-F5344CB8AC3E}">
        <p14:creationId xmlns:p14="http://schemas.microsoft.com/office/powerpoint/2010/main" val="33134795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ekst, skjermbilde&#10;&#10;Automatisk generert beskrivelse">
            <a:extLst>
              <a:ext uri="{FF2B5EF4-FFF2-40B4-BE49-F238E27FC236}">
                <a16:creationId xmlns:a16="http://schemas.microsoft.com/office/drawing/2014/main" id="{1D8B8E51-4283-7DE8-A3C7-30313B4E83E1}"/>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7036F244-6A2D-DFD0-970D-A5575BF92043}"/>
              </a:ext>
            </a:extLst>
          </p:cNvPr>
          <p:cNvSpPr>
            <a:spLocks noGrp="1"/>
          </p:cNvSpPr>
          <p:nvPr>
            <p:ph type="title"/>
          </p:nvPr>
        </p:nvSpPr>
        <p:spPr>
          <a:xfrm>
            <a:off x="1693310" y="753142"/>
            <a:ext cx="9654176" cy="1325563"/>
          </a:xfrm>
        </p:spPr>
        <p:txBody>
          <a:bodyPr>
            <a:normAutofit/>
          </a:bodyPr>
          <a:lstStyle/>
          <a:p>
            <a:pPr algn="ctr"/>
            <a:r>
              <a:rPr lang="nb-NO" sz="6000">
                <a:latin typeface="Trade Gothic Next HvyCd" panose="020B0906040303020004" pitchFamily="34" charset="0"/>
              </a:rPr>
              <a:t>EKSEMPLER PÅ HILSNER</a:t>
            </a:r>
          </a:p>
        </p:txBody>
      </p:sp>
      <p:sp>
        <p:nvSpPr>
          <p:cNvPr id="3" name="Plassholder for innhold 2">
            <a:extLst>
              <a:ext uri="{FF2B5EF4-FFF2-40B4-BE49-F238E27FC236}">
                <a16:creationId xmlns:a16="http://schemas.microsoft.com/office/drawing/2014/main" id="{8F668C88-DD9A-414D-05C0-D0EDF7E213C4}"/>
              </a:ext>
            </a:extLst>
          </p:cNvPr>
          <p:cNvSpPr>
            <a:spLocks noGrp="1"/>
          </p:cNvSpPr>
          <p:nvPr>
            <p:ph idx="1"/>
          </p:nvPr>
        </p:nvSpPr>
        <p:spPr>
          <a:xfrm>
            <a:off x="1340151" y="2078705"/>
            <a:ext cx="10360494" cy="4344729"/>
          </a:xfrm>
        </p:spPr>
        <p:txBody>
          <a:bodyPr>
            <a:normAutofit/>
          </a:bodyPr>
          <a:lstStyle/>
          <a:p>
            <a:pPr>
              <a:buFont typeface="Aptos" panose="020B0004020202020204" pitchFamily="34" charset="0"/>
              <a:buChar char="∞"/>
            </a:pPr>
            <a:r>
              <a:rPr lang="en-GB"/>
              <a:t> I’m thinking of you</a:t>
            </a:r>
          </a:p>
          <a:p>
            <a:pPr>
              <a:buFont typeface="Aptos" panose="020B0004020202020204" pitchFamily="34" charset="0"/>
              <a:buChar char="∞"/>
            </a:pPr>
            <a:r>
              <a:rPr lang="en-GB"/>
              <a:t> You’re not forgotten </a:t>
            </a:r>
          </a:p>
          <a:p>
            <a:pPr>
              <a:buFont typeface="Aptos" panose="020B0004020202020204" pitchFamily="34" charset="0"/>
              <a:buChar char="∞"/>
            </a:pPr>
            <a:r>
              <a:rPr lang="en-GB"/>
              <a:t> I’m writing to you in solidarity</a:t>
            </a:r>
          </a:p>
          <a:p>
            <a:pPr>
              <a:buFont typeface="Aptos" panose="020B0004020202020204" pitchFamily="34" charset="0"/>
              <a:buChar char="∞"/>
            </a:pPr>
            <a:r>
              <a:rPr lang="en-GB"/>
              <a:t> I’m aware of your situation and I hope you will see justice soon </a:t>
            </a:r>
          </a:p>
          <a:p>
            <a:pPr>
              <a:buFont typeface="Aptos" panose="020B0004020202020204" pitchFamily="34" charset="0"/>
              <a:buChar char="∞"/>
            </a:pPr>
            <a:r>
              <a:rPr lang="en-GB"/>
              <a:t> I admire your courage and hope you soon will be released</a:t>
            </a:r>
          </a:p>
          <a:p>
            <a:pPr>
              <a:buFont typeface="Aptos" panose="020B0004020202020204" pitchFamily="34" charset="0"/>
              <a:buChar char="∞"/>
            </a:pPr>
            <a:r>
              <a:rPr lang="en-GB"/>
              <a:t> I’m thinking of you and your family </a:t>
            </a:r>
          </a:p>
          <a:p>
            <a:pPr>
              <a:buFont typeface="Aptos" panose="020B0004020202020204" pitchFamily="34" charset="0"/>
              <a:buChar char="∞"/>
            </a:pPr>
            <a:r>
              <a:rPr lang="en-GB"/>
              <a:t> Stay strong</a:t>
            </a:r>
          </a:p>
          <a:p>
            <a:pPr>
              <a:buFont typeface="Aptos" panose="020B0004020202020204" pitchFamily="34" charset="0"/>
              <a:buChar char="∞"/>
            </a:pPr>
            <a:r>
              <a:rPr lang="en-GB"/>
              <a:t> You’re not alone</a:t>
            </a:r>
          </a:p>
        </p:txBody>
      </p:sp>
      <p:pic>
        <p:nvPicPr>
          <p:cNvPr id="4" name="Bilde 3">
            <a:extLst>
              <a:ext uri="{FF2B5EF4-FFF2-40B4-BE49-F238E27FC236}">
                <a16:creationId xmlns:a16="http://schemas.microsoft.com/office/drawing/2014/main" id="{CE5FC450-B383-0270-2E94-8B163AF420E8}"/>
              </a:ext>
            </a:extLst>
          </p:cNvPr>
          <p:cNvPicPr>
            <a:picLocks noChangeAspect="1"/>
          </p:cNvPicPr>
          <p:nvPr/>
        </p:nvPicPr>
        <p:blipFill>
          <a:blip r:embed="rId4"/>
          <a:stretch>
            <a:fillRect/>
          </a:stretch>
        </p:blipFill>
        <p:spPr>
          <a:xfrm>
            <a:off x="10885140" y="6304561"/>
            <a:ext cx="1248245" cy="510980"/>
          </a:xfrm>
          <a:prstGeom prst="rect">
            <a:avLst/>
          </a:prstGeom>
        </p:spPr>
      </p:pic>
    </p:spTree>
    <p:extLst>
      <p:ext uri="{BB962C8B-B14F-4D97-AF65-F5344CB8AC3E}">
        <p14:creationId xmlns:p14="http://schemas.microsoft.com/office/powerpoint/2010/main" val="15926742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skjermbilde&#10;&#10;Automatisk generert beskrivelse">
            <a:extLst>
              <a:ext uri="{FF2B5EF4-FFF2-40B4-BE49-F238E27FC236}">
                <a16:creationId xmlns:a16="http://schemas.microsoft.com/office/drawing/2014/main" id="{155C83AD-25A5-620E-4A24-71F25C82E172}"/>
              </a:ext>
            </a:extLst>
          </p:cNvPr>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Bilde 6" descr="Et bilde som inneholder klær, tekst, skjermbilde, grafisk design&#10;&#10;Automatisk generert beskrivelse">
            <a:extLst>
              <a:ext uri="{FF2B5EF4-FFF2-40B4-BE49-F238E27FC236}">
                <a16:creationId xmlns:a16="http://schemas.microsoft.com/office/drawing/2014/main" id="{411F4DC3-8922-1E30-00B5-86706696D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Bilde 1">
            <a:extLst>
              <a:ext uri="{FF2B5EF4-FFF2-40B4-BE49-F238E27FC236}">
                <a16:creationId xmlns:a16="http://schemas.microsoft.com/office/drawing/2014/main" id="{2145B9EF-A723-EDE7-8F9E-C5B7AD6549C6}"/>
              </a:ext>
            </a:extLst>
          </p:cNvPr>
          <p:cNvPicPr>
            <a:picLocks noChangeAspect="1"/>
          </p:cNvPicPr>
          <p:nvPr/>
        </p:nvPicPr>
        <p:blipFill>
          <a:blip r:embed="rId5"/>
          <a:stretch>
            <a:fillRect/>
          </a:stretch>
        </p:blipFill>
        <p:spPr>
          <a:xfrm>
            <a:off x="10885140" y="6304561"/>
            <a:ext cx="1248245" cy="510980"/>
          </a:xfrm>
          <a:prstGeom prst="rect">
            <a:avLst/>
          </a:prstGeom>
        </p:spPr>
      </p:pic>
    </p:spTree>
    <p:extLst>
      <p:ext uri="{BB962C8B-B14F-4D97-AF65-F5344CB8AC3E}">
        <p14:creationId xmlns:p14="http://schemas.microsoft.com/office/powerpoint/2010/main" val="142385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Et bilde som inneholder tekst, skjermbilde&#10;&#10;Automatisk generert beskrivelse">
            <a:extLst>
              <a:ext uri="{FF2B5EF4-FFF2-40B4-BE49-F238E27FC236}">
                <a16:creationId xmlns:a16="http://schemas.microsoft.com/office/drawing/2014/main" id="{9A18C20B-7E0C-C28F-FBB4-6C0B62E1876A}"/>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kstSylinder 4">
            <a:extLst>
              <a:ext uri="{FF2B5EF4-FFF2-40B4-BE49-F238E27FC236}">
                <a16:creationId xmlns:a16="http://schemas.microsoft.com/office/drawing/2014/main" id="{BC0ED18C-0BD2-AE2F-87BB-DA485BCE1A8C}"/>
              </a:ext>
            </a:extLst>
          </p:cNvPr>
          <p:cNvSpPr txBox="1"/>
          <p:nvPr/>
        </p:nvSpPr>
        <p:spPr>
          <a:xfrm>
            <a:off x="3042774" y="1291969"/>
            <a:ext cx="6100355" cy="1463675"/>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7200">
                <a:latin typeface="Trade Gothic Next HvyCd" panose="020B0906040303020004" pitchFamily="34" charset="0"/>
                <a:ea typeface="+mj-ea"/>
                <a:cs typeface="+mj-cs"/>
              </a:rPr>
              <a:t>SKRIV FOR LIV </a:t>
            </a:r>
          </a:p>
        </p:txBody>
      </p:sp>
      <p:sp>
        <p:nvSpPr>
          <p:cNvPr id="6" name="TekstSylinder 5">
            <a:extLst>
              <a:ext uri="{FF2B5EF4-FFF2-40B4-BE49-F238E27FC236}">
                <a16:creationId xmlns:a16="http://schemas.microsoft.com/office/drawing/2014/main" id="{0414F62E-75E7-B87B-3E2E-46F40AD1FBA1}"/>
              </a:ext>
            </a:extLst>
          </p:cNvPr>
          <p:cNvSpPr txBox="1"/>
          <p:nvPr/>
        </p:nvSpPr>
        <p:spPr>
          <a:xfrm>
            <a:off x="2795980" y="3189582"/>
            <a:ext cx="7077361" cy="4361014"/>
          </a:xfrm>
          <a:prstGeom prst="rect">
            <a:avLst/>
          </a:prstGeom>
        </p:spPr>
        <p:txBody>
          <a:bodyPr vert="horz" lIns="91440" tIns="45720" rIns="91440" bIns="45720" rtlCol="0">
            <a:normAutofit/>
          </a:bodyPr>
          <a:lstStyle/>
          <a:p>
            <a:pPr algn="ctr">
              <a:lnSpc>
                <a:spcPct val="90000"/>
              </a:lnSpc>
              <a:spcAft>
                <a:spcPts val="600"/>
              </a:spcAft>
            </a:pPr>
            <a:r>
              <a:rPr lang="nb-NO" sz="3200" b="0" i="0" dirty="0">
                <a:effectLst/>
                <a:latin typeface="Arial" panose="020B0604020202020204" pitchFamily="34" charset="0"/>
                <a:cs typeface="Arial" panose="020B0604020202020204" pitchFamily="34" charset="0"/>
              </a:rPr>
              <a:t>Sammen med millioner av mennesker verden over skaper vi endring gjennom brevskriving.</a:t>
            </a:r>
          </a:p>
          <a:p>
            <a:pPr algn="ctr">
              <a:lnSpc>
                <a:spcPct val="90000"/>
              </a:lnSpc>
              <a:spcAft>
                <a:spcPts val="600"/>
              </a:spcAft>
            </a:pPr>
            <a:endParaRPr lang="en-US" sz="2000" i="1" dirty="0"/>
          </a:p>
        </p:txBody>
      </p:sp>
      <p:sp>
        <p:nvSpPr>
          <p:cNvPr id="7" name="TekstSylinder 6">
            <a:extLst>
              <a:ext uri="{FF2B5EF4-FFF2-40B4-BE49-F238E27FC236}">
                <a16:creationId xmlns:a16="http://schemas.microsoft.com/office/drawing/2014/main" id="{E4A9C9FF-DBC4-0736-B2EE-75F0009FEB02}"/>
              </a:ext>
            </a:extLst>
          </p:cNvPr>
          <p:cNvSpPr txBox="1"/>
          <p:nvPr/>
        </p:nvSpPr>
        <p:spPr>
          <a:xfrm>
            <a:off x="3042773" y="2382268"/>
            <a:ext cx="6100355" cy="461665"/>
          </a:xfrm>
          <a:prstGeom prst="rect">
            <a:avLst/>
          </a:prstGeom>
          <a:noFill/>
        </p:spPr>
        <p:txBody>
          <a:bodyPr wrap="square" rtlCol="0">
            <a:spAutoFit/>
          </a:bodyPr>
          <a:lstStyle/>
          <a:p>
            <a:pPr algn="ctr"/>
            <a:r>
              <a:rPr lang="nb-NO" sz="2400" i="1">
                <a:latin typeface="Arial" panose="020B0604020202020204" pitchFamily="34" charset="0"/>
                <a:cs typeface="Arial" panose="020B0604020202020204" pitchFamily="34" charset="0"/>
              </a:rPr>
              <a:t>Amnesty sin årlige globale kampanje</a:t>
            </a:r>
          </a:p>
        </p:txBody>
      </p:sp>
      <p:pic>
        <p:nvPicPr>
          <p:cNvPr id="8" name="Bilde 7">
            <a:extLst>
              <a:ext uri="{FF2B5EF4-FFF2-40B4-BE49-F238E27FC236}">
                <a16:creationId xmlns:a16="http://schemas.microsoft.com/office/drawing/2014/main" id="{CAC27F46-C904-4B3C-CCC7-322BD7BAAD38}"/>
              </a:ext>
            </a:extLst>
          </p:cNvPr>
          <p:cNvPicPr>
            <a:picLocks noChangeAspect="1"/>
          </p:cNvPicPr>
          <p:nvPr/>
        </p:nvPicPr>
        <p:blipFill>
          <a:blip r:embed="rId4"/>
          <a:stretch>
            <a:fillRect/>
          </a:stretch>
        </p:blipFill>
        <p:spPr>
          <a:xfrm>
            <a:off x="10885140" y="6304561"/>
            <a:ext cx="1248245" cy="510980"/>
          </a:xfrm>
          <a:prstGeom prst="rect">
            <a:avLst/>
          </a:prstGeom>
        </p:spPr>
      </p:pic>
    </p:spTree>
    <p:extLst>
      <p:ext uri="{BB962C8B-B14F-4D97-AF65-F5344CB8AC3E}">
        <p14:creationId xmlns:p14="http://schemas.microsoft.com/office/powerpoint/2010/main" val="1547780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r 1" title="Netsai åpner brev Skriv for liv">
            <a:hlinkClick r:id="" action="ppaction://media"/>
            <a:extLst>
              <a:ext uri="{FF2B5EF4-FFF2-40B4-BE49-F238E27FC236}">
                <a16:creationId xmlns:a16="http://schemas.microsoft.com/office/drawing/2014/main" id="{A048E997-93D9-187F-5747-2EFC5C28B438}"/>
              </a:ext>
            </a:extLst>
          </p:cNvPr>
          <p:cNvPicPr>
            <a:picLocks noRot="1" noChangeAspect="1"/>
          </p:cNvPicPr>
          <p:nvPr>
            <a:videoFile r:link="rId1"/>
          </p:nvPr>
        </p:nvPicPr>
        <p:blipFill>
          <a:blip r:embed="rId4"/>
          <a:stretch>
            <a:fillRect/>
          </a:stretch>
        </p:blipFill>
        <p:spPr>
          <a:xfrm>
            <a:off x="24896" y="0"/>
            <a:ext cx="12167104" cy="6837107"/>
          </a:xfrm>
          <a:prstGeom prst="rect">
            <a:avLst/>
          </a:prstGeom>
        </p:spPr>
      </p:pic>
    </p:spTree>
    <p:extLst>
      <p:ext uri="{BB962C8B-B14F-4D97-AF65-F5344CB8AC3E}">
        <p14:creationId xmlns:p14="http://schemas.microsoft.com/office/powerpoint/2010/main" val="2996358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descr="Et bilde som inneholder tekst, skjermbilde&#10;&#10;Automatisk generert beskrivelse">
            <a:extLst>
              <a:ext uri="{FF2B5EF4-FFF2-40B4-BE49-F238E27FC236}">
                <a16:creationId xmlns:a16="http://schemas.microsoft.com/office/drawing/2014/main" id="{374304E8-EEAE-671E-5F02-0A08D0E43F31}"/>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kstSylinder 5">
            <a:extLst>
              <a:ext uri="{FF2B5EF4-FFF2-40B4-BE49-F238E27FC236}">
                <a16:creationId xmlns:a16="http://schemas.microsoft.com/office/drawing/2014/main" id="{3F94B93D-BAB9-7199-D074-C35FD02B8042}"/>
              </a:ext>
            </a:extLst>
          </p:cNvPr>
          <p:cNvSpPr txBox="1"/>
          <p:nvPr/>
        </p:nvSpPr>
        <p:spPr>
          <a:xfrm>
            <a:off x="699654" y="1200790"/>
            <a:ext cx="10792690" cy="3970318"/>
          </a:xfrm>
          <a:prstGeom prst="rect">
            <a:avLst/>
          </a:prstGeom>
          <a:noFill/>
        </p:spPr>
        <p:txBody>
          <a:bodyPr wrap="square">
            <a:spAutoFit/>
          </a:bodyPr>
          <a:lstStyle/>
          <a:p>
            <a:pPr algn="ctr"/>
            <a:r>
              <a:rPr lang="en-US" sz="3600" err="1">
                <a:latin typeface="Arial" panose="020B0604020202020204" pitchFamily="34" charset="0"/>
                <a:cs typeface="Arial" panose="020B0604020202020204" pitchFamily="34" charset="0"/>
              </a:rPr>
              <a:t>Hvordan</a:t>
            </a:r>
            <a:r>
              <a:rPr lang="en-US" sz="3600">
                <a:latin typeface="Arial" panose="020B0604020202020204" pitchFamily="34" charset="0"/>
                <a:cs typeface="Arial" panose="020B0604020202020204" pitchFamily="34" charset="0"/>
              </a:rPr>
              <a:t> </a:t>
            </a:r>
            <a:r>
              <a:rPr lang="en-US" sz="3600" err="1">
                <a:latin typeface="Arial" panose="020B0604020202020204" pitchFamily="34" charset="0"/>
                <a:cs typeface="Arial" panose="020B0604020202020204" pitchFamily="34" charset="0"/>
              </a:rPr>
              <a:t>kan</a:t>
            </a:r>
            <a:endParaRPr lang="en-US" sz="3600">
              <a:latin typeface="Arial" panose="020B0604020202020204" pitchFamily="34" charset="0"/>
              <a:cs typeface="Arial" panose="020B0604020202020204" pitchFamily="34" charset="0"/>
            </a:endParaRPr>
          </a:p>
          <a:p>
            <a:pPr algn="ctr"/>
            <a:r>
              <a:rPr lang="en-US" sz="7200">
                <a:latin typeface="Trade Gothic Next HvyCd" panose="020B0906040303020004" pitchFamily="34" charset="0"/>
              </a:rPr>
              <a:t>BREVSKRIVING</a:t>
            </a:r>
            <a:endParaRPr lang="en-US" sz="7200">
              <a:latin typeface="Trade Gothic Next HvyCd" panose="020B0906040303020004" pitchFamily="34" charset="0"/>
              <a:sym typeface="Wingdings" panose="05000000000000000000" pitchFamily="2" charset="2"/>
            </a:endParaRPr>
          </a:p>
          <a:p>
            <a:pPr algn="ctr"/>
            <a:endParaRPr lang="en-US" sz="7200">
              <a:latin typeface="Trade Gothic Next HvyCd" panose="020B0906040303020004" pitchFamily="34" charset="0"/>
              <a:sym typeface="Wingdings" panose="05000000000000000000" pitchFamily="2" charset="2"/>
            </a:endParaRPr>
          </a:p>
          <a:p>
            <a:pPr algn="ctr"/>
            <a:r>
              <a:rPr lang="en-US" sz="7200">
                <a:latin typeface="Trade Gothic Next HvyCd" panose="020B0906040303020004" pitchFamily="34" charset="0"/>
              </a:rPr>
              <a:t>ENDRING? </a:t>
            </a:r>
            <a:endParaRPr lang="nb-NO" sz="7200">
              <a:latin typeface="Trade Gothic Next HvyCd" panose="020B0906040303020004" pitchFamily="34" charset="0"/>
            </a:endParaRPr>
          </a:p>
        </p:txBody>
      </p:sp>
      <p:pic>
        <p:nvPicPr>
          <p:cNvPr id="10" name="Bilde 9" descr="Et bilde som inneholder skjermbilde, kunst&#10;&#10;Automatisk generert beskrivelse">
            <a:extLst>
              <a:ext uri="{FF2B5EF4-FFF2-40B4-BE49-F238E27FC236}">
                <a16:creationId xmlns:a16="http://schemas.microsoft.com/office/drawing/2014/main" id="{747DD07A-4471-BFA9-0262-E619B42E92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8916" y="2440641"/>
            <a:ext cx="3514165" cy="1976718"/>
          </a:xfrm>
          <a:prstGeom prst="rect">
            <a:avLst/>
          </a:prstGeom>
        </p:spPr>
      </p:pic>
      <p:pic>
        <p:nvPicPr>
          <p:cNvPr id="3" name="Bilde 2">
            <a:extLst>
              <a:ext uri="{FF2B5EF4-FFF2-40B4-BE49-F238E27FC236}">
                <a16:creationId xmlns:a16="http://schemas.microsoft.com/office/drawing/2014/main" id="{F25D4584-3515-4FED-A512-B39A13559DEC}"/>
              </a:ext>
            </a:extLst>
          </p:cNvPr>
          <p:cNvPicPr>
            <a:picLocks noChangeAspect="1"/>
          </p:cNvPicPr>
          <p:nvPr/>
        </p:nvPicPr>
        <p:blipFill>
          <a:blip r:embed="rId5"/>
          <a:stretch>
            <a:fillRect/>
          </a:stretch>
        </p:blipFill>
        <p:spPr>
          <a:xfrm>
            <a:off x="10885140" y="6304561"/>
            <a:ext cx="1248245" cy="510980"/>
          </a:xfrm>
          <a:prstGeom prst="rect">
            <a:avLst/>
          </a:prstGeom>
        </p:spPr>
      </p:pic>
    </p:spTree>
    <p:extLst>
      <p:ext uri="{BB962C8B-B14F-4D97-AF65-F5344CB8AC3E}">
        <p14:creationId xmlns:p14="http://schemas.microsoft.com/office/powerpoint/2010/main" val="157606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rgbClr val="EAD9CA"/>
        </a:solidFill>
        <a:effectLst/>
      </p:bgPr>
    </p:bg>
    <p:spTree>
      <p:nvGrpSpPr>
        <p:cNvPr id="1" name=""/>
        <p:cNvGrpSpPr/>
        <p:nvPr/>
      </p:nvGrpSpPr>
      <p:grpSpPr>
        <a:xfrm>
          <a:off x="0" y="0"/>
          <a:ext cx="0" cy="0"/>
          <a:chOff x="0" y="0"/>
          <a:chExt cx="0" cy="0"/>
        </a:xfrm>
      </p:grpSpPr>
      <p:pic>
        <p:nvPicPr>
          <p:cNvPr id="3" name="Bilde 2" descr="Et bilde som inneholder tekst, skjermbilde, design&#10;&#10;Automatisk generert beskrivelse">
            <a:extLst>
              <a:ext uri="{FF2B5EF4-FFF2-40B4-BE49-F238E27FC236}">
                <a16:creationId xmlns:a16="http://schemas.microsoft.com/office/drawing/2014/main" id="{3F877858-FA7F-6802-EE42-3401C8E31EF5}"/>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5A17F876-4BC8-BA17-F6FE-B11341168D8A}"/>
              </a:ext>
            </a:extLst>
          </p:cNvPr>
          <p:cNvSpPr>
            <a:spLocks noGrp="1"/>
          </p:cNvSpPr>
          <p:nvPr>
            <p:ph type="title"/>
          </p:nvPr>
        </p:nvSpPr>
        <p:spPr>
          <a:xfrm>
            <a:off x="336844" y="5288344"/>
            <a:ext cx="8332594" cy="1325563"/>
          </a:xfrm>
        </p:spPr>
        <p:txBody>
          <a:bodyPr>
            <a:normAutofit fontScale="90000"/>
          </a:bodyPr>
          <a:lstStyle/>
          <a:p>
            <a:r>
              <a:rPr lang="nb-NO" sz="9800">
                <a:latin typeface="Trade Gothic Next Heavy" panose="020B0903040303020004" pitchFamily="34" charset="0"/>
              </a:rPr>
              <a:t>SAKENE</a:t>
            </a:r>
            <a:endParaRPr lang="nb-NO">
              <a:latin typeface="Trade Gothic Next Heavy" panose="020B0903040303020004" pitchFamily="34" charset="0"/>
            </a:endParaRPr>
          </a:p>
        </p:txBody>
      </p:sp>
      <p:sp>
        <p:nvSpPr>
          <p:cNvPr id="6" name="Rektangel 5">
            <a:extLst>
              <a:ext uri="{FF2B5EF4-FFF2-40B4-BE49-F238E27FC236}">
                <a16:creationId xmlns:a16="http://schemas.microsoft.com/office/drawing/2014/main" id="{C44C7FC1-0036-3A4F-0C59-1B1156AF9D20}"/>
              </a:ext>
            </a:extLst>
          </p:cNvPr>
          <p:cNvSpPr/>
          <p:nvPr/>
        </p:nvSpPr>
        <p:spPr>
          <a:xfrm>
            <a:off x="444143" y="4649518"/>
            <a:ext cx="1462357" cy="638826"/>
          </a:xfrm>
          <a:prstGeom prst="rect">
            <a:avLst/>
          </a:prstGeom>
          <a:noFill/>
        </p:spPr>
        <p:style>
          <a:lnRef idx="2">
            <a:schemeClr val="dk1">
              <a:shade val="15000"/>
            </a:schemeClr>
          </a:lnRef>
          <a:fillRef idx="1">
            <a:schemeClr val="dk1"/>
          </a:fillRef>
          <a:effectRef idx="0">
            <a:schemeClr val="dk1"/>
          </a:effectRef>
          <a:fontRef idx="minor">
            <a:schemeClr val="lt1"/>
          </a:fontRef>
        </p:style>
        <p:txBody>
          <a:bodyPr rtlCol="0" anchor="ctr"/>
          <a:lstStyle/>
          <a:p>
            <a:r>
              <a:rPr lang="nb-NO" sz="3600" b="1">
                <a:solidFill>
                  <a:schemeClr val="tx1"/>
                </a:solidFill>
                <a:latin typeface="Arial Narrow" panose="020B0606020202030204" pitchFamily="34" charset="0"/>
              </a:rPr>
              <a:t>DEL 2 </a:t>
            </a:r>
          </a:p>
        </p:txBody>
      </p:sp>
      <p:pic>
        <p:nvPicPr>
          <p:cNvPr id="5" name="Bilde 4">
            <a:extLst>
              <a:ext uri="{FF2B5EF4-FFF2-40B4-BE49-F238E27FC236}">
                <a16:creationId xmlns:a16="http://schemas.microsoft.com/office/drawing/2014/main" id="{17C5C4C0-AAC9-C88E-F8B1-E6740C725220}"/>
              </a:ext>
            </a:extLst>
          </p:cNvPr>
          <p:cNvPicPr>
            <a:picLocks noChangeAspect="1"/>
          </p:cNvPicPr>
          <p:nvPr/>
        </p:nvPicPr>
        <p:blipFill>
          <a:blip r:embed="rId4"/>
          <a:stretch>
            <a:fillRect/>
          </a:stretch>
        </p:blipFill>
        <p:spPr>
          <a:xfrm>
            <a:off x="10776240" y="6150149"/>
            <a:ext cx="1261086" cy="550901"/>
          </a:xfrm>
          <a:prstGeom prst="rect">
            <a:avLst/>
          </a:prstGeom>
        </p:spPr>
      </p:pic>
    </p:spTree>
    <p:extLst>
      <p:ext uri="{BB962C8B-B14F-4D97-AF65-F5344CB8AC3E}">
        <p14:creationId xmlns:p14="http://schemas.microsoft.com/office/powerpoint/2010/main" val="3227383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rgbClr val="EAD9CA"/>
        </a:solidFill>
        <a:effectLst/>
      </p:bgPr>
    </p:bg>
    <p:spTree>
      <p:nvGrpSpPr>
        <p:cNvPr id="1" name=""/>
        <p:cNvGrpSpPr/>
        <p:nvPr/>
      </p:nvGrpSpPr>
      <p:grpSpPr>
        <a:xfrm>
          <a:off x="0" y="0"/>
          <a:ext cx="0" cy="0"/>
          <a:chOff x="0" y="0"/>
          <a:chExt cx="0" cy="0"/>
        </a:xfrm>
      </p:grpSpPr>
      <p:pic>
        <p:nvPicPr>
          <p:cNvPr id="3" name="Bilde 2" descr="Et bilde som inneholder tekst, skjermbilde, design&#10;&#10;Automatisk generert beskrivelse">
            <a:extLst>
              <a:ext uri="{FF2B5EF4-FFF2-40B4-BE49-F238E27FC236}">
                <a16:creationId xmlns:a16="http://schemas.microsoft.com/office/drawing/2014/main" id="{F9D594BA-ED44-BAEB-D44B-1B7E1E776CCE}"/>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4037378C-7F6C-59FB-63C8-A540320B27D5}"/>
              </a:ext>
            </a:extLst>
          </p:cNvPr>
          <p:cNvSpPr>
            <a:spLocks noGrp="1"/>
          </p:cNvSpPr>
          <p:nvPr>
            <p:ph type="title"/>
          </p:nvPr>
        </p:nvSpPr>
        <p:spPr>
          <a:xfrm>
            <a:off x="189951" y="4115259"/>
            <a:ext cx="12241259" cy="1325563"/>
          </a:xfrm>
        </p:spPr>
        <p:txBody>
          <a:bodyPr>
            <a:normAutofit fontScale="90000"/>
          </a:bodyPr>
          <a:lstStyle/>
          <a:p>
            <a:r>
              <a:rPr lang="nb-NO" sz="8900">
                <a:latin typeface="Trade Gothic Next Heavy" panose="020B0903040303020004" pitchFamily="34" charset="0"/>
              </a:rPr>
              <a:t>MANAHEL AL-OTAIBI</a:t>
            </a:r>
            <a:br>
              <a:rPr lang="nb-NO" sz="3600">
                <a:latin typeface="Trade Gothic Next Heavy" panose="020B0903040303020004" pitchFamily="34" charset="0"/>
              </a:rPr>
            </a:br>
            <a:r>
              <a:rPr lang="nb-NO">
                <a:latin typeface="Trade Gothic Next Heavy" panose="020B0903040303020004" pitchFamily="34" charset="0"/>
              </a:rPr>
              <a:t>SKRIV FOR LIV SAK 1</a:t>
            </a:r>
            <a:br>
              <a:rPr lang="nb-NO">
                <a:latin typeface="Trade Gothic Next Heavy" panose="020B0903040303020004" pitchFamily="34" charset="0"/>
              </a:rPr>
            </a:br>
            <a:r>
              <a:rPr lang="nb-NO" sz="2200">
                <a:latin typeface="Trade Gothic Next Heavy" panose="020B0903040303020004" pitchFamily="34" charset="0"/>
              </a:rPr>
              <a:t>TEMA: YTRINGSFRIHET </a:t>
            </a:r>
          </a:p>
        </p:txBody>
      </p:sp>
      <p:pic>
        <p:nvPicPr>
          <p:cNvPr id="5" name="Bilde 4">
            <a:extLst>
              <a:ext uri="{FF2B5EF4-FFF2-40B4-BE49-F238E27FC236}">
                <a16:creationId xmlns:a16="http://schemas.microsoft.com/office/drawing/2014/main" id="{70FA419E-2C63-59C9-D77D-D6A569D52F67}"/>
              </a:ext>
            </a:extLst>
          </p:cNvPr>
          <p:cNvPicPr>
            <a:picLocks noChangeAspect="1"/>
          </p:cNvPicPr>
          <p:nvPr/>
        </p:nvPicPr>
        <p:blipFill>
          <a:blip r:embed="rId4"/>
          <a:stretch>
            <a:fillRect/>
          </a:stretch>
        </p:blipFill>
        <p:spPr>
          <a:xfrm>
            <a:off x="10776240" y="6150149"/>
            <a:ext cx="1261086" cy="550901"/>
          </a:xfrm>
          <a:prstGeom prst="rect">
            <a:avLst/>
          </a:prstGeom>
        </p:spPr>
      </p:pic>
    </p:spTree>
    <p:extLst>
      <p:ext uri="{BB962C8B-B14F-4D97-AF65-F5344CB8AC3E}">
        <p14:creationId xmlns:p14="http://schemas.microsoft.com/office/powerpoint/2010/main" val="400727752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187</TotalTime>
  <Words>8329</Words>
  <Application>Microsoft Office PowerPoint</Application>
  <PresentationFormat>Widescreen</PresentationFormat>
  <Paragraphs>693</Paragraphs>
  <Slides>46</Slides>
  <Notes>46</Notes>
  <HiddenSlides>7</HiddenSlides>
  <MMClips>9</MMClips>
  <ScaleCrop>false</ScaleCrop>
  <HeadingPairs>
    <vt:vector size="6" baseType="variant">
      <vt:variant>
        <vt:lpstr>Brukte skrifter</vt:lpstr>
      </vt:variant>
      <vt:variant>
        <vt:i4>11</vt:i4>
      </vt:variant>
      <vt:variant>
        <vt:lpstr>Tema</vt:lpstr>
      </vt:variant>
      <vt:variant>
        <vt:i4>1</vt:i4>
      </vt:variant>
      <vt:variant>
        <vt:lpstr>Lysbildetitler</vt:lpstr>
      </vt:variant>
      <vt:variant>
        <vt:i4>46</vt:i4>
      </vt:variant>
    </vt:vector>
  </HeadingPairs>
  <TitlesOfParts>
    <vt:vector size="58" baseType="lpstr">
      <vt:lpstr>Amnesty Trade Gothic</vt:lpstr>
      <vt:lpstr>Aptos</vt:lpstr>
      <vt:lpstr>Aptos Display</vt:lpstr>
      <vt:lpstr>Arial</vt:lpstr>
      <vt:lpstr>Arial Narrow</vt:lpstr>
      <vt:lpstr>Courier New</vt:lpstr>
      <vt:lpstr>Symbol</vt:lpstr>
      <vt:lpstr>Trade Gothic Next</vt:lpstr>
      <vt:lpstr>Trade Gothic Next Heavy</vt:lpstr>
      <vt:lpstr>Trade Gothic Next HvyCd</vt:lpstr>
      <vt:lpstr>Wingdings</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SAKENE</vt:lpstr>
      <vt:lpstr>MANAHEL AL-OTAIBI SKRIV FOR LIV SAK 1 TEMA: YTRINGSFRIHET </vt:lpstr>
      <vt:lpstr>MENNESKERETTIGHETENE </vt:lpstr>
      <vt:lpstr>PowerPoint-presentasjon</vt:lpstr>
      <vt:lpstr>HVORDAN UTTRYKKER DU DEG? </vt:lpstr>
      <vt:lpstr>SNAKK MED SIDEPERSONEN </vt:lpstr>
      <vt:lpstr>HVA TENKER DERE?</vt:lpstr>
      <vt:lpstr>PowerPoint-presentasjon</vt:lpstr>
      <vt:lpstr>PowerPoint-presentasjon</vt:lpstr>
      <vt:lpstr>REFLEKSJONSOPPGAVE </vt:lpstr>
      <vt:lpstr>SLEYDO’ &amp; WET’SUWET’EN  SKRIV FOR LIV SAK 2 TEMA: URFOLKSRETTIGHETER</vt:lpstr>
      <vt:lpstr>URFOLKS- RETTIGHETER </vt:lpstr>
      <vt:lpstr>PowerPoint-presentasjon</vt:lpstr>
      <vt:lpstr>PowerPoint-presentasjon</vt:lpstr>
      <vt:lpstr>PowerPoint-presentasjon</vt:lpstr>
      <vt:lpstr>SLEYDO’ &amp; WET’SUWET’EN</vt:lpstr>
      <vt:lpstr>REFLEKSJONSOPPGAVE</vt:lpstr>
      <vt:lpstr>NETH NAHARA  SKRIV FOR LIV SAK 3 TEMA: YTRINGSFRIHET</vt:lpstr>
      <vt:lpstr>PowerPoint-presentasjon</vt:lpstr>
      <vt:lpstr>PowerPoint-presentasjon</vt:lpstr>
      <vt:lpstr>SNAKK MED SIDEPERSONEN</vt:lpstr>
      <vt:lpstr> Vi lever i en turbulent verden, hvor det skjer ting både i vårt land, men også globalt. Del med sidepersonen en måte du har uttrykt bekymring for noe som foregår i samfunnet. </vt:lpstr>
      <vt:lpstr>PowerPoint-presentasjon</vt:lpstr>
      <vt:lpstr>NETH NAHARA </vt:lpstr>
      <vt:lpstr>PowerPoint-presentasjon</vt:lpstr>
      <vt:lpstr>MARYIA KALESNIKAVA SKRIV FOR LIV SAK 4 TEMA: RETTEN TIL FREDELIG PROTEST </vt:lpstr>
      <vt:lpstr>MENNESKERETTIGHETENE </vt:lpstr>
      <vt:lpstr>PowerPoint-presentasjon</vt:lpstr>
      <vt:lpstr>PowerPoint-presentasjon</vt:lpstr>
      <vt:lpstr>PowerPoint-presentasjon</vt:lpstr>
      <vt:lpstr>PowerPoint-presentasjon</vt:lpstr>
      <vt:lpstr>PowerPoint-presentasjon</vt:lpstr>
      <vt:lpstr>MARYIA KALESNIKAVA</vt:lpstr>
      <vt:lpstr>PowerPoint-presentasjon</vt:lpstr>
      <vt:lpstr>PowerPoint-presentasjon</vt:lpstr>
      <vt:lpstr>PowerPoint-presentasjon</vt:lpstr>
      <vt:lpstr>PowerPoint-presentasjon</vt:lpstr>
      <vt:lpstr>EKSEMPLER PÅ HILSNER</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Marie Oen Valset</dc:creator>
  <cp:lastModifiedBy>Marie Oen Valset</cp:lastModifiedBy>
  <cp:revision>3</cp:revision>
  <dcterms:created xsi:type="dcterms:W3CDTF">2024-09-12T07:28:08Z</dcterms:created>
  <dcterms:modified xsi:type="dcterms:W3CDTF">2024-11-15T17:37:50Z</dcterms:modified>
</cp:coreProperties>
</file>