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56" r:id="rId6"/>
    <p:sldId id="300" r:id="rId7"/>
    <p:sldId id="308" r:id="rId8"/>
    <p:sldId id="301" r:id="rId9"/>
    <p:sldId id="321" r:id="rId10"/>
    <p:sldId id="272" r:id="rId11"/>
    <p:sldId id="320" r:id="rId12"/>
    <p:sldId id="306" r:id="rId13"/>
    <p:sldId id="314" r:id="rId14"/>
    <p:sldId id="315" r:id="rId15"/>
    <p:sldId id="316" r:id="rId16"/>
    <p:sldId id="317" r:id="rId17"/>
    <p:sldId id="295" r:id="rId18"/>
    <p:sldId id="287" r:id="rId19"/>
    <p:sldId id="260" r:id="rId20"/>
    <p:sldId id="263" r:id="rId21"/>
    <p:sldId id="264" r:id="rId22"/>
    <p:sldId id="318" r:id="rId23"/>
    <p:sldId id="293" r:id="rId24"/>
    <p:sldId id="298" r:id="rId25"/>
    <p:sldId id="319" r:id="rId26"/>
    <p:sldId id="302" r:id="rId27"/>
    <p:sldId id="273" r:id="rId28"/>
    <p:sldId id="275" r:id="rId29"/>
    <p:sldId id="277" r:id="rId30"/>
    <p:sldId id="278" r:id="rId31"/>
    <p:sldId id="282" r:id="rId32"/>
    <p:sldId id="268" r:id="rId33"/>
    <p:sldId id="297" r:id="rId34"/>
    <p:sldId id="296" r:id="rId35"/>
    <p:sldId id="303" r:id="rId36"/>
    <p:sldId id="312" r:id="rId3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CD58E1-B973-F495-B5C3-45952D8AC77E}" name="Charlotte Johansen" initials="CJ"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742"/>
    <a:srgbClr val="FCFBFB"/>
    <a:srgbClr val="FCEFEF"/>
    <a:srgbClr val="E8938C"/>
    <a:srgbClr val="FBFBFB"/>
    <a:srgbClr val="FFFFFF"/>
    <a:srgbClr val="EB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8E675-B12D-4C68-B80F-1754BC876C9E}" v="5" dt="2024-05-24T11:59:44.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43931" autoAdjust="0"/>
  </p:normalViewPr>
  <p:slideViewPr>
    <p:cSldViewPr snapToGrid="0">
      <p:cViewPr varScale="1">
        <p:scale>
          <a:sx n="71" d="100"/>
          <a:sy n="71" d="100"/>
        </p:scale>
        <p:origin x="3708" y="54"/>
      </p:cViewPr>
      <p:guideLst>
        <p:guide orient="horz" pos="2160"/>
        <p:guide pos="3840"/>
      </p:guideLst>
    </p:cSldViewPr>
  </p:slideViewPr>
  <p:notesTextViewPr>
    <p:cViewPr>
      <p:scale>
        <a:sx n="1" d="1"/>
        <a:sy n="1" d="1"/>
      </p:scale>
      <p:origin x="0" y="-72"/>
    </p:cViewPr>
  </p:notesTextViewPr>
  <p:notesViewPr>
    <p:cSldViewPr snapToGrid="0" showGuides="1">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ndersen" userId="7225096c-7201-4c00-a378-ba21bc05cb59" providerId="ADAL" clId="{2BB8E675-B12D-4C68-B80F-1754BC876C9E}"/>
    <pc:docChg chg="undo custSel modSld">
      <pc:chgData name="Charlotte Andersen" userId="7225096c-7201-4c00-a378-ba21bc05cb59" providerId="ADAL" clId="{2BB8E675-B12D-4C68-B80F-1754BC876C9E}" dt="2024-05-24T12:15:59.788" v="598"/>
      <pc:docMkLst>
        <pc:docMk/>
      </pc:docMkLst>
      <pc:sldChg chg="addSp delSp modSp mod">
        <pc:chgData name="Charlotte Andersen" userId="7225096c-7201-4c00-a378-ba21bc05cb59" providerId="ADAL" clId="{2BB8E675-B12D-4C68-B80F-1754BC876C9E}" dt="2024-04-08T07:35:40.161" v="28" actId="1076"/>
        <pc:sldMkLst>
          <pc:docMk/>
          <pc:sldMk cId="680641230" sldId="256"/>
        </pc:sldMkLst>
        <pc:picChg chg="add mod">
          <ac:chgData name="Charlotte Andersen" userId="7225096c-7201-4c00-a378-ba21bc05cb59" providerId="ADAL" clId="{2BB8E675-B12D-4C68-B80F-1754BC876C9E}" dt="2024-04-08T07:35:40.161" v="28" actId="1076"/>
          <ac:picMkLst>
            <pc:docMk/>
            <pc:sldMk cId="680641230" sldId="256"/>
            <ac:picMk id="4" creationId="{3AB383C9-6993-1A2C-226B-C95B08203316}"/>
          </ac:picMkLst>
        </pc:picChg>
        <pc:picChg chg="mod">
          <ac:chgData name="Charlotte Andersen" userId="7225096c-7201-4c00-a378-ba21bc05cb59" providerId="ADAL" clId="{2BB8E675-B12D-4C68-B80F-1754BC876C9E}" dt="2024-04-08T07:35:32.233" v="27" actId="14100"/>
          <ac:picMkLst>
            <pc:docMk/>
            <pc:sldMk cId="680641230" sldId="256"/>
            <ac:picMk id="6" creationId="{4861479A-0AC0-A1D4-35A7-B95B294BB542}"/>
          </ac:picMkLst>
        </pc:picChg>
        <pc:picChg chg="mod">
          <ac:chgData name="Charlotte Andersen" userId="7225096c-7201-4c00-a378-ba21bc05cb59" providerId="ADAL" clId="{2BB8E675-B12D-4C68-B80F-1754BC876C9E}" dt="2024-04-08T07:34:36.800" v="23" actId="1076"/>
          <ac:picMkLst>
            <pc:docMk/>
            <pc:sldMk cId="680641230" sldId="256"/>
            <ac:picMk id="8" creationId="{852912C4-3F90-C0AB-EE8E-E412CA187A88}"/>
          </ac:picMkLst>
        </pc:picChg>
        <pc:picChg chg="del">
          <ac:chgData name="Charlotte Andersen" userId="7225096c-7201-4c00-a378-ba21bc05cb59" providerId="ADAL" clId="{2BB8E675-B12D-4C68-B80F-1754BC876C9E}" dt="2024-04-08T07:31:02.685" v="0" actId="478"/>
          <ac:picMkLst>
            <pc:docMk/>
            <pc:sldMk cId="680641230" sldId="256"/>
            <ac:picMk id="10" creationId="{27324818-0970-7569-464F-4687F9CF2B02}"/>
          </ac:picMkLst>
        </pc:picChg>
      </pc:sldChg>
      <pc:sldChg chg="modNotesTx">
        <pc:chgData name="Charlotte Andersen" userId="7225096c-7201-4c00-a378-ba21bc05cb59" providerId="ADAL" clId="{2BB8E675-B12D-4C68-B80F-1754BC876C9E}" dt="2024-05-24T12:01:24.828" v="597" actId="20577"/>
        <pc:sldMkLst>
          <pc:docMk/>
          <pc:sldMk cId="402214867" sldId="273"/>
        </pc:sldMkLst>
      </pc:sldChg>
      <pc:sldChg chg="modNotesTx">
        <pc:chgData name="Charlotte Andersen" userId="7225096c-7201-4c00-a378-ba21bc05cb59" providerId="ADAL" clId="{2BB8E675-B12D-4C68-B80F-1754BC876C9E}" dt="2024-04-13T18:35:44.093" v="47"/>
        <pc:sldMkLst>
          <pc:docMk/>
          <pc:sldMk cId="1207163037" sldId="275"/>
        </pc:sldMkLst>
      </pc:sldChg>
      <pc:sldChg chg="modNotesTx">
        <pc:chgData name="Charlotte Andersen" userId="7225096c-7201-4c00-a378-ba21bc05cb59" providerId="ADAL" clId="{2BB8E675-B12D-4C68-B80F-1754BC876C9E}" dt="2024-04-13T18:35:47.280" v="49"/>
        <pc:sldMkLst>
          <pc:docMk/>
          <pc:sldMk cId="2827188180" sldId="277"/>
        </pc:sldMkLst>
      </pc:sldChg>
      <pc:sldChg chg="modNotesTx">
        <pc:chgData name="Charlotte Andersen" userId="7225096c-7201-4c00-a378-ba21bc05cb59" providerId="ADAL" clId="{2BB8E675-B12D-4C68-B80F-1754BC876C9E}" dt="2024-04-13T18:35:50.269" v="51"/>
        <pc:sldMkLst>
          <pc:docMk/>
          <pc:sldMk cId="3905050045" sldId="278"/>
        </pc:sldMkLst>
      </pc:sldChg>
      <pc:sldChg chg="modNotesTx">
        <pc:chgData name="Charlotte Andersen" userId="7225096c-7201-4c00-a378-ba21bc05cb59" providerId="ADAL" clId="{2BB8E675-B12D-4C68-B80F-1754BC876C9E}" dt="2024-05-24T12:15:59.788" v="598"/>
        <pc:sldMkLst>
          <pc:docMk/>
          <pc:sldMk cId="753842193" sldId="282"/>
        </pc:sldMkLst>
      </pc:sldChg>
      <pc:sldChg chg="modNotesTx">
        <pc:chgData name="Charlotte Andersen" userId="7225096c-7201-4c00-a378-ba21bc05cb59" providerId="ADAL" clId="{2BB8E675-B12D-4C68-B80F-1754BC876C9E}" dt="2024-04-13T18:36:53.933" v="193" actId="20577"/>
        <pc:sldMkLst>
          <pc:docMk/>
          <pc:sldMk cId="2644978639" sldId="301"/>
        </pc:sldMkLst>
      </pc:sldChg>
      <pc:sldChg chg="modNotesTx">
        <pc:chgData name="Charlotte Andersen" userId="7225096c-7201-4c00-a378-ba21bc05cb59" providerId="ADAL" clId="{2BB8E675-B12D-4C68-B80F-1754BC876C9E}" dt="2024-04-13T18:35:34.171" v="42"/>
        <pc:sldMkLst>
          <pc:docMk/>
          <pc:sldMk cId="1025992034" sldId="302"/>
        </pc:sldMkLst>
      </pc:sldChg>
      <pc:sldChg chg="addSp delSp modSp mod">
        <pc:chgData name="Charlotte Andersen" userId="7225096c-7201-4c00-a378-ba21bc05cb59" providerId="ADAL" clId="{2BB8E675-B12D-4C68-B80F-1754BC876C9E}" dt="2024-04-08T07:36:25.946" v="38" actId="1076"/>
        <pc:sldMkLst>
          <pc:docMk/>
          <pc:sldMk cId="912575121" sldId="303"/>
        </pc:sldMkLst>
        <pc:picChg chg="add mod">
          <ac:chgData name="Charlotte Andersen" userId="7225096c-7201-4c00-a378-ba21bc05cb59" providerId="ADAL" clId="{2BB8E675-B12D-4C68-B80F-1754BC876C9E}" dt="2024-04-08T07:36:10.410" v="32"/>
          <ac:picMkLst>
            <pc:docMk/>
            <pc:sldMk cId="912575121" sldId="303"/>
            <ac:picMk id="3" creationId="{ECB20FB0-A1AF-E424-59B1-A675D1FAA420}"/>
          </ac:picMkLst>
        </pc:picChg>
        <pc:picChg chg="add mod">
          <ac:chgData name="Charlotte Andersen" userId="7225096c-7201-4c00-a378-ba21bc05cb59" providerId="ADAL" clId="{2BB8E675-B12D-4C68-B80F-1754BC876C9E}" dt="2024-04-08T07:36:10.410" v="32"/>
          <ac:picMkLst>
            <pc:docMk/>
            <pc:sldMk cId="912575121" sldId="303"/>
            <ac:picMk id="4" creationId="{5B60C5F4-169F-07F1-4DF7-5A40E9DD1608}"/>
          </ac:picMkLst>
        </pc:picChg>
        <pc:picChg chg="add mod">
          <ac:chgData name="Charlotte Andersen" userId="7225096c-7201-4c00-a378-ba21bc05cb59" providerId="ADAL" clId="{2BB8E675-B12D-4C68-B80F-1754BC876C9E}" dt="2024-04-08T07:36:10.410" v="32"/>
          <ac:picMkLst>
            <pc:docMk/>
            <pc:sldMk cId="912575121" sldId="303"/>
            <ac:picMk id="5" creationId="{9E84B6FB-A635-92A2-D395-01BF494B0C3F}"/>
          </ac:picMkLst>
        </pc:picChg>
        <pc:picChg chg="del">
          <ac:chgData name="Charlotte Andersen" userId="7225096c-7201-4c00-a378-ba21bc05cb59" providerId="ADAL" clId="{2BB8E675-B12D-4C68-B80F-1754BC876C9E}" dt="2024-04-08T07:36:09.695" v="31" actId="478"/>
          <ac:picMkLst>
            <pc:docMk/>
            <pc:sldMk cId="912575121" sldId="303"/>
            <ac:picMk id="6" creationId="{4861479A-0AC0-A1D4-35A7-B95B294BB542}"/>
          </ac:picMkLst>
        </pc:picChg>
        <pc:picChg chg="del">
          <ac:chgData name="Charlotte Andersen" userId="7225096c-7201-4c00-a378-ba21bc05cb59" providerId="ADAL" clId="{2BB8E675-B12D-4C68-B80F-1754BC876C9E}" dt="2024-04-08T07:36:06.369" v="29" actId="478"/>
          <ac:picMkLst>
            <pc:docMk/>
            <pc:sldMk cId="912575121" sldId="303"/>
            <ac:picMk id="8" creationId="{852912C4-3F90-C0AB-EE8E-E412CA187A88}"/>
          </ac:picMkLst>
        </pc:picChg>
        <pc:picChg chg="del">
          <ac:chgData name="Charlotte Andersen" userId="7225096c-7201-4c00-a378-ba21bc05cb59" providerId="ADAL" clId="{2BB8E675-B12D-4C68-B80F-1754BC876C9E}" dt="2024-04-08T07:36:08.168" v="30" actId="478"/>
          <ac:picMkLst>
            <pc:docMk/>
            <pc:sldMk cId="912575121" sldId="303"/>
            <ac:picMk id="10" creationId="{27324818-0970-7569-464F-4687F9CF2B02}"/>
          </ac:picMkLst>
        </pc:picChg>
        <pc:picChg chg="mod">
          <ac:chgData name="Charlotte Andersen" userId="7225096c-7201-4c00-a378-ba21bc05cb59" providerId="ADAL" clId="{2BB8E675-B12D-4C68-B80F-1754BC876C9E}" dt="2024-04-08T07:36:19.995" v="35" actId="1076"/>
          <ac:picMkLst>
            <pc:docMk/>
            <pc:sldMk cId="912575121" sldId="303"/>
            <ac:picMk id="11" creationId="{F7F0FCDE-94EA-36F3-D54F-DCF270450415}"/>
          </ac:picMkLst>
        </pc:picChg>
        <pc:picChg chg="mod">
          <ac:chgData name="Charlotte Andersen" userId="7225096c-7201-4c00-a378-ba21bc05cb59" providerId="ADAL" clId="{2BB8E675-B12D-4C68-B80F-1754BC876C9E}" dt="2024-04-08T07:36:25.946" v="38" actId="1076"/>
          <ac:picMkLst>
            <pc:docMk/>
            <pc:sldMk cId="912575121" sldId="303"/>
            <ac:picMk id="13" creationId="{7CCFF2C1-6DCE-DC52-D9F3-10C6D1500ACA}"/>
          </ac:picMkLst>
        </pc:picChg>
      </pc:sldChg>
    </pc:docChg>
  </pc:docChgLst>
  <pc:docChgLst>
    <pc:chgData name="Charlotte Andersen" userId="7225096c-7201-4c00-a378-ba21bc05cb59" providerId="ADAL" clId="{6BAF9E19-3C7C-470F-939A-1B8D2D9E28CC}"/>
    <pc:docChg chg="custSel modSld">
      <pc:chgData name="Charlotte Andersen" userId="7225096c-7201-4c00-a378-ba21bc05cb59" providerId="ADAL" clId="{6BAF9E19-3C7C-470F-939A-1B8D2D9E28CC}" dt="2024-02-07T14:04:58.498" v="263" actId="20577"/>
      <pc:docMkLst>
        <pc:docMk/>
      </pc:docMkLst>
      <pc:sldChg chg="modNotesTx">
        <pc:chgData name="Charlotte Andersen" userId="7225096c-7201-4c00-a378-ba21bc05cb59" providerId="ADAL" clId="{6BAF9E19-3C7C-470F-939A-1B8D2D9E28CC}" dt="2024-01-18T12:09:44.710" v="40" actId="6549"/>
        <pc:sldMkLst>
          <pc:docMk/>
          <pc:sldMk cId="1565113877" sldId="264"/>
        </pc:sldMkLst>
      </pc:sldChg>
      <pc:sldChg chg="addSp delSp modSp mod modNotesTx">
        <pc:chgData name="Charlotte Andersen" userId="7225096c-7201-4c00-a378-ba21bc05cb59" providerId="ADAL" clId="{6BAF9E19-3C7C-470F-939A-1B8D2D9E28CC}" dt="2024-02-07T14:04:58.498" v="263" actId="20577"/>
        <pc:sldMkLst>
          <pc:docMk/>
          <pc:sldMk cId="402214867" sldId="273"/>
        </pc:sldMkLst>
        <pc:spChg chg="mod">
          <ac:chgData name="Charlotte Andersen" userId="7225096c-7201-4c00-a378-ba21bc05cb59" providerId="ADAL" clId="{6BAF9E19-3C7C-470F-939A-1B8D2D9E28CC}" dt="2024-02-07T13:58:50.016" v="45" actId="20577"/>
          <ac:spMkLst>
            <pc:docMk/>
            <pc:sldMk cId="402214867" sldId="273"/>
            <ac:spMk id="3" creationId="{21FC6A99-C732-DAF0-24C1-91D4F31D1E8E}"/>
          </ac:spMkLst>
        </pc:spChg>
        <pc:spChg chg="add del mod">
          <ac:chgData name="Charlotte Andersen" userId="7225096c-7201-4c00-a378-ba21bc05cb59" providerId="ADAL" clId="{6BAF9E19-3C7C-470F-939A-1B8D2D9E28CC}" dt="2024-02-07T14:04:27.921" v="253" actId="478"/>
          <ac:spMkLst>
            <pc:docMk/>
            <pc:sldMk cId="402214867" sldId="273"/>
            <ac:spMk id="7" creationId="{CDA8E192-87EB-372A-409C-A4FC0ECED174}"/>
          </ac:spMkLst>
        </pc:spChg>
      </pc:sldChg>
      <pc:sldChg chg="modSp mod">
        <pc:chgData name="Charlotte Andersen" userId="7225096c-7201-4c00-a378-ba21bc05cb59" providerId="ADAL" clId="{6BAF9E19-3C7C-470F-939A-1B8D2D9E28CC}" dt="2024-02-07T14:04:39.886" v="261" actId="20577"/>
        <pc:sldMkLst>
          <pc:docMk/>
          <pc:sldMk cId="753842193" sldId="282"/>
        </pc:sldMkLst>
        <pc:spChg chg="mod">
          <ac:chgData name="Charlotte Andersen" userId="7225096c-7201-4c00-a378-ba21bc05cb59" providerId="ADAL" clId="{6BAF9E19-3C7C-470F-939A-1B8D2D9E28CC}" dt="2024-02-07T14:04:39.886" v="261" actId="20577"/>
          <ac:spMkLst>
            <pc:docMk/>
            <pc:sldMk cId="753842193" sldId="282"/>
            <ac:spMk id="3" creationId="{21FC6A99-C732-DAF0-24C1-91D4F31D1E8E}"/>
          </ac:spMkLst>
        </pc:spChg>
      </pc:sldChg>
      <pc:sldChg chg="addSp delSp modSp mod delAnim modAnim modNotesTx">
        <pc:chgData name="Charlotte Andersen" userId="7225096c-7201-4c00-a378-ba21bc05cb59" providerId="ADAL" clId="{6BAF9E19-3C7C-470F-939A-1B8D2D9E28CC}" dt="2023-12-20T22:32:34.020" v="39" actId="14100"/>
        <pc:sldMkLst>
          <pc:docMk/>
          <pc:sldMk cId="973726368" sldId="287"/>
        </pc:sldMkLst>
        <pc:spChg chg="add del mod">
          <ac:chgData name="Charlotte Andersen" userId="7225096c-7201-4c00-a378-ba21bc05cb59" providerId="ADAL" clId="{6BAF9E19-3C7C-470F-939A-1B8D2D9E28CC}" dt="2023-12-20T22:32:26.648" v="36"/>
          <ac:spMkLst>
            <pc:docMk/>
            <pc:sldMk cId="973726368" sldId="287"/>
            <ac:spMk id="4" creationId="{ABE08EE2-EB89-7061-3986-7C0E882027AB}"/>
          </ac:spMkLst>
        </pc:spChg>
        <pc:picChg chg="add mod">
          <ac:chgData name="Charlotte Andersen" userId="7225096c-7201-4c00-a378-ba21bc05cb59" providerId="ADAL" clId="{6BAF9E19-3C7C-470F-939A-1B8D2D9E28CC}" dt="2023-12-20T22:32:34.020" v="39" actId="14100"/>
          <ac:picMkLst>
            <pc:docMk/>
            <pc:sldMk cId="973726368" sldId="287"/>
            <ac:picMk id="5" creationId="{212066EE-C9EA-9309-B6F8-8F644B1ED7DA}"/>
          </ac:picMkLst>
        </pc:picChg>
        <pc:picChg chg="del">
          <ac:chgData name="Charlotte Andersen" userId="7225096c-7201-4c00-a378-ba21bc05cb59" providerId="ADAL" clId="{6BAF9E19-3C7C-470F-939A-1B8D2D9E28CC}" dt="2023-12-20T22:31:54.862" v="32" actId="478"/>
          <ac:picMkLst>
            <pc:docMk/>
            <pc:sldMk cId="973726368" sldId="287"/>
            <ac:picMk id="6" creationId="{53F2C94F-5788-D5AC-E845-383E4A27DE78}"/>
          </ac:picMkLst>
        </pc:picChg>
      </pc:sldChg>
      <pc:sldChg chg="addSp delSp modSp mod delAnim modAnim modNotesTx">
        <pc:chgData name="Charlotte Andersen" userId="7225096c-7201-4c00-a378-ba21bc05cb59" providerId="ADAL" clId="{6BAF9E19-3C7C-470F-939A-1B8D2D9E28CC}" dt="2023-12-20T22:31:45.785" v="31" actId="14100"/>
        <pc:sldMkLst>
          <pc:docMk/>
          <pc:sldMk cId="2644978639" sldId="301"/>
        </pc:sldMkLst>
        <pc:spChg chg="del">
          <ac:chgData name="Charlotte Andersen" userId="7225096c-7201-4c00-a378-ba21bc05cb59" providerId="ADAL" clId="{6BAF9E19-3C7C-470F-939A-1B8D2D9E28CC}" dt="2023-12-20T22:31:13.005" v="25" actId="478"/>
          <ac:spMkLst>
            <pc:docMk/>
            <pc:sldMk cId="2644978639" sldId="301"/>
            <ac:spMk id="2" creationId="{F7F47DD5-66EB-4829-150C-91B76E3692A8}"/>
          </ac:spMkLst>
        </pc:spChg>
        <pc:spChg chg="add del mod">
          <ac:chgData name="Charlotte Andersen" userId="7225096c-7201-4c00-a378-ba21bc05cb59" providerId="ADAL" clId="{6BAF9E19-3C7C-470F-939A-1B8D2D9E28CC}" dt="2023-12-20T22:31:15.945" v="27" actId="478"/>
          <ac:spMkLst>
            <pc:docMk/>
            <pc:sldMk cId="2644978639" sldId="301"/>
            <ac:spMk id="5" creationId="{53A5BF1B-3D15-A3AA-DB9A-FA5E6E6565F5}"/>
          </ac:spMkLst>
        </pc:spChg>
        <pc:spChg chg="add del mod">
          <ac:chgData name="Charlotte Andersen" userId="7225096c-7201-4c00-a378-ba21bc05cb59" providerId="ADAL" clId="{6BAF9E19-3C7C-470F-939A-1B8D2D9E28CC}" dt="2023-12-20T22:31:14.240" v="26" actId="478"/>
          <ac:spMkLst>
            <pc:docMk/>
            <pc:sldMk cId="2644978639" sldId="301"/>
            <ac:spMk id="7" creationId="{55A3FDE4-5FD1-D5F5-E31E-85B88FB20445}"/>
          </ac:spMkLst>
        </pc:spChg>
        <pc:picChg chg="del">
          <ac:chgData name="Charlotte Andersen" userId="7225096c-7201-4c00-a378-ba21bc05cb59" providerId="ADAL" clId="{6BAF9E19-3C7C-470F-939A-1B8D2D9E28CC}" dt="2023-12-20T22:27:59.906" v="0" actId="478"/>
          <ac:picMkLst>
            <pc:docMk/>
            <pc:sldMk cId="2644978639" sldId="301"/>
            <ac:picMk id="4" creationId="{B0C5947C-6FF4-B604-20B2-D219C6F38ADF}"/>
          </ac:picMkLst>
        </pc:picChg>
        <pc:picChg chg="add mod">
          <ac:chgData name="Charlotte Andersen" userId="7225096c-7201-4c00-a378-ba21bc05cb59" providerId="ADAL" clId="{6BAF9E19-3C7C-470F-939A-1B8D2D9E28CC}" dt="2023-12-20T22:31:45.785" v="31" actId="14100"/>
          <ac:picMkLst>
            <pc:docMk/>
            <pc:sldMk cId="2644978639" sldId="301"/>
            <ac:picMk id="8" creationId="{95467E80-11D1-AB1F-60F3-3D9D7912BA55}"/>
          </ac:picMkLst>
        </pc:picChg>
      </pc:sldChg>
    </pc:docChg>
  </pc:docChgLst>
  <pc:docChgLst>
    <pc:chgData name="Charlotte Johansen" userId="7225096c-7201-4c00-a378-ba21bc05cb59" providerId="ADAL" clId="{02F93BBA-7C82-4074-819B-17DF79AE14FC}"/>
    <pc:docChg chg="undo custSel addSld delSld modSld sldOrd">
      <pc:chgData name="Charlotte Johansen" userId="7225096c-7201-4c00-a378-ba21bc05cb59" providerId="ADAL" clId="{02F93BBA-7C82-4074-819B-17DF79AE14FC}" dt="2024-03-19T15:48:38.983" v="372" actId="47"/>
      <pc:docMkLst>
        <pc:docMk/>
      </pc:docMkLst>
      <pc:sldChg chg="modSp mod modNotesTx">
        <pc:chgData name="Charlotte Johansen" userId="7225096c-7201-4c00-a378-ba21bc05cb59" providerId="ADAL" clId="{02F93BBA-7C82-4074-819B-17DF79AE14FC}" dt="2024-03-08T09:14:33.444" v="37" actId="20577"/>
        <pc:sldMkLst>
          <pc:docMk/>
          <pc:sldMk cId="2762135612" sldId="260"/>
        </pc:sldMkLst>
        <pc:spChg chg="mod">
          <ac:chgData name="Charlotte Johansen" userId="7225096c-7201-4c00-a378-ba21bc05cb59" providerId="ADAL" clId="{02F93BBA-7C82-4074-819B-17DF79AE14FC}" dt="2024-03-08T09:14:33.444" v="37" actId="20577"/>
          <ac:spMkLst>
            <pc:docMk/>
            <pc:sldMk cId="2762135612" sldId="260"/>
            <ac:spMk id="7" creationId="{BE59EFF2-B799-B237-C826-CA4A38CD7064}"/>
          </ac:spMkLst>
        </pc:spChg>
      </pc:sldChg>
      <pc:sldChg chg="addSp delSp modSp del mod">
        <pc:chgData name="Charlotte Johansen" userId="7225096c-7201-4c00-a378-ba21bc05cb59" providerId="ADAL" clId="{02F93BBA-7C82-4074-819B-17DF79AE14FC}" dt="2024-03-19T15:47:19.584" v="359" actId="47"/>
        <pc:sldMkLst>
          <pc:docMk/>
          <pc:sldMk cId="1340310725" sldId="261"/>
        </pc:sldMkLst>
        <pc:spChg chg="add mod">
          <ac:chgData name="Charlotte Johansen" userId="7225096c-7201-4c00-a378-ba21bc05cb59" providerId="ADAL" clId="{02F93BBA-7C82-4074-819B-17DF79AE14FC}" dt="2024-03-11T19:18:41.258" v="350" actId="1076"/>
          <ac:spMkLst>
            <pc:docMk/>
            <pc:sldMk cId="1340310725" sldId="261"/>
            <ac:spMk id="2" creationId="{D8501A1E-04C9-D3B6-EB8B-61C4C1A208E5}"/>
          </ac:spMkLst>
        </pc:spChg>
        <pc:spChg chg="add mod">
          <ac:chgData name="Charlotte Johansen" userId="7225096c-7201-4c00-a378-ba21bc05cb59" providerId="ADAL" clId="{02F93BBA-7C82-4074-819B-17DF79AE14FC}" dt="2024-03-11T19:18:44.456" v="351" actId="1076"/>
          <ac:spMkLst>
            <pc:docMk/>
            <pc:sldMk cId="1340310725" sldId="261"/>
            <ac:spMk id="4" creationId="{7A7A6294-E249-8480-2310-99EC3DE28C94}"/>
          </ac:spMkLst>
        </pc:spChg>
        <pc:spChg chg="add del mod">
          <ac:chgData name="Charlotte Johansen" userId="7225096c-7201-4c00-a378-ba21bc05cb59" providerId="ADAL" clId="{02F93BBA-7C82-4074-819B-17DF79AE14FC}" dt="2024-03-11T19:18:08.170" v="343" actId="1076"/>
          <ac:spMkLst>
            <pc:docMk/>
            <pc:sldMk cId="1340310725" sldId="261"/>
            <ac:spMk id="6" creationId="{BC51E9DE-3E9A-B756-AE0F-0CB5AF97E39A}"/>
          </ac:spMkLst>
        </pc:spChg>
        <pc:spChg chg="del">
          <ac:chgData name="Charlotte Johansen" userId="7225096c-7201-4c00-a378-ba21bc05cb59" providerId="ADAL" clId="{02F93BBA-7C82-4074-819B-17DF79AE14FC}" dt="2024-03-11T19:18:13.543" v="345" actId="478"/>
          <ac:spMkLst>
            <pc:docMk/>
            <pc:sldMk cId="1340310725" sldId="261"/>
            <ac:spMk id="8" creationId="{FA3874D1-E46A-E643-5EE6-BB8412F21099}"/>
          </ac:spMkLst>
        </pc:spChg>
        <pc:spChg chg="add mod">
          <ac:chgData name="Charlotte Johansen" userId="7225096c-7201-4c00-a378-ba21bc05cb59" providerId="ADAL" clId="{02F93BBA-7C82-4074-819B-17DF79AE14FC}" dt="2024-03-11T19:18:46.798" v="352" actId="1076"/>
          <ac:spMkLst>
            <pc:docMk/>
            <pc:sldMk cId="1340310725" sldId="261"/>
            <ac:spMk id="9" creationId="{CB477F0E-7BB7-CE68-453F-226566F7F5BE}"/>
          </ac:spMkLst>
        </pc:spChg>
        <pc:spChg chg="mod">
          <ac:chgData name="Charlotte Johansen" userId="7225096c-7201-4c00-a378-ba21bc05cb59" providerId="ADAL" clId="{02F93BBA-7C82-4074-819B-17DF79AE14FC}" dt="2024-03-11T19:18:05.152" v="342" actId="1076"/>
          <ac:spMkLst>
            <pc:docMk/>
            <pc:sldMk cId="1340310725" sldId="261"/>
            <ac:spMk id="16" creationId="{9D07D8FF-9C1E-B484-C9EE-1AA8C6EB521D}"/>
          </ac:spMkLst>
        </pc:spChg>
        <pc:picChg chg="del">
          <ac:chgData name="Charlotte Johansen" userId="7225096c-7201-4c00-a378-ba21bc05cb59" providerId="ADAL" clId="{02F93BBA-7C82-4074-819B-17DF79AE14FC}" dt="2024-03-11T19:14:48.140" v="118" actId="478"/>
          <ac:picMkLst>
            <pc:docMk/>
            <pc:sldMk cId="1340310725" sldId="261"/>
            <ac:picMk id="3" creationId="{69917FC5-B6A0-29BA-0B96-9D1606F5C039}"/>
          </ac:picMkLst>
        </pc:picChg>
      </pc:sldChg>
      <pc:sldChg chg="ord">
        <pc:chgData name="Charlotte Johansen" userId="7225096c-7201-4c00-a378-ba21bc05cb59" providerId="ADAL" clId="{02F93BBA-7C82-4074-819B-17DF79AE14FC}" dt="2024-03-08T09:14:03.777" v="35"/>
        <pc:sldMkLst>
          <pc:docMk/>
          <pc:sldMk cId="2190871217" sldId="263"/>
        </pc:sldMkLst>
      </pc:sldChg>
      <pc:sldChg chg="modSp mod">
        <pc:chgData name="Charlotte Johansen" userId="7225096c-7201-4c00-a378-ba21bc05cb59" providerId="ADAL" clId="{02F93BBA-7C82-4074-819B-17DF79AE14FC}" dt="2024-03-08T11:59:00.802" v="111" actId="14100"/>
        <pc:sldMkLst>
          <pc:docMk/>
          <pc:sldMk cId="1809766170" sldId="268"/>
        </pc:sldMkLst>
        <pc:spChg chg="mod">
          <ac:chgData name="Charlotte Johansen" userId="7225096c-7201-4c00-a378-ba21bc05cb59" providerId="ADAL" clId="{02F93BBA-7C82-4074-819B-17DF79AE14FC}" dt="2024-03-08T11:59:00.802" v="111" actId="14100"/>
          <ac:spMkLst>
            <pc:docMk/>
            <pc:sldMk cId="1809766170" sldId="268"/>
            <ac:spMk id="2" creationId="{947F17F5-BE33-AAC4-1A08-9F14E62F417E}"/>
          </ac:spMkLst>
        </pc:spChg>
      </pc:sldChg>
      <pc:sldChg chg="del modNotesTx">
        <pc:chgData name="Charlotte Johansen" userId="7225096c-7201-4c00-a378-ba21bc05cb59" providerId="ADAL" clId="{02F93BBA-7C82-4074-819B-17DF79AE14FC}" dt="2024-03-08T09:10:39.108" v="4" actId="47"/>
        <pc:sldMkLst>
          <pc:docMk/>
          <pc:sldMk cId="2389100690" sldId="292"/>
        </pc:sldMkLst>
      </pc:sldChg>
      <pc:sldChg chg="modSp mod">
        <pc:chgData name="Charlotte Johansen" userId="7225096c-7201-4c00-a378-ba21bc05cb59" providerId="ADAL" clId="{02F93BBA-7C82-4074-819B-17DF79AE14FC}" dt="2024-03-19T15:48:18.514" v="371" actId="20577"/>
        <pc:sldMkLst>
          <pc:docMk/>
          <pc:sldMk cId="1888636170" sldId="295"/>
        </pc:sldMkLst>
        <pc:spChg chg="mod">
          <ac:chgData name="Charlotte Johansen" userId="7225096c-7201-4c00-a378-ba21bc05cb59" providerId="ADAL" clId="{02F93BBA-7C82-4074-819B-17DF79AE14FC}" dt="2024-03-19T15:48:18.514" v="371" actId="20577"/>
          <ac:spMkLst>
            <pc:docMk/>
            <pc:sldMk cId="1888636170" sldId="295"/>
            <ac:spMk id="2" creationId="{38E0AD6F-0267-C1B6-B21A-14BD5A5CA314}"/>
          </ac:spMkLst>
        </pc:spChg>
      </pc:sldChg>
      <pc:sldChg chg="modNotesTx">
        <pc:chgData name="Charlotte Johansen" userId="7225096c-7201-4c00-a378-ba21bc05cb59" providerId="ADAL" clId="{02F93BBA-7C82-4074-819B-17DF79AE14FC}" dt="2024-03-08T09:10:20.925" v="2"/>
        <pc:sldMkLst>
          <pc:docMk/>
          <pc:sldMk cId="3822628547" sldId="306"/>
        </pc:sldMkLst>
      </pc:sldChg>
      <pc:sldChg chg="ord">
        <pc:chgData name="Charlotte Johansen" userId="7225096c-7201-4c00-a378-ba21bc05cb59" providerId="ADAL" clId="{02F93BBA-7C82-4074-819B-17DF79AE14FC}" dt="2024-03-11T19:11:31.417" v="116"/>
        <pc:sldMkLst>
          <pc:docMk/>
          <pc:sldMk cId="43000061" sldId="308"/>
        </pc:sldMkLst>
      </pc:sldChg>
      <pc:sldChg chg="add del ord">
        <pc:chgData name="Charlotte Johansen" userId="7225096c-7201-4c00-a378-ba21bc05cb59" providerId="ADAL" clId="{02F93BBA-7C82-4074-819B-17DF79AE14FC}" dt="2024-03-19T15:48:38.983" v="372" actId="47"/>
        <pc:sldMkLst>
          <pc:docMk/>
          <pc:sldMk cId="3561009162" sldId="309"/>
        </pc:sldMkLst>
      </pc:sldChg>
      <pc:sldChg chg="delSp add del mod">
        <pc:chgData name="Charlotte Johansen" userId="7225096c-7201-4c00-a378-ba21bc05cb59" providerId="ADAL" clId="{02F93BBA-7C82-4074-819B-17DF79AE14FC}" dt="2024-03-19T15:47:47.698" v="368" actId="47"/>
        <pc:sldMkLst>
          <pc:docMk/>
          <pc:sldMk cId="1831627812" sldId="310"/>
        </pc:sldMkLst>
        <pc:spChg chg="del">
          <ac:chgData name="Charlotte Johansen" userId="7225096c-7201-4c00-a378-ba21bc05cb59" providerId="ADAL" clId="{02F93BBA-7C82-4074-819B-17DF79AE14FC}" dt="2024-03-11T19:19:10.068" v="354" actId="478"/>
          <ac:spMkLst>
            <pc:docMk/>
            <pc:sldMk cId="1831627812" sldId="310"/>
            <ac:spMk id="6" creationId="{BC51E9DE-3E9A-B756-AE0F-0CB5AF97E39A}"/>
          </ac:spMkLst>
        </pc:spChg>
      </pc:sldChg>
      <pc:sldChg chg="add del">
        <pc:chgData name="Charlotte Johansen" userId="7225096c-7201-4c00-a378-ba21bc05cb59" providerId="ADAL" clId="{02F93BBA-7C82-4074-819B-17DF79AE14FC}" dt="2024-03-19T15:47:57.058" v="369" actId="47"/>
        <pc:sldMkLst>
          <pc:docMk/>
          <pc:sldMk cId="1505981209" sldId="311"/>
        </pc:sldMkLst>
      </pc:sldChg>
      <pc:sldChg chg="addSp modSp new">
        <pc:chgData name="Charlotte Johansen" userId="7225096c-7201-4c00-a378-ba21bc05cb59" providerId="ADAL" clId="{02F93BBA-7C82-4074-819B-17DF79AE14FC}" dt="2024-03-11T19:52:56.577" v="356"/>
        <pc:sldMkLst>
          <pc:docMk/>
          <pc:sldMk cId="63753981" sldId="312"/>
        </pc:sldMkLst>
        <pc:picChg chg="add mod">
          <ac:chgData name="Charlotte Johansen" userId="7225096c-7201-4c00-a378-ba21bc05cb59" providerId="ADAL" clId="{02F93BBA-7C82-4074-819B-17DF79AE14FC}" dt="2024-03-11T19:52:56.577" v="356"/>
          <ac:picMkLst>
            <pc:docMk/>
            <pc:sldMk cId="63753981" sldId="312"/>
            <ac:picMk id="4" creationId="{415688C8-7A53-014D-F5EB-B947DD5A4B7B}"/>
          </ac:picMkLst>
        </pc:picChg>
      </pc:sldChg>
      <pc:sldChg chg="add">
        <pc:chgData name="Charlotte Johansen" userId="7225096c-7201-4c00-a378-ba21bc05cb59" providerId="ADAL" clId="{02F93BBA-7C82-4074-819B-17DF79AE14FC}" dt="2024-03-19T15:47:08.316" v="358"/>
        <pc:sldMkLst>
          <pc:docMk/>
          <pc:sldMk cId="3170809437" sldId="313"/>
        </pc:sldMkLst>
      </pc:sldChg>
      <pc:sldChg chg="add">
        <pc:chgData name="Charlotte Johansen" userId="7225096c-7201-4c00-a378-ba21bc05cb59" providerId="ADAL" clId="{02F93BBA-7C82-4074-819B-17DF79AE14FC}" dt="2024-03-19T15:47:37.436" v="361"/>
        <pc:sldMkLst>
          <pc:docMk/>
          <pc:sldMk cId="268886181" sldId="314"/>
        </pc:sldMkLst>
      </pc:sldChg>
      <pc:sldChg chg="add">
        <pc:chgData name="Charlotte Johansen" userId="7225096c-7201-4c00-a378-ba21bc05cb59" providerId="ADAL" clId="{02F93BBA-7C82-4074-819B-17DF79AE14FC}" dt="2024-03-19T15:47:40.480" v="363"/>
        <pc:sldMkLst>
          <pc:docMk/>
          <pc:sldMk cId="3403251816" sldId="315"/>
        </pc:sldMkLst>
      </pc:sldChg>
      <pc:sldChg chg="add">
        <pc:chgData name="Charlotte Johansen" userId="7225096c-7201-4c00-a378-ba21bc05cb59" providerId="ADAL" clId="{02F93BBA-7C82-4074-819B-17DF79AE14FC}" dt="2024-03-19T15:47:42.016" v="365"/>
        <pc:sldMkLst>
          <pc:docMk/>
          <pc:sldMk cId="2179672909" sldId="316"/>
        </pc:sldMkLst>
      </pc:sldChg>
      <pc:sldChg chg="add">
        <pc:chgData name="Charlotte Johansen" userId="7225096c-7201-4c00-a378-ba21bc05cb59" providerId="ADAL" clId="{02F93BBA-7C82-4074-819B-17DF79AE14FC}" dt="2024-03-19T15:47:43.687" v="367"/>
        <pc:sldMkLst>
          <pc:docMk/>
          <pc:sldMk cId="2589923242" sldId="317"/>
        </pc:sldMkLst>
      </pc:sldChg>
    </pc:docChg>
  </pc:docChgLst>
  <pc:docChgLst>
    <pc:chgData name="Charlotte Andersen" userId="7225096c-7201-4c00-a378-ba21bc05cb59" providerId="ADAL" clId="{02F93BBA-7C82-4074-819B-17DF79AE14FC}"/>
    <pc:docChg chg="undo redo custSel addSld delSld modSld sldOrd">
      <pc:chgData name="Charlotte Andersen" userId="7225096c-7201-4c00-a378-ba21bc05cb59" providerId="ADAL" clId="{02F93BBA-7C82-4074-819B-17DF79AE14FC}" dt="2024-04-02T20:16:01.379" v="2602"/>
      <pc:docMkLst>
        <pc:docMk/>
      </pc:docMkLst>
      <pc:sldChg chg="modSp mod modNotesTx">
        <pc:chgData name="Charlotte Andersen" userId="7225096c-7201-4c00-a378-ba21bc05cb59" providerId="ADAL" clId="{02F93BBA-7C82-4074-819B-17DF79AE14FC}" dt="2024-03-22T12:04:06.504" v="531" actId="20577"/>
        <pc:sldMkLst>
          <pc:docMk/>
          <pc:sldMk cId="2762135612" sldId="260"/>
        </pc:sldMkLst>
        <pc:spChg chg="mod">
          <ac:chgData name="Charlotte Andersen" userId="7225096c-7201-4c00-a378-ba21bc05cb59" providerId="ADAL" clId="{02F93BBA-7C82-4074-819B-17DF79AE14FC}" dt="2024-03-22T12:00:50.748" v="521" actId="1076"/>
          <ac:spMkLst>
            <pc:docMk/>
            <pc:sldMk cId="2762135612" sldId="260"/>
            <ac:spMk id="7" creationId="{BE59EFF2-B799-B237-C826-CA4A38CD7064}"/>
          </ac:spMkLst>
        </pc:spChg>
        <pc:picChg chg="mod modCrop">
          <ac:chgData name="Charlotte Andersen" userId="7225096c-7201-4c00-a378-ba21bc05cb59" providerId="ADAL" clId="{02F93BBA-7C82-4074-819B-17DF79AE14FC}" dt="2024-03-22T12:00:26.375" v="518" actId="1076"/>
          <ac:picMkLst>
            <pc:docMk/>
            <pc:sldMk cId="2762135612" sldId="260"/>
            <ac:picMk id="6" creationId="{408446D1-3B5F-65FB-9F5E-DA8D043FF716}"/>
          </ac:picMkLst>
        </pc:picChg>
      </pc:sldChg>
      <pc:sldChg chg="mod modShow">
        <pc:chgData name="Charlotte Andersen" userId="7225096c-7201-4c00-a378-ba21bc05cb59" providerId="ADAL" clId="{02F93BBA-7C82-4074-819B-17DF79AE14FC}" dt="2024-03-14T11:01:18.126" v="0" actId="729"/>
        <pc:sldMkLst>
          <pc:docMk/>
          <pc:sldMk cId="1340310725" sldId="261"/>
        </pc:sldMkLst>
      </pc:sldChg>
      <pc:sldChg chg="modSp mod modNotesTx">
        <pc:chgData name="Charlotte Andersen" userId="7225096c-7201-4c00-a378-ba21bc05cb59" providerId="ADAL" clId="{02F93BBA-7C82-4074-819B-17DF79AE14FC}" dt="2024-03-25T08:32:47.308" v="1352" actId="20577"/>
        <pc:sldMkLst>
          <pc:docMk/>
          <pc:sldMk cId="2190871217" sldId="263"/>
        </pc:sldMkLst>
        <pc:spChg chg="mod">
          <ac:chgData name="Charlotte Andersen" userId="7225096c-7201-4c00-a378-ba21bc05cb59" providerId="ADAL" clId="{02F93BBA-7C82-4074-819B-17DF79AE14FC}" dt="2024-03-22T12:01:12.440" v="522" actId="1076"/>
          <ac:spMkLst>
            <pc:docMk/>
            <pc:sldMk cId="2190871217" sldId="263"/>
            <ac:spMk id="3" creationId="{841F779D-5274-3D46-C3DE-B34F423279D5}"/>
          </ac:spMkLst>
        </pc:spChg>
        <pc:spChg chg="mod">
          <ac:chgData name="Charlotte Andersen" userId="7225096c-7201-4c00-a378-ba21bc05cb59" providerId="ADAL" clId="{02F93BBA-7C82-4074-819B-17DF79AE14FC}" dt="2024-03-21T10:03:51.070" v="374" actId="2711"/>
          <ac:spMkLst>
            <pc:docMk/>
            <pc:sldMk cId="2190871217" sldId="263"/>
            <ac:spMk id="13" creationId="{DB3AC4CC-580A-9538-6730-EB6A729EA6E4}"/>
          </ac:spMkLst>
        </pc:spChg>
      </pc:sldChg>
      <pc:sldChg chg="addCm modNotesTx">
        <pc:chgData name="Charlotte Andersen" userId="7225096c-7201-4c00-a378-ba21bc05cb59" providerId="ADAL" clId="{02F93BBA-7C82-4074-819B-17DF79AE14FC}" dt="2024-03-25T08:34:16.776" v="1597" actId="20577"/>
        <pc:sldMkLst>
          <pc:docMk/>
          <pc:sldMk cId="1565113877" sldId="264"/>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02F93BBA-7C82-4074-819B-17DF79AE14FC}" dt="2024-03-22T12:06:04.902" v="535"/>
              <pc2:cmMkLst xmlns:pc2="http://schemas.microsoft.com/office/powerpoint/2019/9/main/command">
                <pc:docMk/>
                <pc:sldMk cId="1565113877" sldId="264"/>
                <pc2:cmMk id="{958B6FF8-53E0-481C-AD5C-F0722AB5070E}"/>
              </pc2:cmMkLst>
            </pc226:cmChg>
          </p:ext>
        </pc:extLst>
      </pc:sldChg>
      <pc:sldChg chg="del">
        <pc:chgData name="Charlotte Andersen" userId="7225096c-7201-4c00-a378-ba21bc05cb59" providerId="ADAL" clId="{02F93BBA-7C82-4074-819B-17DF79AE14FC}" dt="2024-03-22T12:07:00.065" v="536" actId="47"/>
        <pc:sldMkLst>
          <pc:docMk/>
          <pc:sldMk cId="1905955924" sldId="265"/>
        </pc:sldMkLst>
      </pc:sldChg>
      <pc:sldChg chg="del">
        <pc:chgData name="Charlotte Andersen" userId="7225096c-7201-4c00-a378-ba21bc05cb59" providerId="ADAL" clId="{02F93BBA-7C82-4074-819B-17DF79AE14FC}" dt="2024-03-22T12:08:54.424" v="680" actId="47"/>
        <pc:sldMkLst>
          <pc:docMk/>
          <pc:sldMk cId="1667139144" sldId="266"/>
        </pc:sldMkLst>
      </pc:sldChg>
      <pc:sldChg chg="modSp mod">
        <pc:chgData name="Charlotte Andersen" userId="7225096c-7201-4c00-a378-ba21bc05cb59" providerId="ADAL" clId="{02F93BBA-7C82-4074-819B-17DF79AE14FC}" dt="2024-03-25T08:55:39.298" v="2249" actId="1076"/>
        <pc:sldMkLst>
          <pc:docMk/>
          <pc:sldMk cId="1809766170" sldId="268"/>
        </pc:sldMkLst>
        <pc:spChg chg="mod">
          <ac:chgData name="Charlotte Andersen" userId="7225096c-7201-4c00-a378-ba21bc05cb59" providerId="ADAL" clId="{02F93BBA-7C82-4074-819B-17DF79AE14FC}" dt="2024-03-25T08:55:39.298" v="2249" actId="1076"/>
          <ac:spMkLst>
            <pc:docMk/>
            <pc:sldMk cId="1809766170" sldId="268"/>
            <ac:spMk id="2" creationId="{947F17F5-BE33-AAC4-1A08-9F14E62F417E}"/>
          </ac:spMkLst>
        </pc:spChg>
        <pc:spChg chg="mod">
          <ac:chgData name="Charlotte Andersen" userId="7225096c-7201-4c00-a378-ba21bc05cb59" providerId="ADAL" clId="{02F93BBA-7C82-4074-819B-17DF79AE14FC}" dt="2024-03-25T08:55:01.829" v="2248"/>
          <ac:spMkLst>
            <pc:docMk/>
            <pc:sldMk cId="1809766170" sldId="268"/>
            <ac:spMk id="3" creationId="{D59A4C43-8369-F83E-9D77-8C00474CC2F3}"/>
          </ac:spMkLst>
        </pc:spChg>
      </pc:sldChg>
      <pc:sldChg chg="modNotesTx">
        <pc:chgData name="Charlotte Andersen" userId="7225096c-7201-4c00-a378-ba21bc05cb59" providerId="ADAL" clId="{02F93BBA-7C82-4074-819B-17DF79AE14FC}" dt="2024-03-22T11:35:34.317" v="490" actId="20577"/>
        <pc:sldMkLst>
          <pc:docMk/>
          <pc:sldMk cId="291435290" sldId="272"/>
        </pc:sldMkLst>
      </pc:sldChg>
      <pc:sldChg chg="modSp mod addCm delCm modCm modNotesTx">
        <pc:chgData name="Charlotte Andersen" userId="7225096c-7201-4c00-a378-ba21bc05cb59" providerId="ADAL" clId="{02F93BBA-7C82-4074-819B-17DF79AE14FC}" dt="2024-04-02T20:16:01.379" v="2602"/>
        <pc:sldMkLst>
          <pc:docMk/>
          <pc:sldMk cId="402214867" sldId="273"/>
        </pc:sldMkLst>
        <pc:spChg chg="mod">
          <ac:chgData name="Charlotte Andersen" userId="7225096c-7201-4c00-a378-ba21bc05cb59" providerId="ADAL" clId="{02F93BBA-7C82-4074-819B-17DF79AE14FC}" dt="2024-04-02T10:54:17.368" v="2600" actId="20577"/>
          <ac:spMkLst>
            <pc:docMk/>
            <pc:sldMk cId="402214867" sldId="273"/>
            <ac:spMk id="3" creationId="{21FC6A99-C732-DAF0-24C1-91D4F31D1E8E}"/>
          </ac:spMkLst>
        </pc:sp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02F93BBA-7C82-4074-819B-17DF79AE14FC}" dt="2024-04-02T20:16:01.379" v="2602"/>
              <pc2:cmMkLst xmlns:pc2="http://schemas.microsoft.com/office/powerpoint/2019/9/main/command">
                <pc:docMk/>
                <pc:sldMk cId="402214867" sldId="273"/>
                <pc2:cmMk id="{3B73C665-9FA7-47D0-9DFD-084D76329B34}"/>
              </pc2:cmMkLst>
            </pc226:cmChg>
            <pc226:cmChg xmlns:pc226="http://schemas.microsoft.com/office/powerpoint/2022/06/main/command" chg="add del mod">
              <pc226:chgData name="Charlotte Andersen" userId="7225096c-7201-4c00-a378-ba21bc05cb59" providerId="ADAL" clId="{02F93BBA-7C82-4074-819B-17DF79AE14FC}" dt="2024-04-02T20:15:33.970" v="2601"/>
              <pc2:cmMkLst xmlns:pc2="http://schemas.microsoft.com/office/powerpoint/2019/9/main/command">
                <pc:docMk/>
                <pc:sldMk cId="402214867" sldId="273"/>
                <pc2:cmMk id="{46C0D789-A1B6-4210-99A9-2B91AD1C45EB}"/>
              </pc2:cmMkLst>
            </pc226:cmChg>
          </p:ext>
        </pc:extLst>
      </pc:sldChg>
      <pc:sldChg chg="modNotesTx">
        <pc:chgData name="Charlotte Andersen" userId="7225096c-7201-4c00-a378-ba21bc05cb59" providerId="ADAL" clId="{02F93BBA-7C82-4074-819B-17DF79AE14FC}" dt="2024-03-25T08:49:32.560" v="2105" actId="207"/>
        <pc:sldMkLst>
          <pc:docMk/>
          <pc:sldMk cId="1207163037" sldId="275"/>
        </pc:sldMkLst>
      </pc:sldChg>
      <pc:sldChg chg="modNotesTx">
        <pc:chgData name="Charlotte Andersen" userId="7225096c-7201-4c00-a378-ba21bc05cb59" providerId="ADAL" clId="{02F93BBA-7C82-4074-819B-17DF79AE14FC}" dt="2024-03-25T08:49:50.739" v="2106" actId="207"/>
        <pc:sldMkLst>
          <pc:docMk/>
          <pc:sldMk cId="2827188180" sldId="277"/>
        </pc:sldMkLst>
      </pc:sldChg>
      <pc:sldChg chg="modNotesTx">
        <pc:chgData name="Charlotte Andersen" userId="7225096c-7201-4c00-a378-ba21bc05cb59" providerId="ADAL" clId="{02F93BBA-7C82-4074-819B-17DF79AE14FC}" dt="2024-03-25T08:50:11.449" v="2107" actId="207"/>
        <pc:sldMkLst>
          <pc:docMk/>
          <pc:sldMk cId="3905050045" sldId="278"/>
        </pc:sldMkLst>
      </pc:sldChg>
      <pc:sldChg chg="addCm modNotesTx">
        <pc:chgData name="Charlotte Andersen" userId="7225096c-7201-4c00-a378-ba21bc05cb59" providerId="ADAL" clId="{02F93BBA-7C82-4074-819B-17DF79AE14FC}" dt="2024-03-25T08:54:39.813" v="2247"/>
        <pc:sldMkLst>
          <pc:docMk/>
          <pc:sldMk cId="753842193" sldId="282"/>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02F93BBA-7C82-4074-819B-17DF79AE14FC}" dt="2024-03-25T08:54:39.813" v="2247"/>
              <pc2:cmMkLst xmlns:pc2="http://schemas.microsoft.com/office/powerpoint/2019/9/main/command">
                <pc:docMk/>
                <pc:sldMk cId="753842193" sldId="282"/>
                <pc2:cmMk id="{B5F1884C-2024-4F03-BB9E-DC05EDE40EC4}"/>
              </pc2:cmMkLst>
            </pc226:cmChg>
          </p:ext>
        </pc:extLst>
      </pc:sldChg>
      <pc:sldChg chg="addSp delSp modSp mod modNotesTx">
        <pc:chgData name="Charlotte Andersen" userId="7225096c-7201-4c00-a378-ba21bc05cb59" providerId="ADAL" clId="{02F93BBA-7C82-4074-819B-17DF79AE14FC}" dt="2024-03-25T08:36:49.555" v="1663" actId="113"/>
        <pc:sldMkLst>
          <pc:docMk/>
          <pc:sldMk cId="2209493134" sldId="293"/>
        </pc:sldMkLst>
        <pc:spChg chg="add del mod">
          <ac:chgData name="Charlotte Andersen" userId="7225096c-7201-4c00-a378-ba21bc05cb59" providerId="ADAL" clId="{02F93BBA-7C82-4074-819B-17DF79AE14FC}" dt="2024-03-21T09:50:32.049" v="256" actId="113"/>
          <ac:spMkLst>
            <pc:docMk/>
            <pc:sldMk cId="2209493134" sldId="293"/>
            <ac:spMk id="4" creationId="{8B26EC7E-0ADA-09EA-B225-BED62661D68F}"/>
          </ac:spMkLst>
        </pc:spChg>
        <pc:spChg chg="mod">
          <ac:chgData name="Charlotte Andersen" userId="7225096c-7201-4c00-a378-ba21bc05cb59" providerId="ADAL" clId="{02F93BBA-7C82-4074-819B-17DF79AE14FC}" dt="2024-03-20T11:43:34.406" v="234" actId="1076"/>
          <ac:spMkLst>
            <pc:docMk/>
            <pc:sldMk cId="2209493134" sldId="293"/>
            <ac:spMk id="5" creationId="{A3076B4C-F606-52E8-27CC-8FC4A2EF0C98}"/>
          </ac:spMkLst>
        </pc:spChg>
        <pc:spChg chg="add del mod">
          <ac:chgData name="Charlotte Andersen" userId="7225096c-7201-4c00-a378-ba21bc05cb59" providerId="ADAL" clId="{02F93BBA-7C82-4074-819B-17DF79AE14FC}" dt="2024-03-20T11:42:35.038" v="155" actId="478"/>
          <ac:spMkLst>
            <pc:docMk/>
            <pc:sldMk cId="2209493134" sldId="293"/>
            <ac:spMk id="6" creationId="{AD5CA4E6-543B-4466-FDC1-AB0BE891F862}"/>
          </ac:spMkLst>
        </pc:spChg>
      </pc:sldChg>
      <pc:sldChg chg="modSp mod">
        <pc:chgData name="Charlotte Andersen" userId="7225096c-7201-4c00-a378-ba21bc05cb59" providerId="ADAL" clId="{02F93BBA-7C82-4074-819B-17DF79AE14FC}" dt="2024-03-21T10:03:58.594" v="375" actId="2711"/>
        <pc:sldMkLst>
          <pc:docMk/>
          <pc:sldMk cId="1888636170" sldId="295"/>
        </pc:sldMkLst>
        <pc:spChg chg="mod">
          <ac:chgData name="Charlotte Andersen" userId="7225096c-7201-4c00-a378-ba21bc05cb59" providerId="ADAL" clId="{02F93BBA-7C82-4074-819B-17DF79AE14FC}" dt="2024-03-21T10:03:58.594" v="375" actId="2711"/>
          <ac:spMkLst>
            <pc:docMk/>
            <pc:sldMk cId="1888636170" sldId="295"/>
            <ac:spMk id="2" creationId="{38E0AD6F-0267-C1B6-B21A-14BD5A5CA314}"/>
          </ac:spMkLst>
        </pc:spChg>
      </pc:sldChg>
      <pc:sldChg chg="modNotesTx">
        <pc:chgData name="Charlotte Andersen" userId="7225096c-7201-4c00-a378-ba21bc05cb59" providerId="ADAL" clId="{02F93BBA-7C82-4074-819B-17DF79AE14FC}" dt="2024-03-25T09:54:33.058" v="2586"/>
        <pc:sldMkLst>
          <pc:docMk/>
          <pc:sldMk cId="1751882079" sldId="296"/>
        </pc:sldMkLst>
      </pc:sldChg>
      <pc:sldChg chg="modNotesTx">
        <pc:chgData name="Charlotte Andersen" userId="7225096c-7201-4c00-a378-ba21bc05cb59" providerId="ADAL" clId="{02F93BBA-7C82-4074-819B-17DF79AE14FC}" dt="2024-03-25T09:51:52.851" v="2581" actId="20577"/>
        <pc:sldMkLst>
          <pc:docMk/>
          <pc:sldMk cId="2587509496" sldId="297"/>
        </pc:sldMkLst>
      </pc:sldChg>
      <pc:sldChg chg="addSp delSp modSp mod setBg modNotesTx">
        <pc:chgData name="Charlotte Andersen" userId="7225096c-7201-4c00-a378-ba21bc05cb59" providerId="ADAL" clId="{02F93BBA-7C82-4074-819B-17DF79AE14FC}" dt="2024-03-25T08:43:45.188" v="2086"/>
        <pc:sldMkLst>
          <pc:docMk/>
          <pc:sldMk cId="199692657" sldId="298"/>
        </pc:sldMkLst>
        <pc:spChg chg="add del mod">
          <ac:chgData name="Charlotte Andersen" userId="7225096c-7201-4c00-a378-ba21bc05cb59" providerId="ADAL" clId="{02F93BBA-7C82-4074-819B-17DF79AE14FC}" dt="2024-03-25T08:38:08.863" v="1664" actId="931"/>
          <ac:spMkLst>
            <pc:docMk/>
            <pc:sldMk cId="199692657" sldId="298"/>
            <ac:spMk id="3" creationId="{8085C8B3-112E-82A1-7C43-115C78C30385}"/>
          </ac:spMkLst>
        </pc:spChg>
        <pc:picChg chg="del">
          <ac:chgData name="Charlotte Andersen" userId="7225096c-7201-4c00-a378-ba21bc05cb59" providerId="ADAL" clId="{02F93BBA-7C82-4074-819B-17DF79AE14FC}" dt="2024-03-22T12:08:53.699" v="679" actId="478"/>
          <ac:picMkLst>
            <pc:docMk/>
            <pc:sldMk cId="199692657" sldId="298"/>
            <ac:picMk id="5" creationId="{E11BCA49-CEC9-4CCB-B954-ACBB5F47BB19}"/>
          </ac:picMkLst>
        </pc:picChg>
        <pc:picChg chg="add mod">
          <ac:chgData name="Charlotte Andersen" userId="7225096c-7201-4c00-a378-ba21bc05cb59" providerId="ADAL" clId="{02F93BBA-7C82-4074-819B-17DF79AE14FC}" dt="2024-03-25T08:38:27.883" v="1670" actId="1076"/>
          <ac:picMkLst>
            <pc:docMk/>
            <pc:sldMk cId="199692657" sldId="298"/>
            <ac:picMk id="6" creationId="{008B272A-263A-132C-F4EC-AAF889F89485}"/>
          </ac:picMkLst>
        </pc:picChg>
        <pc:picChg chg="add mod">
          <ac:chgData name="Charlotte Andersen" userId="7225096c-7201-4c00-a378-ba21bc05cb59" providerId="ADAL" clId="{02F93BBA-7C82-4074-819B-17DF79AE14FC}" dt="2024-03-25T08:38:35.480" v="1671"/>
          <ac:picMkLst>
            <pc:docMk/>
            <pc:sldMk cId="199692657" sldId="298"/>
            <ac:picMk id="7" creationId="{07AA90AF-5DB3-A46F-61F5-9C711BA484BF}"/>
          </ac:picMkLst>
        </pc:picChg>
      </pc:sldChg>
      <pc:sldChg chg="del">
        <pc:chgData name="Charlotte Andersen" userId="7225096c-7201-4c00-a378-ba21bc05cb59" providerId="ADAL" clId="{02F93BBA-7C82-4074-819B-17DF79AE14FC}" dt="2024-03-22T12:08:51.219" v="678" actId="47"/>
        <pc:sldMkLst>
          <pc:docMk/>
          <pc:sldMk cId="2268470499" sldId="299"/>
        </pc:sldMkLst>
      </pc:sldChg>
      <pc:sldChg chg="modSp mod modNotesTx">
        <pc:chgData name="Charlotte Andersen" userId="7225096c-7201-4c00-a378-ba21bc05cb59" providerId="ADAL" clId="{02F93BBA-7C82-4074-819B-17DF79AE14FC}" dt="2024-03-25T09:30:37.831" v="2576" actId="20577"/>
        <pc:sldMkLst>
          <pc:docMk/>
          <pc:sldMk cId="2373704908" sldId="300"/>
        </pc:sldMkLst>
        <pc:spChg chg="mod">
          <ac:chgData name="Charlotte Andersen" userId="7225096c-7201-4c00-a378-ba21bc05cb59" providerId="ADAL" clId="{02F93BBA-7C82-4074-819B-17DF79AE14FC}" dt="2024-03-21T10:02:57.762" v="371" actId="2711"/>
          <ac:spMkLst>
            <pc:docMk/>
            <pc:sldMk cId="2373704908" sldId="300"/>
            <ac:spMk id="2" creationId="{B713B2FE-157C-AC56-FB8F-72460033CE61}"/>
          </ac:spMkLst>
        </pc:spChg>
      </pc:sldChg>
      <pc:sldChg chg="modSp mod">
        <pc:chgData name="Charlotte Andersen" userId="7225096c-7201-4c00-a378-ba21bc05cb59" providerId="ADAL" clId="{02F93BBA-7C82-4074-819B-17DF79AE14FC}" dt="2024-03-14T11:02:36.804" v="4" actId="1035"/>
        <pc:sldMkLst>
          <pc:docMk/>
          <pc:sldMk cId="2644978639" sldId="301"/>
        </pc:sldMkLst>
        <pc:picChg chg="mod">
          <ac:chgData name="Charlotte Andersen" userId="7225096c-7201-4c00-a378-ba21bc05cb59" providerId="ADAL" clId="{02F93BBA-7C82-4074-819B-17DF79AE14FC}" dt="2024-03-14T11:02:36.804" v="4" actId="1035"/>
          <ac:picMkLst>
            <pc:docMk/>
            <pc:sldMk cId="2644978639" sldId="301"/>
            <ac:picMk id="8" creationId="{95467E80-11D1-AB1F-60F3-3D9D7912BA55}"/>
          </ac:picMkLst>
        </pc:picChg>
      </pc:sldChg>
      <pc:sldChg chg="modNotesTx">
        <pc:chgData name="Charlotte Andersen" userId="7225096c-7201-4c00-a378-ba21bc05cb59" providerId="ADAL" clId="{02F93BBA-7C82-4074-819B-17DF79AE14FC}" dt="2024-03-25T08:48:38.547" v="2100" actId="207"/>
        <pc:sldMkLst>
          <pc:docMk/>
          <pc:sldMk cId="1025992034" sldId="302"/>
        </pc:sldMkLst>
      </pc:sldChg>
      <pc:sldChg chg="modNotesTx">
        <pc:chgData name="Charlotte Andersen" userId="7225096c-7201-4c00-a378-ba21bc05cb59" providerId="ADAL" clId="{02F93BBA-7C82-4074-819B-17DF79AE14FC}" dt="2024-03-25T08:25:59.475" v="1144" actId="20577"/>
        <pc:sldMkLst>
          <pc:docMk/>
          <pc:sldMk cId="3822628547" sldId="306"/>
        </pc:sldMkLst>
      </pc:sldChg>
      <pc:sldChg chg="modSp mod modNotesTx">
        <pc:chgData name="Charlotte Andersen" userId="7225096c-7201-4c00-a378-ba21bc05cb59" providerId="ADAL" clId="{02F93BBA-7C82-4074-819B-17DF79AE14FC}" dt="2024-03-22T11:34:57.807" v="380" actId="20577"/>
        <pc:sldMkLst>
          <pc:docMk/>
          <pc:sldMk cId="43000061" sldId="308"/>
        </pc:sldMkLst>
        <pc:spChg chg="mod">
          <ac:chgData name="Charlotte Andersen" userId="7225096c-7201-4c00-a378-ba21bc05cb59" providerId="ADAL" clId="{02F93BBA-7C82-4074-819B-17DF79AE14FC}" dt="2024-03-21T10:04:41.807" v="377" actId="2711"/>
          <ac:spMkLst>
            <pc:docMk/>
            <pc:sldMk cId="43000061" sldId="308"/>
            <ac:spMk id="2" creationId="{38E0AD6F-0267-C1B6-B21A-14BD5A5CA314}"/>
          </ac:spMkLst>
        </pc:spChg>
      </pc:sldChg>
      <pc:sldChg chg="mod modShow">
        <pc:chgData name="Charlotte Andersen" userId="7225096c-7201-4c00-a378-ba21bc05cb59" providerId="ADAL" clId="{02F93BBA-7C82-4074-819B-17DF79AE14FC}" dt="2024-03-14T11:01:21.166" v="1" actId="729"/>
        <pc:sldMkLst>
          <pc:docMk/>
          <pc:sldMk cId="1831627812" sldId="310"/>
        </pc:sldMkLst>
      </pc:sldChg>
      <pc:sldChg chg="ord">
        <pc:chgData name="Charlotte Andersen" userId="7225096c-7201-4c00-a378-ba21bc05cb59" providerId="ADAL" clId="{02F93BBA-7C82-4074-819B-17DF79AE14FC}" dt="2024-03-25T09:54:45.896" v="2588"/>
        <pc:sldMkLst>
          <pc:docMk/>
          <pc:sldMk cId="63753981" sldId="312"/>
        </pc:sldMkLst>
      </pc:sldChg>
      <pc:sldChg chg="del">
        <pc:chgData name="Charlotte Andersen" userId="7225096c-7201-4c00-a378-ba21bc05cb59" providerId="ADAL" clId="{02F93BBA-7C82-4074-819B-17DF79AE14FC}" dt="2024-03-20T11:52:48.369" v="235" actId="47"/>
        <pc:sldMkLst>
          <pc:docMk/>
          <pc:sldMk cId="3170809437" sldId="313"/>
        </pc:sldMkLst>
      </pc:sldChg>
      <pc:sldChg chg="modNotesTx">
        <pc:chgData name="Charlotte Andersen" userId="7225096c-7201-4c00-a378-ba21bc05cb59" providerId="ADAL" clId="{02F93BBA-7C82-4074-819B-17DF79AE14FC}" dt="2024-03-25T10:16:22.162" v="2598" actId="20577"/>
        <pc:sldMkLst>
          <pc:docMk/>
          <pc:sldMk cId="268886181" sldId="314"/>
        </pc:sldMkLst>
      </pc:sldChg>
      <pc:sldChg chg="modSp mod modNotesTx">
        <pc:chgData name="Charlotte Andersen" userId="7225096c-7201-4c00-a378-ba21bc05cb59" providerId="ADAL" clId="{02F93BBA-7C82-4074-819B-17DF79AE14FC}" dt="2024-03-25T08:28:46.777" v="1330" actId="20577"/>
        <pc:sldMkLst>
          <pc:docMk/>
          <pc:sldMk cId="3403251816" sldId="315"/>
        </pc:sldMkLst>
        <pc:picChg chg="mod">
          <ac:chgData name="Charlotte Andersen" userId="7225096c-7201-4c00-a378-ba21bc05cb59" providerId="ADAL" clId="{02F93BBA-7C82-4074-819B-17DF79AE14FC}" dt="2024-03-21T10:01:15.168" v="362" actId="1076"/>
          <ac:picMkLst>
            <pc:docMk/>
            <pc:sldMk cId="3403251816" sldId="315"/>
            <ac:picMk id="5" creationId="{61A5E2F9-9B8D-4C9F-B602-B240A690DA97}"/>
          </ac:picMkLst>
        </pc:picChg>
        <pc:picChg chg="mod">
          <ac:chgData name="Charlotte Andersen" userId="7225096c-7201-4c00-a378-ba21bc05cb59" providerId="ADAL" clId="{02F93BBA-7C82-4074-819B-17DF79AE14FC}" dt="2024-03-21T10:01:16.287" v="363" actId="1076"/>
          <ac:picMkLst>
            <pc:docMk/>
            <pc:sldMk cId="3403251816" sldId="315"/>
            <ac:picMk id="8" creationId="{81E0004A-2E58-3460-F62A-851C585548E3}"/>
          </ac:picMkLst>
        </pc:picChg>
      </pc:sldChg>
      <pc:sldChg chg="modNotesTx">
        <pc:chgData name="Charlotte Andersen" userId="7225096c-7201-4c00-a378-ba21bc05cb59" providerId="ADAL" clId="{02F93BBA-7C82-4074-819B-17DF79AE14FC}" dt="2024-03-20T11:53:42.654" v="247" actId="20577"/>
        <pc:sldMkLst>
          <pc:docMk/>
          <pc:sldMk cId="2179672909" sldId="316"/>
        </pc:sldMkLst>
      </pc:sldChg>
      <pc:sldChg chg="modNotesTx">
        <pc:chgData name="Charlotte Andersen" userId="7225096c-7201-4c00-a378-ba21bc05cb59" providerId="ADAL" clId="{02F93BBA-7C82-4074-819B-17DF79AE14FC}" dt="2024-03-22T11:54:31.969" v="508" actId="20577"/>
        <pc:sldMkLst>
          <pc:docMk/>
          <pc:sldMk cId="2589923242" sldId="317"/>
        </pc:sldMkLst>
      </pc:sldChg>
      <pc:sldChg chg="addSp delSp modSp add mod setBg modNotesTx">
        <pc:chgData name="Charlotte Andersen" userId="7225096c-7201-4c00-a378-ba21bc05cb59" providerId="ADAL" clId="{02F93BBA-7C82-4074-819B-17DF79AE14FC}" dt="2024-03-25T09:39:00.973" v="2578" actId="20577"/>
        <pc:sldMkLst>
          <pc:docMk/>
          <pc:sldMk cId="3570075367" sldId="318"/>
        </pc:sldMkLst>
        <pc:spChg chg="add del mod">
          <ac:chgData name="Charlotte Andersen" userId="7225096c-7201-4c00-a378-ba21bc05cb59" providerId="ADAL" clId="{02F93BBA-7C82-4074-819B-17DF79AE14FC}" dt="2024-03-20T11:12:20.705" v="138" actId="478"/>
          <ac:spMkLst>
            <pc:docMk/>
            <pc:sldMk cId="3570075367" sldId="318"/>
            <ac:spMk id="3" creationId="{7E9E8B31-AB76-1E66-D27D-F8C1082E3C6A}"/>
          </ac:spMkLst>
        </pc:spChg>
        <pc:spChg chg="add del mod">
          <ac:chgData name="Charlotte Andersen" userId="7225096c-7201-4c00-a378-ba21bc05cb59" providerId="ADAL" clId="{02F93BBA-7C82-4074-819B-17DF79AE14FC}" dt="2024-03-21T10:05:13.105" v="379" actId="1076"/>
          <ac:spMkLst>
            <pc:docMk/>
            <pc:sldMk cId="3570075367" sldId="318"/>
            <ac:spMk id="4" creationId="{EE9148B5-8FD7-06D7-D18A-A0A79CBC00DE}"/>
          </ac:spMkLst>
        </pc:spChg>
        <pc:spChg chg="del">
          <ac:chgData name="Charlotte Andersen" userId="7225096c-7201-4c00-a378-ba21bc05cb59" providerId="ADAL" clId="{02F93BBA-7C82-4074-819B-17DF79AE14FC}" dt="2024-03-20T11:12:14.683" v="134" actId="478"/>
          <ac:spMkLst>
            <pc:docMk/>
            <pc:sldMk cId="3570075367" sldId="318"/>
            <ac:spMk id="5" creationId="{897FF4F6-C776-2A57-08A3-8EFB23EC2438}"/>
          </ac:spMkLst>
        </pc:spChg>
        <pc:spChg chg="add del mod">
          <ac:chgData name="Charlotte Andersen" userId="7225096c-7201-4c00-a378-ba21bc05cb59" providerId="ADAL" clId="{02F93BBA-7C82-4074-819B-17DF79AE14FC}" dt="2024-03-20T11:12:18.423" v="136" actId="478"/>
          <ac:spMkLst>
            <pc:docMk/>
            <pc:sldMk cId="3570075367" sldId="318"/>
            <ac:spMk id="8" creationId="{EE27DCA9-29CA-277F-3C4B-DE4BFACCE494}"/>
          </ac:spMkLst>
        </pc:spChg>
        <pc:picChg chg="del">
          <ac:chgData name="Charlotte Andersen" userId="7225096c-7201-4c00-a378-ba21bc05cb59" providerId="ADAL" clId="{02F93BBA-7C82-4074-819B-17DF79AE14FC}" dt="2024-03-20T11:42:00.502" v="148" actId="478"/>
          <ac:picMkLst>
            <pc:docMk/>
            <pc:sldMk cId="3570075367" sldId="318"/>
            <ac:picMk id="7" creationId="{E755209D-AE4E-0F03-9035-423D8E82D2B8}"/>
          </ac:picMkLst>
        </pc:picChg>
        <pc:picChg chg="add mod">
          <ac:chgData name="Charlotte Andersen" userId="7225096c-7201-4c00-a378-ba21bc05cb59" providerId="ADAL" clId="{02F93BBA-7C82-4074-819B-17DF79AE14FC}" dt="2024-03-20T11:42:04.821" v="149"/>
          <ac:picMkLst>
            <pc:docMk/>
            <pc:sldMk cId="3570075367" sldId="318"/>
            <ac:picMk id="9" creationId="{B1DC661E-032D-3312-F0D1-44FFCF71128D}"/>
          </ac:picMkLst>
        </pc:picChg>
      </pc:sldChg>
      <pc:sldChg chg="addSp delSp modSp new mod setBg modNotesTx">
        <pc:chgData name="Charlotte Andersen" userId="7225096c-7201-4c00-a378-ba21bc05cb59" providerId="ADAL" clId="{02F93BBA-7C82-4074-819B-17DF79AE14FC}" dt="2024-03-25T08:43:52.070" v="2090" actId="20577"/>
        <pc:sldMkLst>
          <pc:docMk/>
          <pc:sldMk cId="469241947" sldId="319"/>
        </pc:sldMkLst>
        <pc:spChg chg="del">
          <ac:chgData name="Charlotte Andersen" userId="7225096c-7201-4c00-a378-ba21bc05cb59" providerId="ADAL" clId="{02F93BBA-7C82-4074-819B-17DF79AE14FC}" dt="2024-03-25T08:38:50.346" v="1675" actId="478"/>
          <ac:spMkLst>
            <pc:docMk/>
            <pc:sldMk cId="469241947" sldId="319"/>
            <ac:spMk id="2" creationId="{539926ED-243E-311C-B5B3-747BC0DBE485}"/>
          </ac:spMkLst>
        </pc:spChg>
        <pc:spChg chg="del">
          <ac:chgData name="Charlotte Andersen" userId="7225096c-7201-4c00-a378-ba21bc05cb59" providerId="ADAL" clId="{02F93BBA-7C82-4074-819B-17DF79AE14FC}" dt="2024-03-25T08:38:47.848" v="1672" actId="931"/>
          <ac:spMkLst>
            <pc:docMk/>
            <pc:sldMk cId="469241947" sldId="319"/>
            <ac:spMk id="3" creationId="{2247A8D8-8677-B841-3DA7-5FB2CB37D2F7}"/>
          </ac:spMkLst>
        </pc:spChg>
        <pc:picChg chg="add mod">
          <ac:chgData name="Charlotte Andersen" userId="7225096c-7201-4c00-a378-ba21bc05cb59" providerId="ADAL" clId="{02F93BBA-7C82-4074-819B-17DF79AE14FC}" dt="2024-03-25T08:38:59.730" v="1678" actId="1076"/>
          <ac:picMkLst>
            <pc:docMk/>
            <pc:sldMk cId="469241947" sldId="319"/>
            <ac:picMk id="5" creationId="{56DDE99A-F44C-DBD0-5641-2639B071DD24}"/>
          </ac:picMkLst>
        </pc:picChg>
        <pc:picChg chg="add mod">
          <ac:chgData name="Charlotte Andersen" userId="7225096c-7201-4c00-a378-ba21bc05cb59" providerId="ADAL" clId="{02F93BBA-7C82-4074-819B-17DF79AE14FC}" dt="2024-03-25T08:39:05.940" v="1679"/>
          <ac:picMkLst>
            <pc:docMk/>
            <pc:sldMk cId="469241947" sldId="319"/>
            <ac:picMk id="6" creationId="{48004042-4B9E-E862-ED6B-8DA798E55962}"/>
          </ac:picMkLst>
        </pc:picChg>
      </pc:sldChg>
      <pc:sldChg chg="add">
        <pc:chgData name="Charlotte Andersen" userId="7225096c-7201-4c00-a378-ba21bc05cb59" providerId="ADAL" clId="{02F93BBA-7C82-4074-819B-17DF79AE14FC}" dt="2024-03-25T10:11:58.159" v="2590"/>
        <pc:sldMkLst>
          <pc:docMk/>
          <pc:sldMk cId="3879250717" sldId="320"/>
        </pc:sldMkLst>
      </pc:sldChg>
    </pc:docChg>
  </pc:docChgLst>
  <pc:docChgLst>
    <pc:chgData name="Charlotte Johansen" userId="7225096c-7201-4c00-a378-ba21bc05cb59" providerId="ADAL" clId="{2BB8E675-B12D-4C68-B80F-1754BC876C9E}"/>
    <pc:docChg chg="custSel addSld modSld">
      <pc:chgData name="Charlotte Johansen" userId="7225096c-7201-4c00-a378-ba21bc05cb59" providerId="ADAL" clId="{2BB8E675-B12D-4C68-B80F-1754BC876C9E}" dt="2024-04-16T09:01:52.342" v="272"/>
      <pc:docMkLst>
        <pc:docMk/>
      </pc:docMkLst>
      <pc:sldChg chg="delCm modNotesTx">
        <pc:chgData name="Charlotte Johansen" userId="7225096c-7201-4c00-a378-ba21bc05cb59" providerId="ADAL" clId="{2BB8E675-B12D-4C68-B80F-1754BC876C9E}" dt="2024-04-16T08:39:52.002" v="4"/>
        <pc:sldMkLst>
          <pc:docMk/>
          <pc:sldMk cId="1565113877" sldId="264"/>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2BB8E675-B12D-4C68-B80F-1754BC876C9E}" dt="2024-04-16T08:39:52.002" v="4"/>
              <pc2:cmMkLst xmlns:pc2="http://schemas.microsoft.com/office/powerpoint/2019/9/main/command">
                <pc:docMk/>
                <pc:sldMk cId="1565113877" sldId="264"/>
                <pc2:cmMk id="{958B6FF8-53E0-481C-AD5C-F0722AB5070E}"/>
              </pc2:cmMkLst>
            </pc226:cmChg>
          </p:ext>
        </pc:extLst>
      </pc:sldChg>
      <pc:sldChg chg="delCm modNotesTx">
        <pc:chgData name="Charlotte Johansen" userId="7225096c-7201-4c00-a378-ba21bc05cb59" providerId="ADAL" clId="{2BB8E675-B12D-4C68-B80F-1754BC876C9E}" dt="2024-04-16T08:41:30.879" v="171" actId="20577"/>
        <pc:sldMkLst>
          <pc:docMk/>
          <pc:sldMk cId="402214867" sldId="273"/>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2BB8E675-B12D-4C68-B80F-1754BC876C9E}" dt="2024-04-16T08:39:59.145" v="5"/>
              <pc2:cmMkLst xmlns:pc2="http://schemas.microsoft.com/office/powerpoint/2019/9/main/command">
                <pc:docMk/>
                <pc:sldMk cId="402214867" sldId="273"/>
                <pc2:cmMk id="{3B73C665-9FA7-47D0-9DFD-084D76329B34}"/>
              </pc2:cmMkLst>
            </pc226:cmChg>
          </p:ext>
        </pc:extLst>
      </pc:sldChg>
      <pc:sldChg chg="modNotesTx">
        <pc:chgData name="Charlotte Johansen" userId="7225096c-7201-4c00-a378-ba21bc05cb59" providerId="ADAL" clId="{2BB8E675-B12D-4C68-B80F-1754BC876C9E}" dt="2024-04-16T08:41:11.751" v="163" actId="20577"/>
        <pc:sldMkLst>
          <pc:docMk/>
          <pc:sldMk cId="1207163037" sldId="275"/>
        </pc:sldMkLst>
      </pc:sldChg>
      <pc:sldChg chg="modNotesTx">
        <pc:chgData name="Charlotte Johansen" userId="7225096c-7201-4c00-a378-ba21bc05cb59" providerId="ADAL" clId="{2BB8E675-B12D-4C68-B80F-1754BC876C9E}" dt="2024-04-16T08:42:10.111" v="211" actId="20577"/>
        <pc:sldMkLst>
          <pc:docMk/>
          <pc:sldMk cId="2827188180" sldId="277"/>
        </pc:sldMkLst>
      </pc:sldChg>
      <pc:sldChg chg="modNotesTx">
        <pc:chgData name="Charlotte Johansen" userId="7225096c-7201-4c00-a378-ba21bc05cb59" providerId="ADAL" clId="{2BB8E675-B12D-4C68-B80F-1754BC876C9E}" dt="2024-04-16T08:42:26.209" v="220" actId="20577"/>
        <pc:sldMkLst>
          <pc:docMk/>
          <pc:sldMk cId="3905050045" sldId="278"/>
        </pc:sldMkLst>
      </pc:sldChg>
      <pc:sldChg chg="delCm modNotesTx">
        <pc:chgData name="Charlotte Johansen" userId="7225096c-7201-4c00-a378-ba21bc05cb59" providerId="ADAL" clId="{2BB8E675-B12D-4C68-B80F-1754BC876C9E}" dt="2024-04-16T08:43:25.095" v="262"/>
        <pc:sldMkLst>
          <pc:docMk/>
          <pc:sldMk cId="753842193" sldId="282"/>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2BB8E675-B12D-4C68-B80F-1754BC876C9E}" dt="2024-04-16T08:43:25.095" v="262"/>
              <pc2:cmMkLst xmlns:pc2="http://schemas.microsoft.com/office/powerpoint/2019/9/main/command">
                <pc:docMk/>
                <pc:sldMk cId="753842193" sldId="282"/>
                <pc2:cmMk id="{B5F1884C-2024-4F03-BB9E-DC05EDE40EC4}"/>
              </pc2:cmMkLst>
            </pc226:cmChg>
          </p:ext>
        </pc:extLst>
      </pc:sldChg>
      <pc:sldChg chg="addSp delSp modSp mod delAnim modAnim">
        <pc:chgData name="Charlotte Johansen" userId="7225096c-7201-4c00-a378-ba21bc05cb59" providerId="ADAL" clId="{2BB8E675-B12D-4C68-B80F-1754BC876C9E}" dt="2024-04-16T08:54:08.304" v="266" actId="14100"/>
        <pc:sldMkLst>
          <pc:docMk/>
          <pc:sldMk cId="2644978639" sldId="301"/>
        </pc:sldMkLst>
        <pc:picChg chg="add mod">
          <ac:chgData name="Charlotte Johansen" userId="7225096c-7201-4c00-a378-ba21bc05cb59" providerId="ADAL" clId="{2BB8E675-B12D-4C68-B80F-1754BC876C9E}" dt="2024-04-16T08:54:08.304" v="266" actId="14100"/>
          <ac:picMkLst>
            <pc:docMk/>
            <pc:sldMk cId="2644978639" sldId="301"/>
            <ac:picMk id="2" creationId="{0E5E0791-066F-10C9-C6EF-4AF31C9242DF}"/>
          </ac:picMkLst>
        </pc:picChg>
        <pc:picChg chg="del">
          <ac:chgData name="Charlotte Johansen" userId="7225096c-7201-4c00-a378-ba21bc05cb59" providerId="ADAL" clId="{2BB8E675-B12D-4C68-B80F-1754BC876C9E}" dt="2024-04-16T08:53:47.123" v="263" actId="478"/>
          <ac:picMkLst>
            <pc:docMk/>
            <pc:sldMk cId="2644978639" sldId="301"/>
            <ac:picMk id="8" creationId="{95467E80-11D1-AB1F-60F3-3D9D7912BA55}"/>
          </ac:picMkLst>
        </pc:picChg>
      </pc:sldChg>
      <pc:sldChg chg="modNotesTx">
        <pc:chgData name="Charlotte Johansen" userId="7225096c-7201-4c00-a378-ba21bc05cb59" providerId="ADAL" clId="{2BB8E675-B12D-4C68-B80F-1754BC876C9E}" dt="2024-04-16T08:41:40.160" v="179" actId="20577"/>
        <pc:sldMkLst>
          <pc:docMk/>
          <pc:sldMk cId="1025992034" sldId="302"/>
        </pc:sldMkLst>
      </pc:sldChg>
      <pc:sldChg chg="addSp delSp modSp new mod modAnim modNotesTx">
        <pc:chgData name="Charlotte Johansen" userId="7225096c-7201-4c00-a378-ba21bc05cb59" providerId="ADAL" clId="{2BB8E675-B12D-4C68-B80F-1754BC876C9E}" dt="2024-04-16T09:01:52.342" v="272"/>
        <pc:sldMkLst>
          <pc:docMk/>
          <pc:sldMk cId="2890009763" sldId="321"/>
        </pc:sldMkLst>
        <pc:spChg chg="del">
          <ac:chgData name="Charlotte Johansen" userId="7225096c-7201-4c00-a378-ba21bc05cb59" providerId="ADAL" clId="{2BB8E675-B12D-4C68-B80F-1754BC876C9E}" dt="2024-04-16T09:01:34.387" v="268"/>
          <ac:spMkLst>
            <pc:docMk/>
            <pc:sldMk cId="2890009763" sldId="321"/>
            <ac:spMk id="3" creationId="{4917D9EE-8719-9B71-9418-6E800AC6D396}"/>
          </ac:spMkLst>
        </pc:spChg>
        <pc:picChg chg="add mod">
          <ac:chgData name="Charlotte Johansen" userId="7225096c-7201-4c00-a378-ba21bc05cb59" providerId="ADAL" clId="{2BB8E675-B12D-4C68-B80F-1754BC876C9E}" dt="2024-04-16T09:01:44.427" v="271" actId="1076"/>
          <ac:picMkLst>
            <pc:docMk/>
            <pc:sldMk cId="2890009763" sldId="321"/>
            <ac:picMk id="4" creationId="{CBF30BDA-C4F0-C08D-2A8F-7AB55C7401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D936677-1BB5-CF8C-14A2-A42241A2F696}"/>
              </a:ext>
            </a:extLst>
          </p:cNvPr>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758BAE0-44CC-F29D-C929-5E3A6505D782}"/>
              </a:ext>
            </a:extLst>
          </p:cNvPr>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16DD0180-A1F5-4D0D-97C8-7588AB7F35B9}" type="datetimeFigureOut">
              <a:rPr lang="nb-NO" smtClean="0"/>
              <a:t>24.05.2024</a:t>
            </a:fld>
            <a:endParaRPr lang="nb-NO"/>
          </a:p>
        </p:txBody>
      </p:sp>
      <p:sp>
        <p:nvSpPr>
          <p:cNvPr id="4" name="Plassholder for bunntekst 3">
            <a:extLst>
              <a:ext uri="{FF2B5EF4-FFF2-40B4-BE49-F238E27FC236}">
                <a16:creationId xmlns:a16="http://schemas.microsoft.com/office/drawing/2014/main" id="{F58784C9-29A0-FBB8-AF2D-D1B6C9766453}"/>
              </a:ext>
            </a:extLst>
          </p:cNvPr>
          <p:cNvSpPr>
            <a:spLocks noGrp="1"/>
          </p:cNvSpPr>
          <p:nvPr>
            <p:ph type="ftr" sz="quarter" idx="2"/>
          </p:nvPr>
        </p:nvSpPr>
        <p:spPr>
          <a:xfrm>
            <a:off x="0" y="8915400"/>
            <a:ext cx="3076575" cy="4699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86AC1BF3-1A4F-77BF-D421-094745F9EBEA}"/>
              </a:ext>
            </a:extLst>
          </p:cNvPr>
          <p:cNvSpPr>
            <a:spLocks noGrp="1"/>
          </p:cNvSpPr>
          <p:nvPr>
            <p:ph type="sldNum" sz="quarter" idx="3"/>
          </p:nvPr>
        </p:nvSpPr>
        <p:spPr>
          <a:xfrm>
            <a:off x="4021138" y="8915400"/>
            <a:ext cx="3076575" cy="469900"/>
          </a:xfrm>
          <a:prstGeom prst="rect">
            <a:avLst/>
          </a:prstGeom>
        </p:spPr>
        <p:txBody>
          <a:bodyPr vert="horz" lIns="91440" tIns="45720" rIns="91440" bIns="45720" rtlCol="0" anchor="b"/>
          <a:lstStyle>
            <a:lvl1pPr algn="r">
              <a:defRPr sz="1200"/>
            </a:lvl1pPr>
          </a:lstStyle>
          <a:p>
            <a:fld id="{61F75B32-02FA-4054-BB4A-5F4DBC9F8806}" type="slidenum">
              <a:rPr lang="nb-NO" smtClean="0"/>
              <a:t>‹#›</a:t>
            </a:fld>
            <a:endParaRPr lang="nb-NO"/>
          </a:p>
        </p:txBody>
      </p:sp>
    </p:spTree>
    <p:extLst>
      <p:ext uri="{BB962C8B-B14F-4D97-AF65-F5344CB8AC3E}">
        <p14:creationId xmlns:p14="http://schemas.microsoft.com/office/powerpoint/2010/main" val="29814798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56"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364" cy="470895"/>
          </a:xfrm>
          <a:prstGeom prst="rect">
            <a:avLst/>
          </a:prstGeom>
        </p:spPr>
        <p:txBody>
          <a:bodyPr vert="horz" lIns="93479" tIns="46740" rIns="93479" bIns="46740" rtlCol="0"/>
          <a:lstStyle>
            <a:lvl1pPr algn="l">
              <a:defRPr sz="1200"/>
            </a:lvl1pPr>
          </a:lstStyle>
          <a:p>
            <a:endParaRPr lang="en-GB"/>
          </a:p>
        </p:txBody>
      </p:sp>
      <p:sp>
        <p:nvSpPr>
          <p:cNvPr id="3" name="Plassholder for dato 2"/>
          <p:cNvSpPr>
            <a:spLocks noGrp="1"/>
          </p:cNvSpPr>
          <p:nvPr>
            <p:ph type="dt" idx="1"/>
          </p:nvPr>
        </p:nvSpPr>
        <p:spPr>
          <a:xfrm>
            <a:off x="4021294" y="0"/>
            <a:ext cx="3076364" cy="470895"/>
          </a:xfrm>
          <a:prstGeom prst="rect">
            <a:avLst/>
          </a:prstGeom>
        </p:spPr>
        <p:txBody>
          <a:bodyPr vert="horz" lIns="93479" tIns="46740" rIns="93479" bIns="46740" rtlCol="0"/>
          <a:lstStyle>
            <a:lvl1pPr algn="r">
              <a:defRPr sz="1200"/>
            </a:lvl1pPr>
          </a:lstStyle>
          <a:p>
            <a:fld id="{2C64B5B6-0B01-44E7-9FE5-8ED9D32EA9E5}" type="datetimeFigureOut">
              <a:rPr lang="en-GB" smtClean="0"/>
              <a:t>24/05/2024</a:t>
            </a:fld>
            <a:endParaRPr lang="en-GB"/>
          </a:p>
        </p:txBody>
      </p:sp>
      <p:sp>
        <p:nvSpPr>
          <p:cNvPr id="4" name="Plassholder for lysbilde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3479" tIns="46740" rIns="93479" bIns="46740" rtlCol="0" anchor="ctr"/>
          <a:lstStyle/>
          <a:p>
            <a:endParaRPr lang="en-GB"/>
          </a:p>
        </p:txBody>
      </p:sp>
      <p:sp>
        <p:nvSpPr>
          <p:cNvPr id="5" name="Plassholder for notater 4"/>
          <p:cNvSpPr>
            <a:spLocks noGrp="1"/>
          </p:cNvSpPr>
          <p:nvPr>
            <p:ph type="body" sz="quarter" idx="3"/>
          </p:nvPr>
        </p:nvSpPr>
        <p:spPr>
          <a:xfrm>
            <a:off x="709930" y="4516676"/>
            <a:ext cx="5679440" cy="3695462"/>
          </a:xfrm>
          <a:prstGeom prst="rect">
            <a:avLst/>
          </a:prstGeom>
        </p:spPr>
        <p:txBody>
          <a:bodyPr vert="horz" lIns="93479" tIns="46740" rIns="93479" bIns="4674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914408"/>
            <a:ext cx="3076364" cy="470894"/>
          </a:xfrm>
          <a:prstGeom prst="rect">
            <a:avLst/>
          </a:prstGeom>
        </p:spPr>
        <p:txBody>
          <a:bodyPr vert="horz" lIns="93479" tIns="46740" rIns="93479" bIns="46740" rtlCol="0" anchor="b"/>
          <a:lstStyle>
            <a:lvl1pPr algn="l">
              <a:defRPr sz="1200"/>
            </a:lvl1pPr>
          </a:lstStyle>
          <a:p>
            <a:endParaRPr lang="en-GB"/>
          </a:p>
        </p:txBody>
      </p:sp>
      <p:sp>
        <p:nvSpPr>
          <p:cNvPr id="7" name="Plassholder for lysbildenummer 6"/>
          <p:cNvSpPr>
            <a:spLocks noGrp="1"/>
          </p:cNvSpPr>
          <p:nvPr>
            <p:ph type="sldNum" sz="quarter" idx="5"/>
          </p:nvPr>
        </p:nvSpPr>
        <p:spPr>
          <a:xfrm>
            <a:off x="4021294" y="8914408"/>
            <a:ext cx="3076364" cy="470894"/>
          </a:xfrm>
          <a:prstGeom prst="rect">
            <a:avLst/>
          </a:prstGeom>
        </p:spPr>
        <p:txBody>
          <a:bodyPr vert="horz" lIns="93479" tIns="46740" rIns="93479" bIns="46740" rtlCol="0" anchor="b"/>
          <a:lstStyle>
            <a:lvl1pPr algn="r">
              <a:defRPr sz="1200"/>
            </a:lvl1pPr>
          </a:lstStyle>
          <a:p>
            <a:fld id="{78F8475E-C3CA-454B-B2A5-C0CF509BE10C}" type="slidenum">
              <a:rPr lang="en-GB" smtClean="0"/>
              <a:t>‹#›</a:t>
            </a:fld>
            <a:endParaRPr lang="en-GB"/>
          </a:p>
        </p:txBody>
      </p:sp>
    </p:spTree>
    <p:extLst>
      <p:ext uri="{BB962C8B-B14F-4D97-AF65-F5344CB8AC3E}">
        <p14:creationId xmlns:p14="http://schemas.microsoft.com/office/powerpoint/2010/main" val="91920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ri.no/wp-content/uploads/2023/11/Stille-i-mote-med-hets-%E2%80%93-en-rapport-om-tilskuerintervensjon-i-Norg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tirasistisk.no/rasistiske-hendelser-/1077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ntirasistisk.no/rasistiske-hendelser-/1027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ntirasistisk.no/rasistiske-hendelser-/utsatt-for-hets-pa-by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tirasistisk.no/rasistiske-hendelser-/hetset-pa-busse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rk.no/sapmi/kulturministeren-er-rystet-over-samehets-i-tromso-1.15277285"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ntirasistisk.no/rasistiske-hendelser-/angrepet-pa-gate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err="1"/>
              <a:t>Stillhet</a:t>
            </a:r>
            <a:r>
              <a:rPr lang="en-GB" dirty="0"/>
              <a:t> </a:t>
            </a:r>
            <a:r>
              <a:rPr lang="en-GB" dirty="0" err="1"/>
              <a:t>sårer</a:t>
            </a:r>
            <a:r>
              <a:rPr lang="en-GB" dirty="0"/>
              <a:t> er et </a:t>
            </a:r>
            <a:r>
              <a:rPr lang="en-GB" dirty="0" err="1"/>
              <a:t>samarbeidsprosjekt</a:t>
            </a:r>
            <a:r>
              <a:rPr lang="en-GB" dirty="0"/>
              <a:t> </a:t>
            </a:r>
            <a:r>
              <a:rPr lang="en-GB" dirty="0" err="1"/>
              <a:t>mellom</a:t>
            </a:r>
            <a:r>
              <a:rPr lang="en-GB" dirty="0"/>
              <a:t> Amnesty, </a:t>
            </a:r>
            <a:r>
              <a:rPr lang="en-GB" dirty="0" err="1"/>
              <a:t>Norges</a:t>
            </a:r>
            <a:r>
              <a:rPr lang="en-GB" dirty="0"/>
              <a:t> </a:t>
            </a:r>
            <a:r>
              <a:rPr lang="en-GB" dirty="0" err="1"/>
              <a:t>institusjon</a:t>
            </a:r>
            <a:r>
              <a:rPr lang="en-GB" dirty="0"/>
              <a:t> for </a:t>
            </a:r>
            <a:r>
              <a:rPr lang="en-GB" dirty="0" err="1"/>
              <a:t>menneskerettigheter</a:t>
            </a:r>
            <a:r>
              <a:rPr lang="en-GB" dirty="0"/>
              <a:t> </a:t>
            </a:r>
            <a:r>
              <a:rPr lang="en-GB" dirty="0" err="1"/>
              <a:t>og</a:t>
            </a:r>
            <a:r>
              <a:rPr lang="en-GB" dirty="0"/>
              <a:t> Catalysts, med </a:t>
            </a:r>
            <a:r>
              <a:rPr lang="en-GB" dirty="0" err="1"/>
              <a:t>mål</a:t>
            </a:r>
            <a:r>
              <a:rPr lang="en-GB" dirty="0"/>
              <a:t> om å </a:t>
            </a:r>
            <a:r>
              <a:rPr lang="en-GB" dirty="0" err="1"/>
              <a:t>skape</a:t>
            </a:r>
            <a:r>
              <a:rPr lang="en-GB" dirty="0"/>
              <a:t> </a:t>
            </a:r>
            <a:r>
              <a:rPr lang="en-GB" dirty="0" err="1"/>
              <a:t>verktøy</a:t>
            </a:r>
            <a:r>
              <a:rPr lang="en-GB" dirty="0"/>
              <a:t> </a:t>
            </a:r>
            <a:r>
              <a:rPr lang="en-GB" dirty="0" err="1"/>
              <a:t>som</a:t>
            </a:r>
            <a:r>
              <a:rPr lang="en-GB" dirty="0"/>
              <a:t> </a:t>
            </a:r>
            <a:r>
              <a:rPr lang="en-GB" dirty="0" err="1"/>
              <a:t>senker</a:t>
            </a:r>
            <a:r>
              <a:rPr lang="en-GB" dirty="0"/>
              <a:t> </a:t>
            </a:r>
            <a:r>
              <a:rPr lang="en-GB" dirty="0" err="1"/>
              <a:t>terskelen</a:t>
            </a:r>
            <a:r>
              <a:rPr lang="en-GB" dirty="0"/>
              <a:t> for å </a:t>
            </a:r>
            <a:r>
              <a:rPr lang="en-GB" dirty="0" err="1"/>
              <a:t>reagere</a:t>
            </a:r>
            <a:r>
              <a:rPr lang="en-GB" dirty="0"/>
              <a:t> </a:t>
            </a:r>
            <a:r>
              <a:rPr lang="en-GB" dirty="0" err="1"/>
              <a:t>når</a:t>
            </a:r>
            <a:r>
              <a:rPr lang="en-GB" dirty="0"/>
              <a:t> man er </a:t>
            </a:r>
            <a:r>
              <a:rPr lang="en-GB" dirty="0" err="1"/>
              <a:t>vitne</a:t>
            </a:r>
            <a:r>
              <a:rPr lang="en-GB" dirty="0"/>
              <a:t> </a:t>
            </a:r>
            <a:r>
              <a:rPr lang="en-GB" dirty="0" err="1"/>
              <a:t>til</a:t>
            </a:r>
            <a:r>
              <a:rPr lang="en-GB" dirty="0"/>
              <a:t> at </a:t>
            </a:r>
            <a:r>
              <a:rPr lang="en-GB" dirty="0" err="1"/>
              <a:t>andre</a:t>
            </a:r>
            <a:r>
              <a:rPr lang="en-GB" dirty="0"/>
              <a:t> </a:t>
            </a:r>
            <a:r>
              <a:rPr lang="en-GB" dirty="0" err="1"/>
              <a:t>utsettes</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a:t>
            </a:r>
            <a:r>
              <a:rPr lang="en-GB" dirty="0" err="1"/>
              <a:t>Prosjektet</a:t>
            </a:r>
            <a:r>
              <a:rPr lang="en-GB" dirty="0"/>
              <a:t> er </a:t>
            </a:r>
            <a:r>
              <a:rPr lang="en-GB" dirty="0" err="1"/>
              <a:t>støttet</a:t>
            </a:r>
            <a:r>
              <a:rPr lang="en-GB" dirty="0"/>
              <a:t> </a:t>
            </a:r>
            <a:r>
              <a:rPr lang="en-GB" dirty="0" err="1"/>
              <a:t>av</a:t>
            </a:r>
            <a:r>
              <a:rPr lang="en-GB" dirty="0"/>
              <a:t> Bufdir </a:t>
            </a:r>
            <a:r>
              <a:rPr lang="en-GB" dirty="0" err="1"/>
              <a:t>og</a:t>
            </a:r>
            <a:r>
              <a:rPr lang="en-GB" dirty="0"/>
              <a:t> </a:t>
            </a:r>
            <a:r>
              <a:rPr lang="en-GB" dirty="0" err="1"/>
              <a:t>Sparebankstiftelsen</a:t>
            </a:r>
            <a:r>
              <a:rPr lang="en-GB" dirty="0"/>
              <a:t> DNB. Du </a:t>
            </a:r>
            <a:r>
              <a:rPr lang="en-GB" dirty="0" err="1"/>
              <a:t>kan</a:t>
            </a:r>
            <a:r>
              <a:rPr lang="en-GB" dirty="0"/>
              <a:t> lese </a:t>
            </a:r>
            <a:r>
              <a:rPr lang="en-GB" dirty="0" err="1"/>
              <a:t>mer</a:t>
            </a:r>
            <a:r>
              <a:rPr lang="en-GB" dirty="0"/>
              <a:t> om </a:t>
            </a:r>
            <a:r>
              <a:rPr lang="en-GB" dirty="0" err="1"/>
              <a:t>prosjektet</a:t>
            </a:r>
            <a:r>
              <a:rPr lang="en-GB" dirty="0"/>
              <a:t> </a:t>
            </a:r>
            <a:r>
              <a:rPr lang="en-GB" dirty="0" err="1"/>
              <a:t>på</a:t>
            </a:r>
            <a:r>
              <a:rPr lang="en-GB" dirty="0"/>
              <a:t> www.stillhetsarer.no  </a:t>
            </a:r>
          </a:p>
          <a:p>
            <a:endParaRPr lang="en-GB" dirty="0"/>
          </a:p>
          <a:p>
            <a:endParaRPr lang="en-GB" b="1"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a:t>
            </a:fld>
            <a:endParaRPr lang="en-GB"/>
          </a:p>
        </p:txBody>
      </p:sp>
    </p:spTree>
    <p:extLst>
      <p:ext uri="{BB962C8B-B14F-4D97-AF65-F5344CB8AC3E}">
        <p14:creationId xmlns:p14="http://schemas.microsoft.com/office/powerpoint/2010/main" val="362019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Fordomspyramiden med interaktiv øvelse. </a:t>
            </a:r>
            <a:r>
              <a:rPr lang="nb-NO" b="1" dirty="0">
                <a:ea typeface="Calibri"/>
                <a:cs typeface="Calibri"/>
              </a:rPr>
              <a:t>Ønsker du ikke å gjennomføre interaktiv øvelse skjuler du denne sliden.</a:t>
            </a:r>
            <a:endParaRPr lang="nb-NO" b="1" dirty="0"/>
          </a:p>
          <a:p>
            <a:endParaRPr lang="nb-NO" dirty="0"/>
          </a:p>
          <a:p>
            <a:r>
              <a:rPr lang="nb-NO" b="0" i="0" dirty="0">
                <a:solidFill>
                  <a:srgbClr val="000000"/>
                </a:solidFill>
                <a:effectLst/>
              </a:rPr>
              <a:t>Elevene sitter sammen i grupper og forsøker å plassere hvor ulike hendelser burde plasseres i fordomspyramiden. Gå gjennom fasiten i plenum. Denne øvelsen krever en grundigere gjennomgang av nivåene før øvelsen, avhengig av refleksjonsnivå og kjennskap til temaet blant elevene. </a:t>
            </a:r>
          </a:p>
          <a:p>
            <a:endParaRPr lang="nb-NO" b="0" i="0" dirty="0">
              <a:solidFill>
                <a:srgbClr val="000000"/>
              </a:solidFill>
              <a:effectLst/>
            </a:endParaRPr>
          </a:p>
          <a:p>
            <a:r>
              <a:rPr lang="nb-NO" b="0" i="0" dirty="0">
                <a:solidFill>
                  <a:srgbClr val="000000"/>
                </a:solidFill>
                <a:effectLst/>
              </a:rPr>
              <a:t>Se fasit på slide 9.</a:t>
            </a:r>
          </a:p>
          <a:p>
            <a:endParaRPr lang="nb-NO" b="0" i="0" dirty="0">
              <a:solidFill>
                <a:srgbClr val="000000"/>
              </a:solidFill>
              <a:effectLst/>
            </a:endParaRPr>
          </a:p>
          <a:p>
            <a:r>
              <a:rPr lang="nb-NO" b="0" i="0" dirty="0">
                <a:solidFill>
                  <a:srgbClr val="000000"/>
                </a:solidFill>
                <a:effectLst/>
              </a:rPr>
              <a:t>Ønsker du veiledning i hvordan gjennomføre denne øvelsen? Ta gjerne kontakt på opplaering@amnesty.no </a:t>
            </a:r>
          </a:p>
          <a:p>
            <a:endParaRPr lang="nb-NO" b="0" i="0" dirty="0">
              <a:solidFill>
                <a:srgbClr val="000000"/>
              </a:solidFill>
              <a:effectLst/>
            </a:endParaRPr>
          </a:p>
          <a:p>
            <a:endParaRPr lang="nb-NO" b="0" i="0" dirty="0">
              <a:solidFill>
                <a:srgbClr val="000000"/>
              </a:solidFill>
              <a:effectLst/>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5D8517A0-A897-46AA-A3C1-42D514F83F1C}" type="slidenum">
              <a:rPr lang="en-GB" smtClean="0"/>
              <a:t>10</a:t>
            </a:fld>
            <a:endParaRPr lang="en-GB"/>
          </a:p>
        </p:txBody>
      </p:sp>
    </p:spTree>
    <p:extLst>
      <p:ext uri="{BB962C8B-B14F-4D97-AF65-F5344CB8AC3E}">
        <p14:creationId xmlns:p14="http://schemas.microsoft.com/office/powerpoint/2010/main" val="264087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Fordomspyramiden interaktiv øvelse fasit. </a:t>
            </a:r>
            <a:r>
              <a:rPr lang="nb-NO" b="1" dirty="0">
                <a:ea typeface="Calibri"/>
                <a:cs typeface="Calibri"/>
              </a:rPr>
              <a:t>Ønsker du ikke å gjennomføre interaktiv øvelse skjuler du denne sliden.</a:t>
            </a:r>
          </a:p>
          <a:p>
            <a:endParaRPr lang="nb-NO" b="1" dirty="0"/>
          </a:p>
        </p:txBody>
      </p:sp>
      <p:sp>
        <p:nvSpPr>
          <p:cNvPr id="4" name="Plassholder for lysbildenummer 3"/>
          <p:cNvSpPr>
            <a:spLocks noGrp="1"/>
          </p:cNvSpPr>
          <p:nvPr>
            <p:ph type="sldNum" sz="quarter" idx="5"/>
          </p:nvPr>
        </p:nvSpPr>
        <p:spPr/>
        <p:txBody>
          <a:bodyPr/>
          <a:lstStyle/>
          <a:p>
            <a:fld id="{5D8517A0-A897-46AA-A3C1-42D514F83F1C}" type="slidenum">
              <a:rPr lang="en-GB" smtClean="0"/>
              <a:t>11</a:t>
            </a:fld>
            <a:endParaRPr lang="en-GB"/>
          </a:p>
        </p:txBody>
      </p:sp>
    </p:spTree>
    <p:extLst>
      <p:ext uri="{BB962C8B-B14F-4D97-AF65-F5344CB8AC3E}">
        <p14:creationId xmlns:p14="http://schemas.microsoft.com/office/powerpoint/2010/main" val="21434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ea typeface="Calibri"/>
                <a:cs typeface="Calibri"/>
              </a:rPr>
              <a:t>Refleksjonsspørsmål fordomspyramiden. Denne er fint å gjennomføre både med og uten interaktiv øvelse.</a:t>
            </a:r>
          </a:p>
          <a:p>
            <a:endParaRPr lang="nb-NO" dirty="0">
              <a:ea typeface="Calibri"/>
              <a:cs typeface="Calibri"/>
            </a:endParaRPr>
          </a:p>
          <a:p>
            <a:r>
              <a:rPr lang="nb-NO" b="1" dirty="0">
                <a:ea typeface="Calibri"/>
                <a:cs typeface="Calibri"/>
              </a:rPr>
              <a:t>To viktige poenger:</a:t>
            </a:r>
          </a:p>
          <a:p>
            <a:r>
              <a:rPr lang="nb-NO" b="1" dirty="0">
                <a:ea typeface="Calibri"/>
                <a:cs typeface="Calibri"/>
              </a:rPr>
              <a:t>1. Det som skiller de to nederste nivåene fra de fire øverste</a:t>
            </a:r>
            <a:r>
              <a:rPr lang="nb-NO" dirty="0">
                <a:ea typeface="Calibri"/>
                <a:cs typeface="Calibri"/>
              </a:rPr>
              <a:t> er at disse omfatter noe som bor i oss, mens de fire over omfatter hva man gjør/sin atferd som konsekvens av det vi har inni oss. Har noen sterk mistillit til en minoritetsgruppe som resultat av lite kontakt og manglende kunnskap – vil dette kunne resultere i støtende eller ufølsomme kommentarer og atferd, diskriminering, hatefulle ytringer og i verste fall vold eller trusler. Det er derfor viktig at vi lærer mer om hverandre, at vi utfordrer stereotypier og fordommer. </a:t>
            </a:r>
          </a:p>
          <a:p>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ea typeface="Calibri"/>
                <a:cs typeface="Calibri"/>
              </a:rPr>
              <a:t>2. </a:t>
            </a:r>
            <a:r>
              <a:rPr lang="nb-NO" dirty="0">
                <a:ea typeface="Calibri"/>
                <a:cs typeface="Calibri"/>
              </a:rPr>
              <a:t>Juridisk sett spiller </a:t>
            </a:r>
            <a:r>
              <a:rPr lang="nb-NO" b="1" dirty="0">
                <a:ea typeface="Calibri"/>
                <a:cs typeface="Calibri"/>
              </a:rPr>
              <a:t>alvorlighetsgrad i fordomspyramiden </a:t>
            </a:r>
            <a:r>
              <a:rPr lang="nb-NO" dirty="0">
                <a:ea typeface="Calibri"/>
                <a:cs typeface="Calibri"/>
              </a:rPr>
              <a:t>en rolle (se kapittel 2 i rapporten «Stille i møte med hets» for mer informasjon). Det vi ønsker å løfte frem her er at det er </a:t>
            </a:r>
            <a:r>
              <a:rPr lang="nb-NO" b="1" dirty="0"/>
              <a:t>viktig å ha forståelse for at den juridiske alvorlighetsgraden ikke nødvendigvis betyr det samme som </a:t>
            </a:r>
            <a:r>
              <a:rPr lang="nb-NO" b="1" i="1" dirty="0"/>
              <a:t>opplevd </a:t>
            </a:r>
            <a:r>
              <a:rPr lang="nb-NO" b="1" dirty="0"/>
              <a:t>alvorlighetsgrad</a:t>
            </a:r>
            <a:r>
              <a:rPr lang="nb-NO" dirty="0"/>
              <a:t>. For eksempel kan konsekvensene av å bli utsatt for diskriminering gjennom fordommer, stereotypiske holdninger eller mangel på kunnskap oppleves som svært ubehagelige for den som blir utsatt. </a:t>
            </a:r>
            <a:endParaRPr lang="nb-NO" dirty="0">
              <a:ea typeface="Calibri"/>
              <a:cs typeface="Calibri"/>
            </a:endParaRPr>
          </a:p>
          <a:p>
            <a:endParaRPr lang="nb-NO" dirty="0">
              <a:ea typeface="Calibri"/>
              <a:cs typeface="Calibri"/>
            </a:endParaRPr>
          </a:p>
          <a:p>
            <a:r>
              <a:rPr lang="nb-NO" dirty="0"/>
              <a:t>Kunnskap om fordomspyramiden gjør det enklere for mennesket å identifisere diskriminering av ulik forekomst. Samtidig er det viktig å understreke at all diskriminering skal motarbeides og slås ned på - uavhengig av grad. Dette er også i tråd med arbeidet for ytringsfrihet.  </a:t>
            </a:r>
            <a:endParaRPr lang="nb-NO" dirty="0">
              <a:ea typeface="Calibri"/>
              <a:cs typeface="Calibri"/>
            </a:endParaRPr>
          </a:p>
          <a:p>
            <a:endParaRPr lang="nb-NO" i="1" dirty="0"/>
          </a:p>
          <a:p>
            <a:r>
              <a:rPr lang="nb-NO" b="1" i="0" dirty="0"/>
              <a:t>De tre nederste nivåene er beskyttet av ytringsfriheten.</a:t>
            </a:r>
            <a:r>
              <a:rPr lang="nb-NO" b="1" dirty="0"/>
              <a:t> </a:t>
            </a:r>
            <a:r>
              <a:rPr lang="nb-NO" dirty="0"/>
              <a:t>Ytringsfrihet er retten du har til å ytre din mening - så lenge den ikke er hatefull eller diskriminerende, i tillegg til retten du har til å motta og gi informasjon (Amnesty,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i="1" dirty="0"/>
              <a:t>Summespørsmål dersom du ønsker å nærmere inn på ytringsfriheten: </a:t>
            </a:r>
            <a:r>
              <a:rPr lang="nb-NO" i="1" dirty="0"/>
              <a:t>Hvordan kan vi vite hva som er diskriminering, og hva som er innenfor ytringsfriheten? Spiller det noen rolle for den som blir utsatt?</a:t>
            </a:r>
            <a:r>
              <a:rPr lang="nb-NO" dirty="0"/>
              <a:t> </a:t>
            </a:r>
            <a:endParaRPr lang="nb-NO" dirty="0">
              <a:ea typeface="Calibri"/>
              <a:cs typeface="Calibri"/>
            </a:endParaRPr>
          </a:p>
          <a:p>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a typeface="Calibri"/>
                <a:cs typeface="Calibri"/>
              </a:rPr>
              <a:t>Ønsker du mer informasjon om fordomspyramiden og lover anbefaler vi å lese kapittel 2 i </a:t>
            </a:r>
            <a:r>
              <a:rPr lang="nb-NO" dirty="0" err="1">
                <a:ea typeface="Calibri"/>
                <a:cs typeface="Calibri"/>
              </a:rPr>
              <a:t>NIMs</a:t>
            </a:r>
            <a:r>
              <a:rPr lang="nb-NO" dirty="0">
                <a:ea typeface="Calibri"/>
                <a:cs typeface="Calibri"/>
              </a:rPr>
              <a:t> rapport «Stille i møte med hets», som ble skrevet som kunnskapsgrunnlag for prosjektet. Du finner den her: </a:t>
            </a:r>
            <a:r>
              <a:rPr lang="en-US" dirty="0" err="1">
                <a:hlinkClick r:id="rId3"/>
              </a:rPr>
              <a:t>Stille</a:t>
            </a:r>
            <a:r>
              <a:rPr lang="en-US" dirty="0">
                <a:hlinkClick r:id="rId3"/>
              </a:rPr>
              <a:t> </a:t>
            </a:r>
            <a:r>
              <a:rPr lang="en-US" dirty="0" err="1">
                <a:hlinkClick r:id="rId3"/>
              </a:rPr>
              <a:t>i</a:t>
            </a:r>
            <a:r>
              <a:rPr lang="en-US" dirty="0">
                <a:hlinkClick r:id="rId3"/>
              </a:rPr>
              <a:t> </a:t>
            </a:r>
            <a:r>
              <a:rPr lang="en-US" dirty="0" err="1">
                <a:hlinkClick r:id="rId3"/>
              </a:rPr>
              <a:t>møte</a:t>
            </a:r>
            <a:r>
              <a:rPr lang="en-US" dirty="0">
                <a:hlinkClick r:id="rId3"/>
              </a:rPr>
              <a:t> med </a:t>
            </a:r>
            <a:r>
              <a:rPr lang="en-US" dirty="0" err="1">
                <a:hlinkClick r:id="rId3"/>
              </a:rPr>
              <a:t>hets</a:t>
            </a:r>
            <a:r>
              <a:rPr lang="en-US" dirty="0">
                <a:hlinkClick r:id="rId3"/>
              </a:rPr>
              <a:t> – </a:t>
            </a:r>
            <a:r>
              <a:rPr lang="en-US" dirty="0" err="1">
                <a:hlinkClick r:id="rId3"/>
              </a:rPr>
              <a:t>en</a:t>
            </a:r>
            <a:r>
              <a:rPr lang="en-US" dirty="0">
                <a:hlinkClick r:id="rId3"/>
              </a:rPr>
              <a:t> rapport om </a:t>
            </a:r>
            <a:r>
              <a:rPr lang="en-US" dirty="0" err="1">
                <a:hlinkClick r:id="rId3"/>
              </a:rPr>
              <a:t>tilskuerintervensjon</a:t>
            </a:r>
            <a:r>
              <a:rPr lang="en-US" dirty="0">
                <a:hlinkClick r:id="rId3"/>
              </a:rPr>
              <a:t> </a:t>
            </a:r>
            <a:r>
              <a:rPr lang="en-US" dirty="0" err="1">
                <a:hlinkClick r:id="rId3"/>
              </a:rPr>
              <a:t>i</a:t>
            </a:r>
            <a:r>
              <a:rPr lang="en-US" dirty="0">
                <a:hlinkClick r:id="rId3"/>
              </a:rPr>
              <a:t> Norge (nhri.no)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endParaRPr lang="nb-NO" dirty="0"/>
          </a:p>
          <a:p>
            <a:pPr marL="175273" indent="-175273">
              <a:buFont typeface="Symbol"/>
              <a:buChar char="•"/>
            </a:pP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12</a:t>
            </a:fld>
            <a:endParaRPr lang="en-GB"/>
          </a:p>
        </p:txBody>
      </p:sp>
    </p:spTree>
    <p:extLst>
      <p:ext uri="{BB962C8B-B14F-4D97-AF65-F5344CB8AC3E}">
        <p14:creationId xmlns:p14="http://schemas.microsoft.com/office/powerpoint/2010/main" val="155568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a:t>Dette </a:t>
            </a:r>
            <a:r>
              <a:rPr lang="en-GB" dirty="0" err="1"/>
              <a:t>kan</a:t>
            </a:r>
            <a:r>
              <a:rPr lang="en-GB" dirty="0"/>
              <a:t> du </a:t>
            </a:r>
            <a:r>
              <a:rPr lang="en-GB" dirty="0" err="1"/>
              <a:t>bruke</a:t>
            </a:r>
            <a:r>
              <a:rPr lang="en-GB" dirty="0"/>
              <a:t> </a:t>
            </a:r>
            <a:r>
              <a:rPr lang="en-GB" dirty="0" err="1"/>
              <a:t>som</a:t>
            </a:r>
            <a:r>
              <a:rPr lang="en-GB" dirty="0"/>
              <a:t> </a:t>
            </a:r>
            <a:r>
              <a:rPr lang="en-GB" dirty="0" err="1"/>
              <a:t>en</a:t>
            </a:r>
            <a:r>
              <a:rPr lang="en-GB" dirty="0"/>
              <a:t> </a:t>
            </a:r>
            <a:r>
              <a:rPr lang="en-GB" dirty="0" err="1"/>
              <a:t>overgangsslide</a:t>
            </a:r>
            <a:r>
              <a:rPr lang="en-GB" dirty="0"/>
              <a:t> </a:t>
            </a:r>
            <a:r>
              <a:rPr lang="en-GB" dirty="0" err="1"/>
              <a:t>i</a:t>
            </a:r>
            <a:r>
              <a:rPr lang="en-GB" dirty="0"/>
              <a:t> </a:t>
            </a:r>
            <a:r>
              <a:rPr lang="en-GB" dirty="0" err="1"/>
              <a:t>forkant</a:t>
            </a:r>
            <a:r>
              <a:rPr lang="en-GB" dirty="0"/>
              <a:t> </a:t>
            </a:r>
            <a:r>
              <a:rPr lang="en-GB" dirty="0" err="1"/>
              <a:t>av</a:t>
            </a:r>
            <a:r>
              <a:rPr lang="en-GB" dirty="0"/>
              <a:t> film </a:t>
            </a:r>
            <a:r>
              <a:rPr lang="en-GB" dirty="0" err="1"/>
              <a:t>av</a:t>
            </a:r>
            <a:r>
              <a:rPr lang="en-GB" dirty="0"/>
              <a:t> Tamina.</a:t>
            </a:r>
          </a:p>
          <a:p>
            <a:r>
              <a:rPr lang="en-GB" dirty="0"/>
              <a:t>Dersom </a:t>
            </a:r>
            <a:r>
              <a:rPr lang="en-GB" dirty="0" err="1"/>
              <a:t>nødvendig</a:t>
            </a:r>
            <a:r>
              <a:rPr lang="en-GB" dirty="0"/>
              <a:t>, er </a:t>
            </a:r>
            <a:r>
              <a:rPr lang="en-GB" dirty="0" err="1"/>
              <a:t>dette</a:t>
            </a:r>
            <a:r>
              <a:rPr lang="en-GB" dirty="0"/>
              <a:t> et </a:t>
            </a:r>
            <a:r>
              <a:rPr lang="en-GB" dirty="0" err="1"/>
              <a:t>godt</a:t>
            </a:r>
            <a:r>
              <a:rPr lang="en-GB" dirty="0"/>
              <a:t> </a:t>
            </a:r>
            <a:r>
              <a:rPr lang="en-GB" dirty="0" err="1"/>
              <a:t>tidpunkt</a:t>
            </a:r>
            <a:r>
              <a:rPr lang="en-GB" dirty="0"/>
              <a:t> å </a:t>
            </a:r>
            <a:r>
              <a:rPr lang="en-GB" dirty="0" err="1"/>
              <a:t>gjøre</a:t>
            </a:r>
            <a:r>
              <a:rPr lang="en-GB" dirty="0"/>
              <a:t> </a:t>
            </a:r>
            <a:r>
              <a:rPr lang="en-GB" dirty="0" err="1"/>
              <a:t>elevene</a:t>
            </a:r>
            <a:r>
              <a:rPr lang="en-GB" dirty="0"/>
              <a:t> </a:t>
            </a:r>
            <a:r>
              <a:rPr lang="en-GB" dirty="0" err="1"/>
              <a:t>oppmerksom</a:t>
            </a:r>
            <a:r>
              <a:rPr lang="en-GB" dirty="0"/>
              <a:t> </a:t>
            </a:r>
            <a:r>
              <a:rPr lang="en-GB" dirty="0" err="1"/>
              <a:t>på</a:t>
            </a:r>
            <a:r>
              <a:rPr lang="en-GB" dirty="0"/>
              <a:t> at </a:t>
            </a:r>
            <a:r>
              <a:rPr lang="en-GB" dirty="0" err="1"/>
              <a:t>filmen</a:t>
            </a:r>
            <a:r>
              <a:rPr lang="en-GB" dirty="0"/>
              <a:t> </a:t>
            </a:r>
            <a:r>
              <a:rPr lang="en-GB" dirty="0" err="1"/>
              <a:t>kan</a:t>
            </a:r>
            <a:r>
              <a:rPr lang="en-GB" dirty="0"/>
              <a:t> </a:t>
            </a:r>
            <a:r>
              <a:rPr lang="en-GB" dirty="0" err="1"/>
              <a:t>oppleves</a:t>
            </a:r>
            <a:r>
              <a:rPr lang="en-GB" dirty="0"/>
              <a:t> </a:t>
            </a:r>
            <a:r>
              <a:rPr lang="en-GB" dirty="0" err="1"/>
              <a:t>triggende</a:t>
            </a:r>
            <a:r>
              <a:rPr lang="en-GB" dirty="0"/>
              <a:t> </a:t>
            </a:r>
            <a:r>
              <a:rPr lang="en-GB" dirty="0" err="1"/>
              <a:t>dersom</a:t>
            </a:r>
            <a:r>
              <a:rPr lang="en-GB" dirty="0"/>
              <a:t> </a:t>
            </a:r>
            <a:r>
              <a:rPr lang="en-GB" dirty="0" err="1"/>
              <a:t>noen</a:t>
            </a:r>
            <a:r>
              <a:rPr lang="en-GB" dirty="0"/>
              <a:t> </a:t>
            </a:r>
            <a:r>
              <a:rPr lang="en-GB" dirty="0" err="1"/>
              <a:t>har</a:t>
            </a:r>
            <a:r>
              <a:rPr lang="en-GB" dirty="0"/>
              <a:t> </a:t>
            </a:r>
            <a:r>
              <a:rPr lang="en-GB" dirty="0" err="1"/>
              <a:t>gjennomgått</a:t>
            </a:r>
            <a:r>
              <a:rPr lang="en-GB" dirty="0"/>
              <a:t> </a:t>
            </a:r>
            <a:r>
              <a:rPr lang="en-GB" dirty="0" err="1"/>
              <a:t>dette</a:t>
            </a:r>
            <a:r>
              <a:rPr lang="en-GB" dirty="0"/>
              <a:t> </a:t>
            </a:r>
            <a:r>
              <a:rPr lang="en-GB" dirty="0" err="1"/>
              <a:t>selv</a:t>
            </a:r>
            <a:r>
              <a:rPr lang="en-GB" dirty="0"/>
              <a:t>. </a:t>
            </a:r>
          </a:p>
          <a:p>
            <a:endParaRPr lang="en-GB" dirty="0"/>
          </a:p>
          <a:p>
            <a:r>
              <a:rPr lang="en-GB" b="1" dirty="0" err="1"/>
              <a:t>Forslag</a:t>
            </a:r>
            <a:r>
              <a:rPr lang="en-GB" b="1" dirty="0"/>
              <a:t> </a:t>
            </a:r>
            <a:r>
              <a:rPr lang="en-GB" b="1" dirty="0" err="1"/>
              <a:t>til</a:t>
            </a:r>
            <a:r>
              <a:rPr lang="en-GB" b="1" dirty="0"/>
              <a:t> manus:</a:t>
            </a:r>
          </a:p>
          <a:p>
            <a:r>
              <a:rPr lang="en-GB" dirty="0"/>
              <a:t>Vi </a:t>
            </a:r>
            <a:r>
              <a:rPr lang="en-GB" dirty="0" err="1"/>
              <a:t>skal</a:t>
            </a:r>
            <a:r>
              <a:rPr lang="en-GB" dirty="0"/>
              <a:t> </a:t>
            </a:r>
            <a:r>
              <a:rPr lang="en-GB" dirty="0" err="1"/>
              <a:t>nå</a:t>
            </a:r>
            <a:r>
              <a:rPr lang="en-GB" dirty="0"/>
              <a:t> se </a:t>
            </a:r>
            <a:r>
              <a:rPr lang="en-GB" dirty="0" err="1"/>
              <a:t>en</a:t>
            </a:r>
            <a:r>
              <a:rPr lang="en-GB" dirty="0"/>
              <a:t> film </a:t>
            </a:r>
            <a:r>
              <a:rPr lang="en-GB" dirty="0" err="1"/>
              <a:t>som</a:t>
            </a:r>
            <a:r>
              <a:rPr lang="en-GB" dirty="0"/>
              <a:t> er </a:t>
            </a:r>
            <a:r>
              <a:rPr lang="en-GB" dirty="0" err="1"/>
              <a:t>basert</a:t>
            </a:r>
            <a:r>
              <a:rPr lang="en-GB" dirty="0"/>
              <a:t> </a:t>
            </a:r>
            <a:r>
              <a:rPr lang="en-GB" dirty="0" err="1"/>
              <a:t>på</a:t>
            </a:r>
            <a:r>
              <a:rPr lang="en-GB" dirty="0"/>
              <a:t> </a:t>
            </a:r>
            <a:r>
              <a:rPr lang="en-GB" dirty="0" err="1"/>
              <a:t>en</a:t>
            </a:r>
            <a:r>
              <a:rPr lang="en-GB" dirty="0"/>
              <a:t> </a:t>
            </a:r>
            <a:r>
              <a:rPr lang="en-GB" dirty="0" err="1"/>
              <a:t>ekte</a:t>
            </a:r>
            <a:r>
              <a:rPr lang="en-GB" dirty="0"/>
              <a:t> </a:t>
            </a:r>
            <a:r>
              <a:rPr lang="en-GB" dirty="0" err="1"/>
              <a:t>historie</a:t>
            </a:r>
            <a:r>
              <a:rPr lang="en-GB" dirty="0"/>
              <a:t> om </a:t>
            </a:r>
            <a:r>
              <a:rPr lang="en-GB" dirty="0" err="1"/>
              <a:t>hvordan</a:t>
            </a:r>
            <a:r>
              <a:rPr lang="en-GB" dirty="0"/>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a:t>
            </a:r>
            <a:r>
              <a:rPr lang="en-GB" dirty="0" err="1"/>
              <a:t>kan</a:t>
            </a:r>
            <a:r>
              <a:rPr lang="en-GB" dirty="0"/>
              <a:t> se </a:t>
            </a:r>
            <a:r>
              <a:rPr lang="en-GB" dirty="0" err="1"/>
              <a:t>ut</a:t>
            </a:r>
            <a:r>
              <a:rPr lang="en-GB" dirty="0"/>
              <a:t> </a:t>
            </a:r>
            <a:r>
              <a:rPr lang="en-GB" dirty="0" err="1"/>
              <a:t>i</a:t>
            </a:r>
            <a:r>
              <a:rPr lang="en-GB" dirty="0"/>
              <a:t> det </a:t>
            </a:r>
            <a:r>
              <a:rPr lang="en-GB" dirty="0" err="1"/>
              <a:t>offentlige</a:t>
            </a:r>
            <a:r>
              <a:rPr lang="en-GB" dirty="0"/>
              <a:t> rom.</a:t>
            </a:r>
          </a:p>
        </p:txBody>
      </p:sp>
      <p:sp>
        <p:nvSpPr>
          <p:cNvPr id="4" name="Plassholder for lysbildenummer 3"/>
          <p:cNvSpPr>
            <a:spLocks noGrp="1"/>
          </p:cNvSpPr>
          <p:nvPr>
            <p:ph type="sldNum" sz="quarter" idx="5"/>
          </p:nvPr>
        </p:nvSpPr>
        <p:spPr/>
        <p:txBody>
          <a:bodyPr/>
          <a:lstStyle/>
          <a:p>
            <a:fld id="{78F8475E-C3CA-454B-B2A5-C0CF509BE10C}" type="slidenum">
              <a:rPr lang="en-GB" smtClean="0"/>
              <a:t>13</a:t>
            </a:fld>
            <a:endParaRPr lang="en-GB"/>
          </a:p>
        </p:txBody>
      </p:sp>
    </p:spTree>
    <p:extLst>
      <p:ext uri="{BB962C8B-B14F-4D97-AF65-F5344CB8AC3E}">
        <p14:creationId xmlns:p14="http://schemas.microsoft.com/office/powerpoint/2010/main" val="273806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err="1"/>
              <a:t>Youtube-lenke</a:t>
            </a:r>
            <a:r>
              <a:rPr lang="en-GB" dirty="0"/>
              <a:t> </a:t>
            </a:r>
            <a:r>
              <a:rPr lang="en-GB" dirty="0" err="1"/>
              <a:t>til</a:t>
            </a:r>
            <a:r>
              <a:rPr lang="en-GB" dirty="0"/>
              <a:t> </a:t>
            </a:r>
            <a:r>
              <a:rPr lang="en-GB" dirty="0" err="1"/>
              <a:t>filmen</a:t>
            </a:r>
            <a:r>
              <a:rPr lang="en-GB" dirty="0"/>
              <a:t>: https://youtu.be/wiXxSX36dU4?si=k-ewxN9YYXE51zdk</a:t>
            </a:r>
            <a:endParaRPr lang="sv-SE" dirty="0"/>
          </a:p>
          <a:p>
            <a:endParaRPr lang="sv-SE" dirty="0"/>
          </a:p>
          <a:p>
            <a:r>
              <a:rPr lang="sv-SE" b="1" dirty="0"/>
              <a:t>Film</a:t>
            </a:r>
            <a:r>
              <a:rPr lang="sv-SE" dirty="0"/>
              <a:t>: Clockwork</a:t>
            </a: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14</a:t>
            </a:fld>
            <a:endParaRPr lang="en-GB"/>
          </a:p>
        </p:txBody>
      </p:sp>
    </p:spTree>
    <p:extLst>
      <p:ext uri="{BB962C8B-B14F-4D97-AF65-F5344CB8AC3E}">
        <p14:creationId xmlns:p14="http://schemas.microsoft.com/office/powerpoint/2010/main" val="271071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ea typeface="Calibri"/>
                <a:cs typeface="Calibri"/>
              </a:rPr>
              <a:t>Hvorfor</a:t>
            </a:r>
            <a:r>
              <a:rPr lang="en-US" b="1" dirty="0">
                <a:ea typeface="Calibri"/>
                <a:cs typeface="Calibri"/>
              </a:rPr>
              <a:t> griper </a:t>
            </a:r>
            <a:r>
              <a:rPr lang="en-US" b="1" dirty="0" err="1">
                <a:ea typeface="Calibri"/>
                <a:cs typeface="Calibri"/>
              </a:rPr>
              <a:t>ingen</a:t>
            </a:r>
            <a:r>
              <a:rPr lang="en-US" b="1" dirty="0">
                <a:ea typeface="Calibri"/>
                <a:cs typeface="Calibri"/>
              </a:rPr>
              <a:t> inn?</a:t>
            </a:r>
            <a:endParaRPr lang="nb-NO" b="0" i="0" dirty="0">
              <a:solidFill>
                <a:srgbClr val="212529"/>
              </a:solidFill>
              <a:effectLst/>
              <a:latin typeface="Amnesty Trade Gothic BdCn20"/>
            </a:endParaRPr>
          </a:p>
          <a:p>
            <a:r>
              <a:rPr lang="nb-NO" b="1" i="1" dirty="0"/>
              <a:t>Tilskuereffekten</a:t>
            </a:r>
            <a:r>
              <a:rPr lang="nb-NO" dirty="0"/>
              <a:t> er et fenomen som oppstår når noen utsettes for hets, men ingen vitner tør å gripe inn i hendelsen. Og jo flere vitner - tilskuere - jo mindre er sannsynligheten for at noen tør å gripe inn.  </a:t>
            </a:r>
            <a:endParaRPr lang="en-US" dirty="0"/>
          </a:p>
          <a:p>
            <a:r>
              <a:rPr lang="nb-NO" dirty="0"/>
              <a:t> </a:t>
            </a:r>
            <a:endParaRPr lang="en-US" dirty="0"/>
          </a:p>
          <a:p>
            <a:r>
              <a:rPr lang="nb-NO" dirty="0"/>
              <a:t>Mange som har vært vitne til rasisme, diskriminering eller hatefulle ønsker å bryte inn, men blir likevel stående uten å gjøre noe. Hvorfor er det slik? Noen er kanskje redde for å gripe inn i frykt for sosiale konsekvenser/sanksjoner, eller av hensyn til egen sikkerhet. Men det kan også handle om at man ikke vet</a:t>
            </a:r>
            <a:r>
              <a:rPr lang="nb-NO" b="1" i="1" dirty="0"/>
              <a:t> hvordan</a:t>
            </a:r>
            <a:r>
              <a:rPr lang="nb-NO" dirty="0"/>
              <a:t> man griper inn, eller </a:t>
            </a:r>
            <a:r>
              <a:rPr lang="nb-NO" b="1" i="1" dirty="0"/>
              <a:t>når</a:t>
            </a:r>
            <a:r>
              <a:rPr lang="nb-NO" dirty="0"/>
              <a:t> det er </a:t>
            </a:r>
            <a:r>
              <a:rPr lang="nb-NO" b="1" i="1" dirty="0"/>
              <a:t>trygt</a:t>
            </a:r>
            <a:r>
              <a:rPr lang="nb-NO" dirty="0"/>
              <a:t> å gripe inn. </a:t>
            </a:r>
            <a:endParaRPr lang="en-US" dirty="0"/>
          </a:p>
          <a:p>
            <a:r>
              <a:rPr lang="nb-NO" dirty="0"/>
              <a:t>  </a:t>
            </a:r>
            <a:endParaRPr lang="en-US" dirty="0"/>
          </a:p>
          <a:p>
            <a:r>
              <a:rPr lang="nb-NO" dirty="0"/>
              <a:t>En måte å bryte tilskuereffekten på, er ved en </a:t>
            </a:r>
            <a:r>
              <a:rPr lang="nb-NO" b="1" i="1" dirty="0"/>
              <a:t>tilskuerintervensjon</a:t>
            </a:r>
            <a:r>
              <a:rPr lang="nb-NO" dirty="0"/>
              <a:t>. Tilskuerintervensjon handler om å faktisk gjøre </a:t>
            </a:r>
            <a:r>
              <a:rPr lang="nb-NO" i="1" dirty="0"/>
              <a:t>noe</a:t>
            </a:r>
            <a:r>
              <a:rPr lang="nb-NO" dirty="0"/>
              <a:t> når man er vitne til at noen blir utsatt for hets, på en trygg måte.</a:t>
            </a:r>
          </a:p>
          <a:p>
            <a:endParaRPr lang="nb-NO" dirty="0"/>
          </a:p>
          <a:p>
            <a:pPr marL="0" marR="0" lvl="0" indent="0" algn="l" defTabSz="934791" rtl="0" eaLnBrk="1" fontAlgn="auto" latinLnBrk="0" hangingPunct="1">
              <a:lnSpc>
                <a:spcPct val="100000"/>
              </a:lnSpc>
              <a:spcBef>
                <a:spcPts val="0"/>
              </a:spcBef>
              <a:spcAft>
                <a:spcPts val="0"/>
              </a:spcAft>
              <a:buClrTx/>
              <a:buSzTx/>
              <a:buFontTx/>
              <a:buNone/>
              <a:tabLst/>
              <a:defRPr/>
            </a:pPr>
            <a:endParaRPr lang="en-US" b="1" dirty="0">
              <a:ea typeface="Calibri"/>
              <a:cs typeface="Calibri"/>
            </a:endParaRPr>
          </a:p>
          <a:p>
            <a:pPr marL="0" marR="0" lvl="0" indent="0" algn="l" defTabSz="934791" rtl="0" eaLnBrk="1" fontAlgn="auto" latinLnBrk="0" hangingPunct="1">
              <a:lnSpc>
                <a:spcPct val="100000"/>
              </a:lnSpc>
              <a:spcBef>
                <a:spcPts val="0"/>
              </a:spcBef>
              <a:spcAft>
                <a:spcPts val="0"/>
              </a:spcAft>
              <a:buClrTx/>
              <a:buSzTx/>
              <a:buFontTx/>
              <a:buNone/>
              <a:tabLst/>
              <a:defRPr/>
            </a:pPr>
            <a:r>
              <a:rPr lang="en-US" b="1" dirty="0" err="1">
                <a:ea typeface="Calibri"/>
                <a:cs typeface="Calibri"/>
              </a:rPr>
              <a:t>Ønsker</a:t>
            </a:r>
            <a:r>
              <a:rPr lang="en-US" b="1" dirty="0">
                <a:ea typeface="Calibri"/>
                <a:cs typeface="Calibri"/>
              </a:rPr>
              <a:t> du at </a:t>
            </a:r>
            <a:r>
              <a:rPr lang="en-US" b="1" dirty="0" err="1">
                <a:ea typeface="Calibri"/>
                <a:cs typeface="Calibri"/>
              </a:rPr>
              <a:t>elevene</a:t>
            </a:r>
            <a:r>
              <a:rPr lang="en-US" b="1" dirty="0">
                <a:ea typeface="Calibri"/>
                <a:cs typeface="Calibri"/>
              </a:rPr>
              <a:t> </a:t>
            </a:r>
            <a:r>
              <a:rPr lang="en-US" b="1" dirty="0" err="1">
                <a:ea typeface="Calibri"/>
                <a:cs typeface="Calibri"/>
              </a:rPr>
              <a:t>skal</a:t>
            </a:r>
            <a:r>
              <a:rPr lang="en-US" b="1" dirty="0">
                <a:ea typeface="Calibri"/>
                <a:cs typeface="Calibri"/>
              </a:rPr>
              <a:t> </a:t>
            </a:r>
            <a:r>
              <a:rPr lang="en-US" b="1" dirty="0" err="1">
                <a:ea typeface="Calibri"/>
                <a:cs typeface="Calibri"/>
              </a:rPr>
              <a:t>bruke</a:t>
            </a:r>
            <a:r>
              <a:rPr lang="en-US" b="1" dirty="0">
                <a:ea typeface="Calibri"/>
                <a:cs typeface="Calibri"/>
              </a:rPr>
              <a:t> </a:t>
            </a:r>
            <a:r>
              <a:rPr lang="en-US" b="1" dirty="0" err="1">
                <a:ea typeface="Calibri"/>
                <a:cs typeface="Calibri"/>
              </a:rPr>
              <a:t>mer</a:t>
            </a:r>
            <a:r>
              <a:rPr lang="en-US" b="1" dirty="0">
                <a:ea typeface="Calibri"/>
                <a:cs typeface="Calibri"/>
              </a:rPr>
              <a:t> </a:t>
            </a:r>
            <a:r>
              <a:rPr lang="en-US" b="1" dirty="0" err="1">
                <a:ea typeface="Calibri"/>
                <a:cs typeface="Calibri"/>
              </a:rPr>
              <a:t>tid</a:t>
            </a:r>
            <a:r>
              <a:rPr lang="en-US" b="1" dirty="0">
                <a:ea typeface="Calibri"/>
                <a:cs typeface="Calibri"/>
              </a:rPr>
              <a:t> </a:t>
            </a:r>
            <a:r>
              <a:rPr lang="en-US" b="1" dirty="0" err="1">
                <a:ea typeface="Calibri"/>
                <a:cs typeface="Calibri"/>
              </a:rPr>
              <a:t>på</a:t>
            </a:r>
            <a:r>
              <a:rPr lang="en-US" b="1" dirty="0">
                <a:ea typeface="Calibri"/>
                <a:cs typeface="Calibri"/>
              </a:rPr>
              <a:t>  </a:t>
            </a:r>
            <a:r>
              <a:rPr lang="en-US" b="1" dirty="0" err="1">
                <a:ea typeface="Calibri"/>
                <a:cs typeface="Calibri"/>
              </a:rPr>
              <a:t>finne</a:t>
            </a:r>
            <a:r>
              <a:rPr lang="en-US" b="1" dirty="0">
                <a:ea typeface="Calibri"/>
                <a:cs typeface="Calibri"/>
              </a:rPr>
              <a:t> </a:t>
            </a:r>
            <a:r>
              <a:rPr lang="en-US" b="1" dirty="0" err="1">
                <a:ea typeface="Calibri"/>
                <a:cs typeface="Calibri"/>
              </a:rPr>
              <a:t>ut</a:t>
            </a:r>
            <a:r>
              <a:rPr lang="en-US" b="1" dirty="0">
                <a:ea typeface="Calibri"/>
                <a:cs typeface="Calibri"/>
              </a:rPr>
              <a:t> av </a:t>
            </a:r>
            <a:r>
              <a:rPr lang="en-US" b="1" dirty="0" err="1">
                <a:ea typeface="Calibri"/>
                <a:cs typeface="Calibri"/>
              </a:rPr>
              <a:t>hvilke</a:t>
            </a:r>
            <a:r>
              <a:rPr lang="en-US" b="1" dirty="0">
                <a:ea typeface="Calibri"/>
                <a:cs typeface="Calibri"/>
              </a:rPr>
              <a:t> </a:t>
            </a:r>
            <a:r>
              <a:rPr lang="en-US" b="1" dirty="0" err="1">
                <a:ea typeface="Calibri"/>
                <a:cs typeface="Calibri"/>
              </a:rPr>
              <a:t>menneskerettigheter</a:t>
            </a:r>
            <a:r>
              <a:rPr lang="en-US" b="1" dirty="0">
                <a:ea typeface="Calibri"/>
                <a:cs typeface="Calibri"/>
              </a:rPr>
              <a:t> </a:t>
            </a:r>
            <a:r>
              <a:rPr lang="en-US" dirty="0" err="1">
                <a:ea typeface="Calibri"/>
                <a:cs typeface="Calibri"/>
              </a:rPr>
              <a:t>som</a:t>
            </a:r>
            <a:r>
              <a:rPr lang="en-US" dirty="0">
                <a:ea typeface="Calibri"/>
                <a:cs typeface="Calibri"/>
              </a:rPr>
              <a:t> er </a:t>
            </a:r>
            <a:r>
              <a:rPr lang="en-US" dirty="0" err="1">
                <a:ea typeface="Calibri"/>
                <a:cs typeface="Calibri"/>
              </a:rPr>
              <a:t>relevante</a:t>
            </a:r>
            <a:r>
              <a:rPr lang="en-US" dirty="0">
                <a:ea typeface="Calibri"/>
                <a:cs typeface="Calibri"/>
              </a:rPr>
              <a:t>, </a:t>
            </a:r>
            <a:r>
              <a:rPr lang="en-US" dirty="0" err="1">
                <a:ea typeface="Calibri"/>
                <a:cs typeface="Calibri"/>
              </a:rPr>
              <a:t>kan</a:t>
            </a:r>
            <a:r>
              <a:rPr lang="en-US" dirty="0">
                <a:ea typeface="Calibri"/>
                <a:cs typeface="Calibri"/>
              </a:rPr>
              <a:t> de se </a:t>
            </a:r>
            <a:r>
              <a:rPr lang="en-US" dirty="0" err="1">
                <a:ea typeface="Calibri"/>
                <a:cs typeface="Calibri"/>
              </a:rPr>
              <a:t>gjennom</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forenklet</a:t>
            </a:r>
            <a:r>
              <a:rPr lang="en-US" dirty="0">
                <a:ea typeface="Calibri"/>
                <a:cs typeface="Calibri"/>
              </a:rPr>
              <a:t> </a:t>
            </a:r>
            <a:r>
              <a:rPr lang="en-US" dirty="0" err="1">
                <a:ea typeface="Calibri"/>
                <a:cs typeface="Calibri"/>
              </a:rPr>
              <a:t>versjon</a:t>
            </a:r>
            <a:r>
              <a:rPr lang="en-US" dirty="0">
                <a:ea typeface="Calibri"/>
                <a:cs typeface="Calibri"/>
              </a:rPr>
              <a:t> av </a:t>
            </a:r>
            <a:r>
              <a:rPr lang="en-US" dirty="0" err="1">
                <a:ea typeface="Calibri"/>
                <a:cs typeface="Calibri"/>
              </a:rPr>
              <a:t>menneskerettighetene</a:t>
            </a:r>
            <a:r>
              <a:rPr lang="en-US" dirty="0">
                <a:ea typeface="Calibri"/>
                <a:cs typeface="Calibri"/>
              </a:rPr>
              <a:t>, de </a:t>
            </a:r>
            <a:r>
              <a:rPr lang="en-US" dirty="0" err="1">
                <a:ea typeface="Calibri"/>
                <a:cs typeface="Calibri"/>
              </a:rPr>
              <a:t>finner</a:t>
            </a:r>
            <a:r>
              <a:rPr lang="en-US" dirty="0">
                <a:ea typeface="Calibri"/>
                <a:cs typeface="Calibri"/>
              </a:rPr>
              <a:t> du her: </a:t>
            </a:r>
            <a:r>
              <a:rPr lang="nb-NO" dirty="0">
                <a:hlinkClick r:id="rId3"/>
              </a:rPr>
              <a:t>Menneskerettighetene: Forenklet versjon | Amnesty International Norge</a:t>
            </a:r>
            <a:endParaRPr lang="nb-NO" dirty="0"/>
          </a:p>
          <a:p>
            <a:pPr marL="0" marR="0" lvl="0" indent="0" algn="l" defTabSz="934791" rtl="0" eaLnBrk="1" fontAlgn="auto" latinLnBrk="0" hangingPunct="1">
              <a:lnSpc>
                <a:spcPct val="100000"/>
              </a:lnSpc>
              <a:spcBef>
                <a:spcPts val="0"/>
              </a:spcBef>
              <a:spcAft>
                <a:spcPts val="0"/>
              </a:spcAft>
              <a:buClrTx/>
              <a:buSzTx/>
              <a:buFontTx/>
              <a:buNone/>
              <a:tabLst/>
              <a:defRPr/>
            </a:pPr>
            <a:r>
              <a:rPr lang="en-GB" b="1" dirty="0" err="1">
                <a:solidFill>
                  <a:srgbClr val="443742"/>
                </a:solidFill>
                <a:latin typeface="Avenir Next LT Pro" panose="020B0504020202020204" pitchFamily="34" charset="0"/>
              </a:rPr>
              <a:t>Refleksjonsspørsmål</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Hvilke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av</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Taminas</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menneskerettigheter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blir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ikke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respektert</a:t>
            </a:r>
            <a:r>
              <a:rPr lang="en-GB" dirty="0">
                <a:solidFill>
                  <a:srgbClr val="443742"/>
                </a:solidFill>
                <a:latin typeface="Avenir Next LT Pro" panose="020B0504020202020204" pitchFamily="34" charset="0"/>
              </a:rPr>
              <a:t>?</a:t>
            </a:r>
            <a:endParaRPr lang="nb-NO" dirty="0"/>
          </a:p>
          <a:p>
            <a:endParaRPr lang="en-US" dirty="0">
              <a:ea typeface="Calibri"/>
              <a:cs typeface="Calibri"/>
            </a:endParaRPr>
          </a:p>
          <a:p>
            <a:r>
              <a:rPr lang="en-US" b="1" dirty="0" err="1">
                <a:ea typeface="Calibri"/>
                <a:cs typeface="Calibri"/>
              </a:rPr>
              <a:t>Forslag</a:t>
            </a:r>
            <a:r>
              <a:rPr lang="en-US" b="1" dirty="0">
                <a:ea typeface="Calibri"/>
                <a:cs typeface="Calibri"/>
              </a:rPr>
              <a:t> </a:t>
            </a:r>
            <a:r>
              <a:rPr lang="en-US" b="1" dirty="0" err="1">
                <a:ea typeface="Calibri"/>
                <a:cs typeface="Calibri"/>
              </a:rPr>
              <a:t>til</a:t>
            </a:r>
            <a:r>
              <a:rPr lang="en-US" b="1" dirty="0">
                <a:ea typeface="Calibri"/>
                <a:cs typeface="Calibri"/>
              </a:rPr>
              <a:t> </a:t>
            </a:r>
            <a:r>
              <a:rPr lang="en-US" b="1" dirty="0" err="1">
                <a:ea typeface="Calibri"/>
                <a:cs typeface="Calibri"/>
              </a:rPr>
              <a:t>relevante</a:t>
            </a:r>
            <a:r>
              <a:rPr lang="en-US" b="1" dirty="0">
                <a:ea typeface="Calibri"/>
                <a:cs typeface="Calibri"/>
              </a:rPr>
              <a:t> </a:t>
            </a:r>
            <a:r>
              <a:rPr lang="en-US" b="1" dirty="0" err="1">
                <a:ea typeface="Calibri"/>
                <a:cs typeface="Calibri"/>
              </a:rPr>
              <a:t>menneskerettigheter</a:t>
            </a:r>
            <a:r>
              <a:rPr lang="en-US" b="1" dirty="0">
                <a:ea typeface="Calibri"/>
                <a:cs typeface="Calibri"/>
              </a:rPr>
              <a:t>:</a:t>
            </a:r>
          </a:p>
          <a:p>
            <a:r>
              <a:rPr lang="en-US" dirty="0" err="1">
                <a:ea typeface="Calibri"/>
                <a:cs typeface="Calibri"/>
              </a:rPr>
              <a:t>Artikkel</a:t>
            </a:r>
            <a:r>
              <a:rPr lang="en-US" dirty="0">
                <a:ea typeface="Calibri"/>
                <a:cs typeface="Calibri"/>
              </a:rPr>
              <a:t> 2: Ingen </a:t>
            </a:r>
            <a:r>
              <a:rPr lang="en-US" dirty="0" err="1">
                <a:ea typeface="Calibri"/>
                <a:cs typeface="Calibri"/>
              </a:rPr>
              <a:t>må</a:t>
            </a:r>
            <a:r>
              <a:rPr lang="en-US" dirty="0">
                <a:ea typeface="Calibri"/>
                <a:cs typeface="Calibri"/>
              </a:rPr>
              <a:t> </a:t>
            </a:r>
            <a:r>
              <a:rPr lang="en-US" dirty="0" err="1">
                <a:ea typeface="Calibri"/>
                <a:cs typeface="Calibri"/>
              </a:rPr>
              <a:t>bli</a:t>
            </a:r>
            <a:r>
              <a:rPr lang="en-US" dirty="0">
                <a:ea typeface="Calibri"/>
                <a:cs typeface="Calibri"/>
              </a:rPr>
              <a:t> </a:t>
            </a:r>
            <a:r>
              <a:rPr lang="en-US" dirty="0" err="1">
                <a:ea typeface="Calibri"/>
                <a:cs typeface="Calibri"/>
              </a:rPr>
              <a:t>diskriminert</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grunn</a:t>
            </a:r>
            <a:r>
              <a:rPr lang="en-US" dirty="0">
                <a:ea typeface="Calibri"/>
                <a:cs typeface="Calibri"/>
              </a:rPr>
              <a:t> av sin alder, religion, </a:t>
            </a:r>
            <a:r>
              <a:rPr lang="en-US" dirty="0" err="1">
                <a:ea typeface="Calibri"/>
                <a:cs typeface="Calibri"/>
              </a:rPr>
              <a:t>kjønn</a:t>
            </a:r>
            <a:r>
              <a:rPr lang="en-US" dirty="0">
                <a:ea typeface="Calibri"/>
                <a:cs typeface="Calibri"/>
              </a:rPr>
              <a:t>, </a:t>
            </a:r>
            <a:r>
              <a:rPr lang="en-US" dirty="0" err="1">
                <a:ea typeface="Calibri"/>
                <a:cs typeface="Calibri"/>
              </a:rPr>
              <a:t>etnisitet</a:t>
            </a:r>
            <a:r>
              <a:rPr lang="en-US" dirty="0">
                <a:ea typeface="Calibri"/>
                <a:cs typeface="Calibri"/>
              </a:rPr>
              <a:t>, </a:t>
            </a:r>
            <a:r>
              <a:rPr lang="en-US" dirty="0" err="1">
                <a:ea typeface="Calibri"/>
                <a:cs typeface="Calibri"/>
              </a:rPr>
              <a:t>livssituasjon</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andre</a:t>
            </a:r>
            <a:r>
              <a:rPr lang="en-US" dirty="0">
                <a:ea typeface="Calibri"/>
                <a:cs typeface="Calibri"/>
              </a:rPr>
              <a:t> forhold.</a:t>
            </a:r>
          </a:p>
          <a:p>
            <a:r>
              <a:rPr lang="en-US" dirty="0" err="1">
                <a:ea typeface="Calibri"/>
                <a:cs typeface="Calibri"/>
              </a:rPr>
              <a:t>Artikkel</a:t>
            </a:r>
            <a:r>
              <a:rPr lang="en-US" dirty="0">
                <a:ea typeface="Calibri"/>
                <a:cs typeface="Calibri"/>
              </a:rPr>
              <a:t> 7: Vi er alle </a:t>
            </a:r>
            <a:r>
              <a:rPr lang="en-US" dirty="0" err="1">
                <a:ea typeface="Calibri"/>
                <a:cs typeface="Calibri"/>
              </a:rPr>
              <a:t>ulike</a:t>
            </a:r>
            <a:r>
              <a:rPr lang="en-US" dirty="0">
                <a:ea typeface="Calibri"/>
                <a:cs typeface="Calibri"/>
              </a:rPr>
              <a:t>, men </a:t>
            </a:r>
            <a:r>
              <a:rPr lang="en-US" dirty="0" err="1">
                <a:ea typeface="Calibri"/>
                <a:cs typeface="Calibri"/>
              </a:rPr>
              <a:t>lovene</a:t>
            </a:r>
            <a:r>
              <a:rPr lang="en-US" dirty="0">
                <a:ea typeface="Calibri"/>
                <a:cs typeface="Calibri"/>
              </a:rPr>
              <a:t> </a:t>
            </a:r>
            <a:r>
              <a:rPr lang="en-US" dirty="0" err="1">
                <a:ea typeface="Calibri"/>
                <a:cs typeface="Calibri"/>
              </a:rPr>
              <a:t>må</a:t>
            </a:r>
            <a:r>
              <a:rPr lang="en-US" dirty="0">
                <a:ea typeface="Calibri"/>
                <a:cs typeface="Calibri"/>
              </a:rPr>
              <a:t> </a:t>
            </a:r>
            <a:r>
              <a:rPr lang="en-US" dirty="0" err="1">
                <a:ea typeface="Calibri"/>
                <a:cs typeface="Calibri"/>
              </a:rPr>
              <a:t>være</a:t>
            </a:r>
            <a:r>
              <a:rPr lang="en-US" dirty="0">
                <a:ea typeface="Calibri"/>
                <a:cs typeface="Calibri"/>
              </a:rPr>
              <a:t> like for alle. </a:t>
            </a:r>
            <a:r>
              <a:rPr lang="en-US" dirty="0" err="1">
                <a:ea typeface="Calibri"/>
                <a:cs typeface="Calibri"/>
              </a:rPr>
              <a:t>Loven</a:t>
            </a:r>
            <a:r>
              <a:rPr lang="en-US" dirty="0">
                <a:ea typeface="Calibri"/>
                <a:cs typeface="Calibri"/>
              </a:rPr>
              <a:t> </a:t>
            </a:r>
            <a:r>
              <a:rPr lang="en-US" dirty="0" err="1">
                <a:ea typeface="Calibri"/>
                <a:cs typeface="Calibri"/>
              </a:rPr>
              <a:t>må</a:t>
            </a:r>
            <a:r>
              <a:rPr lang="en-US" dirty="0">
                <a:ea typeface="Calibri"/>
                <a:cs typeface="Calibri"/>
              </a:rPr>
              <a:t> </a:t>
            </a:r>
            <a:r>
              <a:rPr lang="en-US" dirty="0" err="1">
                <a:ea typeface="Calibri"/>
                <a:cs typeface="Calibri"/>
              </a:rPr>
              <a:t>beskytte</a:t>
            </a:r>
            <a:r>
              <a:rPr lang="en-US" dirty="0">
                <a:ea typeface="Calibri"/>
                <a:cs typeface="Calibri"/>
              </a:rPr>
              <a:t> alle mot </a:t>
            </a:r>
            <a:r>
              <a:rPr lang="en-US" dirty="0" err="1">
                <a:ea typeface="Calibri"/>
                <a:cs typeface="Calibri"/>
              </a:rPr>
              <a:t>diskriminering</a:t>
            </a:r>
            <a:r>
              <a:rPr lang="en-US" dirty="0">
                <a:ea typeface="Calibri"/>
                <a:cs typeface="Calibri"/>
              </a:rPr>
              <a:t>. </a:t>
            </a:r>
          </a:p>
          <a:p>
            <a:r>
              <a:rPr lang="en-US" dirty="0" err="1">
                <a:ea typeface="Calibri"/>
                <a:cs typeface="Calibri"/>
              </a:rPr>
              <a:t>Artikkel</a:t>
            </a:r>
            <a:r>
              <a:rPr lang="en-US" dirty="0">
                <a:ea typeface="Calibri"/>
                <a:cs typeface="Calibri"/>
              </a:rPr>
              <a:t> 18: </a:t>
            </a:r>
            <a:r>
              <a:rPr lang="en-US" dirty="0" err="1">
                <a:ea typeface="Calibri"/>
                <a:cs typeface="Calibri"/>
              </a:rPr>
              <a:t>Enhver</a:t>
            </a:r>
            <a:r>
              <a:rPr lang="en-US" dirty="0">
                <a:ea typeface="Calibri"/>
                <a:cs typeface="Calibri"/>
              </a:rPr>
              <a:t> </a:t>
            </a:r>
            <a:r>
              <a:rPr lang="en-US" dirty="0" err="1">
                <a:ea typeface="Calibri"/>
                <a:cs typeface="Calibri"/>
              </a:rPr>
              <a:t>har</a:t>
            </a:r>
            <a:r>
              <a:rPr lang="en-US" dirty="0">
                <a:ea typeface="Calibri"/>
                <a:cs typeface="Calibri"/>
              </a:rPr>
              <a:t> </a:t>
            </a:r>
            <a:r>
              <a:rPr lang="en-US" dirty="0" err="1">
                <a:ea typeface="Calibri"/>
                <a:cs typeface="Calibri"/>
              </a:rPr>
              <a:t>rett</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tanke</a:t>
            </a:r>
            <a:r>
              <a:rPr lang="en-US" dirty="0">
                <a:ea typeface="Calibri"/>
                <a:cs typeface="Calibri"/>
              </a:rPr>
              <a:t>-, </a:t>
            </a:r>
            <a:r>
              <a:rPr lang="en-US" dirty="0" err="1">
                <a:ea typeface="Calibri"/>
                <a:cs typeface="Calibri"/>
              </a:rPr>
              <a:t>samvittighets</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religionsfrihet</a:t>
            </a:r>
            <a:r>
              <a:rPr lang="en-US" dirty="0">
                <a:ea typeface="Calibri"/>
                <a:cs typeface="Calibri"/>
              </a:rPr>
              <a:t>.</a:t>
            </a:r>
          </a:p>
          <a:p>
            <a:r>
              <a:rPr lang="en-US" dirty="0" err="1">
                <a:ea typeface="Calibri"/>
                <a:cs typeface="Calibri"/>
              </a:rPr>
              <a:t>Artikkel</a:t>
            </a:r>
            <a:r>
              <a:rPr lang="en-US" dirty="0">
                <a:ea typeface="Calibri"/>
                <a:cs typeface="Calibri"/>
              </a:rPr>
              <a:t> 19: </a:t>
            </a:r>
            <a:r>
              <a:rPr lang="en-US" dirty="0" err="1">
                <a:ea typeface="Calibri"/>
                <a:cs typeface="Calibri"/>
              </a:rPr>
              <a:t>Enhver</a:t>
            </a:r>
            <a:r>
              <a:rPr lang="en-US" dirty="0">
                <a:ea typeface="Calibri"/>
                <a:cs typeface="Calibri"/>
              </a:rPr>
              <a:t> </a:t>
            </a:r>
            <a:r>
              <a:rPr lang="en-US" dirty="0" err="1">
                <a:ea typeface="Calibri"/>
                <a:cs typeface="Calibri"/>
              </a:rPr>
              <a:t>har</a:t>
            </a:r>
            <a:r>
              <a:rPr lang="en-US" dirty="0">
                <a:ea typeface="Calibri"/>
                <a:cs typeface="Calibri"/>
              </a:rPr>
              <a:t> </a:t>
            </a:r>
            <a:r>
              <a:rPr lang="en-US" dirty="0" err="1">
                <a:ea typeface="Calibri"/>
                <a:cs typeface="Calibri"/>
              </a:rPr>
              <a:t>rett</a:t>
            </a:r>
            <a:r>
              <a:rPr lang="en-US" dirty="0">
                <a:ea typeface="Calibri"/>
                <a:cs typeface="Calibri"/>
              </a:rPr>
              <a:t> </a:t>
            </a:r>
            <a:r>
              <a:rPr lang="en-US" dirty="0" err="1">
                <a:ea typeface="Calibri"/>
                <a:cs typeface="Calibri"/>
              </a:rPr>
              <a:t>til</a:t>
            </a:r>
            <a:r>
              <a:rPr lang="en-US" dirty="0">
                <a:ea typeface="Calibri"/>
                <a:cs typeface="Calibri"/>
              </a:rPr>
              <a:t> </a:t>
            </a:r>
            <a:r>
              <a:rPr lang="en-US" dirty="0" err="1">
                <a:ea typeface="Calibri"/>
                <a:cs typeface="Calibri"/>
              </a:rPr>
              <a:t>menings</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ytringsfrihet</a:t>
            </a:r>
            <a:r>
              <a:rPr lang="en-US" dirty="0">
                <a:ea typeface="Calibri"/>
                <a:cs typeface="Calibri"/>
              </a:rPr>
              <a:t>.</a:t>
            </a:r>
          </a:p>
          <a:p>
            <a:endParaRPr lang="en-US" dirty="0">
              <a:ea typeface="Calibri"/>
              <a:cs typeface="Calibri"/>
            </a:endParaRPr>
          </a:p>
          <a:p>
            <a:pPr defTabSz="934791"/>
            <a:r>
              <a:rPr lang="en-US" b="1" dirty="0" err="1">
                <a:ea typeface="Calibri"/>
                <a:cs typeface="Calibri"/>
              </a:rPr>
              <a:t>Hvor</a:t>
            </a:r>
            <a:r>
              <a:rPr lang="en-US" b="1" dirty="0">
                <a:ea typeface="Calibri"/>
                <a:cs typeface="Calibri"/>
              </a:rPr>
              <a:t> skillet </a:t>
            </a:r>
            <a:r>
              <a:rPr lang="en-US" b="1" dirty="0" err="1">
                <a:ea typeface="Calibri"/>
                <a:cs typeface="Calibri"/>
              </a:rPr>
              <a:t>mellom</a:t>
            </a:r>
            <a:r>
              <a:rPr lang="en-US" b="1" dirty="0">
                <a:ea typeface="Calibri"/>
                <a:cs typeface="Calibri"/>
              </a:rPr>
              <a:t> </a:t>
            </a:r>
            <a:r>
              <a:rPr lang="en-US" b="1" dirty="0" err="1">
                <a:ea typeface="Calibri"/>
                <a:cs typeface="Calibri"/>
              </a:rPr>
              <a:t>ytringsfrihet</a:t>
            </a:r>
            <a:r>
              <a:rPr lang="en-US" b="1" dirty="0">
                <a:ea typeface="Calibri"/>
                <a:cs typeface="Calibri"/>
              </a:rPr>
              <a:t> </a:t>
            </a:r>
            <a:r>
              <a:rPr lang="en-US" b="1" dirty="0" err="1">
                <a:ea typeface="Calibri"/>
                <a:cs typeface="Calibri"/>
              </a:rPr>
              <a:t>og</a:t>
            </a:r>
            <a:r>
              <a:rPr lang="en-US" b="1" dirty="0">
                <a:ea typeface="Calibri"/>
                <a:cs typeface="Calibri"/>
              </a:rPr>
              <a:t> </a:t>
            </a:r>
            <a:r>
              <a:rPr lang="en-US" b="1" dirty="0" err="1">
                <a:ea typeface="Calibri"/>
                <a:cs typeface="Calibri"/>
              </a:rPr>
              <a:t>straffbare</a:t>
            </a:r>
            <a:r>
              <a:rPr lang="en-US" b="1" dirty="0">
                <a:ea typeface="Calibri"/>
                <a:cs typeface="Calibri"/>
              </a:rPr>
              <a:t> </a:t>
            </a:r>
            <a:r>
              <a:rPr lang="en-US" b="1" dirty="0" err="1">
                <a:ea typeface="Calibri"/>
                <a:cs typeface="Calibri"/>
              </a:rPr>
              <a:t>ytringer</a:t>
            </a:r>
            <a:r>
              <a:rPr lang="en-US" b="1" dirty="0">
                <a:ea typeface="Calibri"/>
                <a:cs typeface="Calibri"/>
              </a:rPr>
              <a:t> </a:t>
            </a:r>
            <a:r>
              <a:rPr lang="en-US" b="1" dirty="0" err="1">
                <a:ea typeface="Calibri"/>
                <a:cs typeface="Calibri"/>
              </a:rPr>
              <a:t>og</a:t>
            </a:r>
            <a:r>
              <a:rPr lang="en-US" b="1" dirty="0">
                <a:ea typeface="Calibri"/>
                <a:cs typeface="Calibri"/>
              </a:rPr>
              <a:t> </a:t>
            </a:r>
            <a:r>
              <a:rPr lang="en-US" b="1" dirty="0" err="1">
                <a:ea typeface="Calibri"/>
                <a:cs typeface="Calibri"/>
              </a:rPr>
              <a:t>handlinger</a:t>
            </a:r>
            <a:r>
              <a:rPr lang="en-US" b="1" dirty="0">
                <a:ea typeface="Calibri"/>
                <a:cs typeface="Calibri"/>
              </a:rPr>
              <a:t> </a:t>
            </a:r>
            <a:r>
              <a:rPr lang="en-US" b="1" dirty="0" err="1">
                <a:ea typeface="Calibri"/>
                <a:cs typeface="Calibri"/>
              </a:rPr>
              <a:t>kan</a:t>
            </a:r>
            <a:r>
              <a:rPr lang="en-US" b="1" dirty="0">
                <a:ea typeface="Calibri"/>
                <a:cs typeface="Calibri"/>
              </a:rPr>
              <a:t> </a:t>
            </a:r>
            <a:r>
              <a:rPr lang="en-US" b="1" dirty="0" err="1">
                <a:ea typeface="Calibri"/>
                <a:cs typeface="Calibri"/>
              </a:rPr>
              <a:t>bli</a:t>
            </a:r>
            <a:r>
              <a:rPr lang="en-US" b="1" dirty="0">
                <a:ea typeface="Calibri"/>
                <a:cs typeface="Calibri"/>
              </a:rPr>
              <a:t> et </a:t>
            </a:r>
            <a:r>
              <a:rPr lang="en-US" b="1" dirty="0" err="1">
                <a:ea typeface="Calibri"/>
                <a:cs typeface="Calibri"/>
              </a:rPr>
              <a:t>tema</a:t>
            </a:r>
            <a:r>
              <a:rPr lang="en-US" b="1" dirty="0">
                <a:ea typeface="Calibri"/>
                <a:cs typeface="Calibri"/>
              </a:rPr>
              <a:t> under </a:t>
            </a:r>
            <a:r>
              <a:rPr lang="en-US" b="1" dirty="0" err="1">
                <a:ea typeface="Calibri"/>
                <a:cs typeface="Calibri"/>
              </a:rPr>
              <a:t>dette</a:t>
            </a:r>
            <a:r>
              <a:rPr lang="en-US" b="1" dirty="0">
                <a:ea typeface="Calibri"/>
                <a:cs typeface="Calibri"/>
              </a:rPr>
              <a:t> </a:t>
            </a:r>
            <a:r>
              <a:rPr lang="en-US" b="1" dirty="0" err="1">
                <a:ea typeface="Calibri"/>
                <a:cs typeface="Calibri"/>
              </a:rPr>
              <a:t>undervisningsopplegget</a:t>
            </a:r>
            <a:r>
              <a:rPr lang="en-US" b="1" dirty="0">
                <a:ea typeface="Calibri"/>
                <a:cs typeface="Calibri"/>
              </a:rPr>
              <a:t>. </a:t>
            </a:r>
          </a:p>
          <a:p>
            <a:pPr defTabSz="934791"/>
            <a:r>
              <a:rPr lang="en-US" dirty="0" err="1">
                <a:ea typeface="Calibri"/>
                <a:cs typeface="Calibri"/>
              </a:rPr>
              <a:t>Artikkel</a:t>
            </a:r>
            <a:r>
              <a:rPr lang="en-US" dirty="0">
                <a:ea typeface="Calibri"/>
                <a:cs typeface="Calibri"/>
              </a:rPr>
              <a:t> 19 </a:t>
            </a:r>
            <a:r>
              <a:rPr lang="en-US" dirty="0" err="1">
                <a:ea typeface="Calibri"/>
                <a:cs typeface="Calibri"/>
              </a:rPr>
              <a:t>sier</a:t>
            </a:r>
            <a:r>
              <a:rPr lang="en-US" dirty="0">
                <a:ea typeface="Calibri"/>
                <a:cs typeface="Calibri"/>
              </a:rPr>
              <a:t> at </a:t>
            </a:r>
            <a:r>
              <a:rPr lang="nb-NO" b="0" i="0" dirty="0">
                <a:solidFill>
                  <a:srgbClr val="212529"/>
                </a:solidFill>
                <a:effectLst/>
                <a:latin typeface="Amnesty Trade Gothic BdCn20"/>
              </a:rPr>
              <a:t>Alle har rett til å ha sin egen mening, si hva de tenker og til å utveksle informasjon og idéer med andre. Du kan si hva som helst, så lenge du ikke gjør det på en måte som krenker andres menneskerettigheter.</a:t>
            </a:r>
          </a:p>
          <a:p>
            <a:pPr defTabSz="934791"/>
            <a:endParaRPr lang="nb-NO" b="0" i="0" dirty="0">
              <a:solidFill>
                <a:srgbClr val="212529"/>
              </a:solidFill>
              <a:effectLst/>
              <a:latin typeface="Amnesty Trade Gothic BdCn20"/>
            </a:endParaRPr>
          </a:p>
          <a:p>
            <a:pPr marL="0" marR="0" lvl="0" indent="0" algn="l" defTabSz="934791" rtl="0" eaLnBrk="1" fontAlgn="auto" latinLnBrk="0" hangingPunct="1">
              <a:lnSpc>
                <a:spcPct val="100000"/>
              </a:lnSpc>
              <a:spcBef>
                <a:spcPts val="0"/>
              </a:spcBef>
              <a:spcAft>
                <a:spcPts val="0"/>
              </a:spcAft>
              <a:buClrTx/>
              <a:buSzTx/>
              <a:buFontTx/>
              <a:buNone/>
              <a:tabLst/>
              <a:defRPr/>
            </a:pPr>
            <a:endParaRPr lang="nb-NO" b="0" i="0" dirty="0">
              <a:solidFill>
                <a:srgbClr val="212529"/>
              </a:solidFill>
              <a:effectLst/>
              <a:latin typeface="Amnesty Trade Gothic BdCn20"/>
            </a:endParaRPr>
          </a:p>
          <a:p>
            <a:pPr defTabSz="934791"/>
            <a:endParaRPr lang="nb-NO" b="0" i="0" dirty="0">
              <a:solidFill>
                <a:srgbClr val="212529"/>
              </a:solidFill>
              <a:effectLst/>
              <a:latin typeface="Amnesty Trade Gothic BdCn20"/>
            </a:endParaRPr>
          </a:p>
          <a:p>
            <a:r>
              <a:rPr lang="en-US" b="1" dirty="0" err="1">
                <a:ea typeface="Calibri"/>
                <a:cs typeface="Calibri"/>
              </a:rPr>
              <a:t>Også</a:t>
            </a:r>
            <a:r>
              <a:rPr lang="en-US" b="1" dirty="0">
                <a:ea typeface="Calibri"/>
                <a:cs typeface="Calibri"/>
              </a:rPr>
              <a:t> </a:t>
            </a:r>
            <a:r>
              <a:rPr lang="en-US" b="1" dirty="0" err="1">
                <a:ea typeface="Calibri"/>
                <a:cs typeface="Calibri"/>
              </a:rPr>
              <a:t>interessant</a:t>
            </a:r>
            <a:r>
              <a:rPr lang="en-US" b="1" dirty="0">
                <a:ea typeface="Calibri"/>
                <a:cs typeface="Calibri"/>
              </a:rPr>
              <a:t> å </a:t>
            </a:r>
            <a:r>
              <a:rPr lang="en-US" b="1" dirty="0" err="1">
                <a:ea typeface="Calibri"/>
                <a:cs typeface="Calibri"/>
              </a:rPr>
              <a:t>nevne</a:t>
            </a:r>
            <a:r>
              <a:rPr lang="en-US" b="1" dirty="0">
                <a:ea typeface="Calibri"/>
                <a:cs typeface="Calibri"/>
              </a:rPr>
              <a:t>:</a:t>
            </a:r>
          </a:p>
          <a:p>
            <a:r>
              <a:rPr lang="nb-NO" b="0" i="1" dirty="0">
                <a:solidFill>
                  <a:srgbClr val="212529"/>
                </a:solidFill>
                <a:effectLst/>
                <a:latin typeface="Amnesty Trade Gothic"/>
              </a:rPr>
              <a:t>Likestillings- og diskrimineringsloven: I den norske lovens formålsparagraf 1 heter det at «lovens formål er å fremme likestilling og hindre diskriminering på grunn av kjønn, graviditet, permisjon ved fødsel eller adopsjon, omsorgsoppgaver, etnisitet, religion, livssyn, funksjonsnedsettelse, seksuell orientering, kjønnsidentitet, kjønnsuttrykk, alder og andre vesentlige forhold ved en person`.»</a:t>
            </a:r>
          </a:p>
          <a:p>
            <a:endParaRPr lang="nb-NO" b="0" i="1" dirty="0">
              <a:solidFill>
                <a:srgbClr val="212529"/>
              </a:solidFill>
              <a:effectLst/>
              <a:latin typeface="Amnesty Trade Gothic"/>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212529"/>
                </a:solidFill>
                <a:effectLst/>
                <a:latin typeface="Amnesty Trade Gothic BdCn20"/>
              </a:rPr>
              <a:t>Dersom du ønsker å benytte dette undervisningsopplegget som et rent holdningsskapende opplegg </a:t>
            </a:r>
            <a:r>
              <a:rPr lang="nb-NO" b="0" i="0" dirty="0">
                <a:solidFill>
                  <a:srgbClr val="212529"/>
                </a:solidFill>
                <a:effectLst/>
                <a:latin typeface="Amnesty Trade Gothic BdCn20"/>
              </a:rPr>
              <a:t>kan det være hensiktsmessig å dempe diskusjonen om lovgivning, og fokusere på hvilken opplevelse den som utsettes for hets, rasisme og diskriminering har – og viktigheten av å gripe inn uansett om handlingen eller ytringen er straffbar eller ikke.</a:t>
            </a:r>
          </a:p>
          <a:p>
            <a:endParaRPr lang="en-US" dirty="0">
              <a:ea typeface="Calibri"/>
              <a:cs typeface="Calibri"/>
            </a:endParaRPr>
          </a:p>
          <a:p>
            <a:endParaRPr lang="en-US" dirty="0">
              <a:ea typeface="Calibri"/>
              <a:cs typeface="Calibri"/>
            </a:endParaRPr>
          </a:p>
          <a:p>
            <a:r>
              <a:rPr lang="en-US" b="1" dirty="0">
                <a:ea typeface="Calibri"/>
                <a:cs typeface="Calibri"/>
              </a:rPr>
              <a:t>Foto</a:t>
            </a:r>
            <a:r>
              <a:rPr lang="en-US" dirty="0">
                <a:ea typeface="Calibri"/>
                <a:cs typeface="Calibri"/>
              </a:rPr>
              <a:t>: Clockwork</a:t>
            </a:r>
          </a:p>
        </p:txBody>
      </p:sp>
      <p:sp>
        <p:nvSpPr>
          <p:cNvPr id="4" name="Plassholder for lysbildenummer 3"/>
          <p:cNvSpPr>
            <a:spLocks noGrp="1"/>
          </p:cNvSpPr>
          <p:nvPr>
            <p:ph type="sldNum" sz="quarter" idx="5"/>
          </p:nvPr>
        </p:nvSpPr>
        <p:spPr/>
        <p:txBody>
          <a:bodyPr/>
          <a:lstStyle/>
          <a:p>
            <a:fld id="{78F8475E-C3CA-454B-B2A5-C0CF509BE10C}" type="slidenum">
              <a:rPr lang="en-GB" smtClean="0"/>
              <a:t>15</a:t>
            </a:fld>
            <a:endParaRPr lang="en-GB"/>
          </a:p>
        </p:txBody>
      </p:sp>
    </p:spTree>
    <p:extLst>
      <p:ext uri="{BB962C8B-B14F-4D97-AF65-F5344CB8AC3E}">
        <p14:creationId xmlns:p14="http://schemas.microsoft.com/office/powerpoint/2010/main" val="364941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Til deg som lærer:</a:t>
            </a:r>
            <a:endParaRPr lang="nb-NO" dirty="0">
              <a:highlight>
                <a:srgbClr val="FF0000"/>
              </a:highlight>
            </a:endParaRPr>
          </a:p>
          <a:p>
            <a:r>
              <a:rPr lang="nb-NO" dirty="0">
                <a:highlight>
                  <a:srgbClr val="FF0000"/>
                </a:highlight>
              </a:rPr>
              <a:t>De ulike arenaene skolen, internett og offentlig rom har ulike grader av risiko tilknyttet seg. Hvordan kan du avgjøre om en situasjon er trygg å gripe inn i eller ikke – og når tar du eventuelt kontakt med lærer, skoleledelse, politiet eller andre voksne? </a:t>
            </a:r>
            <a:r>
              <a:rPr lang="nb-NO" dirty="0"/>
              <a:t>Det er mange faktorer som spiller inn når vi skal avgjøre om det er trygt å gripe inn. Det kan her være nyttig å hente frem fordomspyramiden og alvorlighetsgrader igjen, og diskutere hvordan de ulike gradene av diskriminering kan forekomme i det offentlige rom, og hva som regnes som høyere og lavere risiko. </a:t>
            </a:r>
          </a:p>
          <a:p>
            <a:endParaRPr lang="nb-NO" dirty="0"/>
          </a:p>
          <a:p>
            <a:r>
              <a:rPr lang="nb-NO" dirty="0"/>
              <a:t>Elevene har nettopp sett filmen om historien til Tamina, i denne sammenhengen ville det vært trygt for tilskuerne å gripe inn. Andre situasjoner vil presentere et annet risikobilde. Prøv å unngå polariserte svar i denne samtalen.</a:t>
            </a:r>
          </a:p>
          <a:p>
            <a:endParaRPr lang="nb-NO" dirty="0"/>
          </a:p>
          <a:p>
            <a:r>
              <a:rPr lang="nb-NO" b="1" dirty="0"/>
              <a:t>Obs: </a:t>
            </a:r>
            <a:r>
              <a:rPr lang="nb-NO" dirty="0"/>
              <a:t>Her kan man også reflektere over </a:t>
            </a:r>
            <a:r>
              <a:rPr lang="nb-NO" b="1" dirty="0"/>
              <a:t>sosial trygghet</a:t>
            </a:r>
            <a:r>
              <a:rPr lang="nb-NO" dirty="0"/>
              <a:t>. Sosiale konsekvenser ungdom opplever skal tas på alvor, de er reelle og vil være en relevant vurderingsfaktor de. Det er viktig å ta elevenes opplevelser på alvor, samtidig som budskapet er at man har alle en mulighet til å gjøre </a:t>
            </a:r>
            <a:r>
              <a:rPr lang="nb-NO" i="1" dirty="0"/>
              <a:t>noe</a:t>
            </a:r>
            <a:r>
              <a:rPr lang="nb-NO" i="0" dirty="0"/>
              <a:t> for den som utsettes for hets, rasisme og diskriminering. I de aller fleste tilfeller har man mulighet til å ta kontakt etter situasjonen og vise at man bryr seg.</a:t>
            </a:r>
          </a:p>
          <a:p>
            <a:r>
              <a:rPr lang="nb-NO" b="1" dirty="0"/>
              <a:t> </a:t>
            </a:r>
            <a:endParaRPr lang="en-US" b="1" dirty="0"/>
          </a:p>
          <a:p>
            <a:r>
              <a:rPr lang="nb-NO" b="1" dirty="0"/>
              <a:t>Vi anbefaler å ikke gripe inn i disse situasjonene: </a:t>
            </a:r>
            <a:r>
              <a:rPr lang="nb-NO" dirty="0"/>
              <a:t>Situasjoner hvor noen er aggressive, beruset og/eller voldelige, samt i lukkede omgivelser uten mulighet for tilbaketrekking. </a:t>
            </a:r>
            <a:endParaRPr lang="en-US" dirty="0"/>
          </a:p>
          <a:p>
            <a:endParaRPr lang="en-US" dirty="0"/>
          </a:p>
          <a:p>
            <a:pPr marL="0" indent="0">
              <a:buFont typeface="Symbol"/>
              <a:buNone/>
            </a:pPr>
            <a:r>
              <a:rPr lang="nb-NO" b="1" i="1" dirty="0"/>
              <a:t>Forslag til summespørsmål</a:t>
            </a:r>
            <a:r>
              <a:rPr lang="nb-NO" i="1" dirty="0"/>
              <a:t>: Er det andre situasjoner du ikke ville grepet inn i, av hensyn til risiko? </a:t>
            </a:r>
            <a:r>
              <a:rPr lang="nb-NO" dirty="0"/>
              <a:t>(inne på buss/trikk/lukkede rom? Når noen er eldre/voksne?)</a:t>
            </a:r>
            <a:endParaRPr lang="en-US" dirty="0"/>
          </a:p>
          <a:p>
            <a:r>
              <a:rPr lang="nb-NO" dirty="0"/>
              <a:t> </a:t>
            </a:r>
            <a:endParaRPr lang="en-US" dirty="0"/>
          </a:p>
          <a:p>
            <a:r>
              <a:rPr lang="nb-NO" b="1" dirty="0"/>
              <a:t>Før man eventuelt griper inn i en situasjon, må man forsikre seg om at inngrepet ikke eskalerer situasjonen ytterligere. Målet er at den som blir utsatt for rasisme, diskriminering eller hatefulle ytringer opplever at den ikke er alene i situasjonen, og blir sett og ivaretatt. </a:t>
            </a:r>
          </a:p>
          <a:p>
            <a:endParaRPr lang="nb-NO" b="1" dirty="0"/>
          </a:p>
          <a:p>
            <a:r>
              <a:rPr lang="nb-NO" b="1" dirty="0"/>
              <a:t>Foto fra film: </a:t>
            </a:r>
            <a:r>
              <a:rPr lang="nb-NO" b="0" dirty="0" err="1"/>
              <a:t>Clockwork</a:t>
            </a:r>
            <a:endParaRPr lang="en-US" b="0"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16</a:t>
            </a:fld>
            <a:endParaRPr lang="en-GB"/>
          </a:p>
        </p:txBody>
      </p:sp>
    </p:spTree>
    <p:extLst>
      <p:ext uri="{BB962C8B-B14F-4D97-AF65-F5344CB8AC3E}">
        <p14:creationId xmlns:p14="http://schemas.microsoft.com/office/powerpoint/2010/main" val="113346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err="1"/>
              <a:t>Nå</a:t>
            </a:r>
            <a:r>
              <a:rPr lang="en-GB" dirty="0"/>
              <a:t> </a:t>
            </a:r>
            <a:r>
              <a:rPr lang="en-GB" dirty="0" err="1"/>
              <a:t>skal</a:t>
            </a:r>
            <a:r>
              <a:rPr lang="en-GB" dirty="0"/>
              <a:t> vi </a:t>
            </a:r>
            <a:r>
              <a:rPr lang="en-GB" dirty="0" err="1"/>
              <a:t>lære</a:t>
            </a:r>
            <a:r>
              <a:rPr lang="en-GB" dirty="0"/>
              <a:t> </a:t>
            </a:r>
            <a:r>
              <a:rPr lang="en-GB" dirty="0" err="1"/>
              <a:t>mer</a:t>
            </a:r>
            <a:r>
              <a:rPr lang="en-GB" dirty="0"/>
              <a:t> om </a:t>
            </a:r>
            <a:r>
              <a:rPr lang="en-GB" dirty="0" err="1"/>
              <a:t>hvordan</a:t>
            </a:r>
            <a:r>
              <a:rPr lang="en-GB" dirty="0"/>
              <a:t> vi </a:t>
            </a:r>
            <a:r>
              <a:rPr lang="en-GB" dirty="0" err="1"/>
              <a:t>kan</a:t>
            </a:r>
            <a:r>
              <a:rPr lang="en-GB" dirty="0"/>
              <a:t> gripe inn </a:t>
            </a:r>
            <a:r>
              <a:rPr lang="en-GB" dirty="0" err="1"/>
              <a:t>når</a:t>
            </a:r>
            <a:r>
              <a:rPr lang="en-GB" dirty="0"/>
              <a:t> vi er </a:t>
            </a:r>
            <a:r>
              <a:rPr lang="en-GB" dirty="0" err="1"/>
              <a:t>vitne</a:t>
            </a:r>
            <a:r>
              <a:rPr lang="en-GB" dirty="0"/>
              <a:t> </a:t>
            </a:r>
            <a:r>
              <a:rPr lang="en-GB" dirty="0" err="1"/>
              <a:t>til</a:t>
            </a:r>
            <a:r>
              <a:rPr lang="en-GB" dirty="0"/>
              <a:t> at </a:t>
            </a:r>
            <a:r>
              <a:rPr lang="en-GB" dirty="0" err="1"/>
              <a:t>noen</a:t>
            </a:r>
            <a:r>
              <a:rPr lang="en-GB" dirty="0"/>
              <a:t> </a:t>
            </a:r>
            <a:r>
              <a:rPr lang="en-GB" dirty="0" err="1"/>
              <a:t>utsettes</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Vi </a:t>
            </a:r>
            <a:r>
              <a:rPr lang="en-GB" dirty="0" err="1"/>
              <a:t>så</a:t>
            </a:r>
            <a:r>
              <a:rPr lang="en-GB" dirty="0"/>
              <a:t> </a:t>
            </a:r>
            <a:r>
              <a:rPr lang="en-GB" dirty="0" err="1"/>
              <a:t>på</a:t>
            </a:r>
            <a:r>
              <a:rPr lang="en-GB" dirty="0"/>
              <a:t> SOS-</a:t>
            </a:r>
            <a:r>
              <a:rPr lang="en-GB" dirty="0" err="1"/>
              <a:t>metoden</a:t>
            </a:r>
            <a:r>
              <a:rPr lang="en-GB" dirty="0"/>
              <a:t> da vi </a:t>
            </a:r>
            <a:r>
              <a:rPr lang="en-GB" dirty="0" err="1"/>
              <a:t>startet</a:t>
            </a:r>
            <a:r>
              <a:rPr lang="en-GB" dirty="0"/>
              <a:t> I </a:t>
            </a:r>
            <a:r>
              <a:rPr lang="en-GB" dirty="0" err="1"/>
              <a:t>dag</a:t>
            </a:r>
            <a:r>
              <a:rPr lang="en-GB" dirty="0"/>
              <a:t>, </a:t>
            </a:r>
            <a:r>
              <a:rPr lang="en-GB" dirty="0" err="1"/>
              <a:t>og</a:t>
            </a:r>
            <a:r>
              <a:rPr lang="en-GB" dirty="0"/>
              <a:t> </a:t>
            </a:r>
            <a:r>
              <a:rPr lang="en-GB" dirty="0" err="1"/>
              <a:t>nå</a:t>
            </a:r>
            <a:r>
              <a:rPr lang="en-GB" dirty="0"/>
              <a:t> </a:t>
            </a:r>
            <a:r>
              <a:rPr lang="en-GB" dirty="0" err="1"/>
              <a:t>skal</a:t>
            </a:r>
            <a:r>
              <a:rPr lang="en-GB" dirty="0"/>
              <a:t> vi </a:t>
            </a:r>
            <a:r>
              <a:rPr lang="en-GB" dirty="0" err="1"/>
              <a:t>gå</a:t>
            </a:r>
            <a:r>
              <a:rPr lang="en-GB" dirty="0"/>
              <a:t> </a:t>
            </a:r>
            <a:r>
              <a:rPr lang="en-GB" dirty="0" err="1"/>
              <a:t>nærmere</a:t>
            </a:r>
            <a:r>
              <a:rPr lang="en-GB" dirty="0"/>
              <a:t> inn </a:t>
            </a:r>
            <a:r>
              <a:rPr lang="en-GB" dirty="0" err="1"/>
              <a:t>på</a:t>
            </a:r>
            <a:r>
              <a:rPr lang="en-GB" dirty="0"/>
              <a:t> </a:t>
            </a:r>
            <a:r>
              <a:rPr lang="en-GB" dirty="0" err="1"/>
              <a:t>punktene</a:t>
            </a:r>
            <a:r>
              <a:rPr lang="en-GB" dirty="0"/>
              <a:t> “</a:t>
            </a:r>
            <a:r>
              <a:rPr lang="en-GB" dirty="0" err="1"/>
              <a:t>si</a:t>
            </a:r>
            <a:r>
              <a:rPr lang="en-GB" dirty="0"/>
              <a:t> </a:t>
            </a:r>
            <a:r>
              <a:rPr lang="en-GB" dirty="0" err="1"/>
              <a:t>noe</a:t>
            </a:r>
            <a:r>
              <a:rPr lang="en-GB" dirty="0"/>
              <a:t>”, “</a:t>
            </a:r>
            <a:r>
              <a:rPr lang="en-GB" dirty="0" err="1"/>
              <a:t>overvåk</a:t>
            </a:r>
            <a:r>
              <a:rPr lang="en-GB" dirty="0"/>
              <a:t> </a:t>
            </a:r>
            <a:r>
              <a:rPr lang="en-GB" dirty="0" err="1"/>
              <a:t>situasjonen</a:t>
            </a:r>
            <a:r>
              <a:rPr lang="en-GB" dirty="0"/>
              <a:t>” </a:t>
            </a:r>
            <a:r>
              <a:rPr lang="en-GB" dirty="0" err="1"/>
              <a:t>og</a:t>
            </a:r>
            <a:r>
              <a:rPr lang="en-GB" dirty="0"/>
              <a:t> “</a:t>
            </a:r>
            <a:r>
              <a:rPr lang="en-GB" dirty="0" err="1"/>
              <a:t>spør</a:t>
            </a:r>
            <a:r>
              <a:rPr lang="en-GB" dirty="0"/>
              <a:t> om </a:t>
            </a:r>
            <a:r>
              <a:rPr lang="en-GB" dirty="0" err="1"/>
              <a:t>hjelp</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Hvordan man reagerer når andre utsettes for en skadelig hendelse ser ikke likt ut for alle. Men vi har alle en mulighet til å gjøre </a:t>
            </a:r>
            <a:r>
              <a:rPr lang="nb-NO" b="1" i="1" dirty="0"/>
              <a:t>noe</a:t>
            </a:r>
            <a:r>
              <a:rPr lang="nb-NO" b="1" i="0" dirty="0"/>
              <a:t>. </a:t>
            </a:r>
            <a:r>
              <a:rPr lang="nb-NO" b="0" i="0" dirty="0"/>
              <a:t>SOS-metoden foreslå ulike grep man kan ta når man er vitne til at andre utsettes for hets, rasisme og diskriminering. </a:t>
            </a:r>
          </a:p>
          <a:p>
            <a:endParaRPr lang="en-GB" dirty="0"/>
          </a:p>
          <a:p>
            <a:r>
              <a:rPr lang="nb-NO" b="1" dirty="0"/>
              <a:t>Si noe </a:t>
            </a:r>
          </a:p>
          <a:p>
            <a:r>
              <a:rPr lang="nb-NO" dirty="0"/>
              <a:t>Denne strategien handler om å si noe. Du kan henvende deg direkte til personen som blir utsatt for hets og spørre om vedkommende trenger hjelp, enten mens hendelsen pågår, eller i etterkant. Du kan si ifra til personen som utfører trakasseringen at du ikke synes det som skjer er greit. Ikke møt hets med hets, men bruk fakta og saklige argumenter. Forsøk å unngå en diskusjon med personen dersom du tenker at situasjonen kan eskalere. Du kan forsøke å bryte opp situasjonen ved å skape en distraksjon. Finn et påskudd for å spore av situasjonen, som for eksempel å spørre om veien eller hva klokken er. På nett kan man distrahere på andre måter, for eksempel ved å drukne negative kommentarer i positive. </a:t>
            </a:r>
          </a:p>
          <a:p>
            <a:endParaRPr lang="nb-NO" dirty="0"/>
          </a:p>
          <a:p>
            <a:r>
              <a:rPr lang="nb-NO" b="1" dirty="0"/>
              <a:t>Overvåk situasjonen </a:t>
            </a:r>
          </a:p>
          <a:p>
            <a:r>
              <a:rPr lang="nb-NO" dirty="0"/>
              <a:t>Denne strategien handler om å dokumentere hendelsen for senere bruk, og kan være aktuell å benytte om for eksempel den utsatte allerede får hjelp av noen andre eller hvis det føles utrygt å gripe inn. Dokumentasjon er særlig viktig i alvorlige hendelser, for at politiet skal kunne vurdere om det har skjedd noe straffbart. På nett kan du dokumentere hendelsen ved å ta skjermbilde. Om du befinner deg i en situasjon i det offentlige rom kan du for eksempel ta bilde-, lyd- eller videoopptak. Det kan også være nyttig å notere hvem som sier hva, klokkeslett og annen relevant informasjon. Husk å videreformidle informasjonen til personen som er utsatt for hets. </a:t>
            </a:r>
          </a:p>
          <a:p>
            <a:endParaRPr lang="nb-NO" dirty="0"/>
          </a:p>
          <a:p>
            <a:r>
              <a:rPr lang="nb-NO" b="1" dirty="0"/>
              <a:t>Spør om hjelp </a:t>
            </a:r>
          </a:p>
          <a:p>
            <a:r>
              <a:rPr lang="nb-NO" dirty="0"/>
              <a:t>Denne strategien handler om å involvere andre for å få hjelp til å håndtere eller følge opp situasjonen. Si ifra til andre tilskuere, politiet, en bussjåfør, butikkansatt, kollega eller en lærer, eller gå sammen om å gripe inn. På nett kan du for eksempel rapportere hendelsen eller brukeren til plattformen, eller mobilisere andre til å støtte personen som er utsatt for trakassering. Dersom du vil rapportere hatprat eller hets, eller ønsker veiledning om temaet, finnes det flere tilbud du kan benytte deg av. Husk at alvorlige tilfeller kan være ulovlige, og bør meldes til politiet </a:t>
            </a:r>
            <a:r>
              <a:rPr lang="en-GB" dirty="0"/>
              <a:t>om </a:t>
            </a:r>
            <a:r>
              <a:rPr lang="en-GB" dirty="0" err="1"/>
              <a:t>noen</a:t>
            </a:r>
            <a:r>
              <a:rPr lang="en-GB" dirty="0"/>
              <a:t> </a:t>
            </a:r>
            <a:r>
              <a:rPr lang="en-GB" dirty="0" err="1"/>
              <a:t>blir</a:t>
            </a:r>
            <a:r>
              <a:rPr lang="en-GB" dirty="0"/>
              <a:t> </a:t>
            </a:r>
            <a:r>
              <a:rPr lang="en-GB" dirty="0" err="1"/>
              <a:t>utsatt</a:t>
            </a:r>
            <a:r>
              <a:rPr lang="en-GB" dirty="0"/>
              <a:t>, </a:t>
            </a:r>
            <a:r>
              <a:rPr lang="en-GB" dirty="0" err="1"/>
              <a:t>viktig</a:t>
            </a:r>
            <a:r>
              <a:rPr lang="en-GB" dirty="0"/>
              <a:t> her.</a:t>
            </a:r>
          </a:p>
          <a:p>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17</a:t>
            </a:fld>
            <a:endParaRPr lang="en-GB"/>
          </a:p>
        </p:txBody>
      </p:sp>
    </p:spTree>
    <p:extLst>
      <p:ext uri="{BB962C8B-B14F-4D97-AF65-F5344CB8AC3E}">
        <p14:creationId xmlns:p14="http://schemas.microsoft.com/office/powerpoint/2010/main" val="239807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6CA9-D10D-9D1A-1475-AC19236331C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B1FD27D-C1AE-C149-6D95-ECE74FEB58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BFBC00-4D85-145C-EA10-9A8B943217DF}"/>
              </a:ext>
            </a:extLst>
          </p:cNvPr>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Vi </a:t>
            </a:r>
            <a:r>
              <a:rPr lang="en-GB" sz="1800" dirty="0" err="1"/>
              <a:t>skal</a:t>
            </a:r>
            <a:r>
              <a:rPr lang="en-GB" sz="1800" dirty="0"/>
              <a:t> </a:t>
            </a:r>
            <a:r>
              <a:rPr lang="en-GB" sz="1800" dirty="0" err="1"/>
              <a:t>nå</a:t>
            </a:r>
            <a:r>
              <a:rPr lang="en-GB" sz="1800" dirty="0"/>
              <a:t> </a:t>
            </a:r>
            <a:r>
              <a:rPr lang="en-GB" sz="1800" dirty="0" err="1"/>
              <a:t>bli</a:t>
            </a:r>
            <a:r>
              <a:rPr lang="en-GB" sz="1800" dirty="0"/>
              <a:t> </a:t>
            </a:r>
            <a:r>
              <a:rPr lang="en-GB" sz="1800" dirty="0" err="1"/>
              <a:t>bedre</a:t>
            </a:r>
            <a:r>
              <a:rPr lang="en-GB" sz="1800" dirty="0"/>
              <a:t> </a:t>
            </a:r>
            <a:r>
              <a:rPr lang="en-GB" sz="1800" dirty="0" err="1"/>
              <a:t>kjent</a:t>
            </a:r>
            <a:r>
              <a:rPr lang="en-GB" sz="1800" dirty="0"/>
              <a:t> med h</a:t>
            </a:r>
            <a:r>
              <a:rPr lang="nb-NO" sz="1800" dirty="0"/>
              <a:t>va vi kan gjøre </a:t>
            </a:r>
            <a:r>
              <a:rPr lang="en-GB" sz="1800" dirty="0" err="1"/>
              <a:t>når</a:t>
            </a:r>
            <a:r>
              <a:rPr lang="en-GB" sz="1800" dirty="0"/>
              <a:t> vi er </a:t>
            </a:r>
            <a:r>
              <a:rPr lang="en-GB" sz="1800" dirty="0" err="1"/>
              <a:t>vitne</a:t>
            </a:r>
            <a:r>
              <a:rPr lang="en-GB" sz="1800" dirty="0"/>
              <a:t> </a:t>
            </a:r>
            <a:r>
              <a:rPr lang="en-GB" sz="1800" dirty="0" err="1"/>
              <a:t>til</a:t>
            </a:r>
            <a:r>
              <a:rPr lang="en-GB" sz="1800" dirty="0"/>
              <a:t> at </a:t>
            </a:r>
            <a:r>
              <a:rPr lang="en-GB" sz="1800" dirty="0" err="1"/>
              <a:t>andre</a:t>
            </a:r>
            <a:r>
              <a:rPr lang="en-GB" sz="1800" dirty="0"/>
              <a:t> </a:t>
            </a:r>
            <a:r>
              <a:rPr lang="en-GB" sz="1800" dirty="0" err="1"/>
              <a:t>utsettes</a:t>
            </a:r>
            <a:r>
              <a:rPr lang="en-GB" sz="1800" dirty="0"/>
              <a:t> for </a:t>
            </a:r>
            <a:r>
              <a:rPr lang="en-GB" sz="1800" dirty="0" err="1"/>
              <a:t>hets</a:t>
            </a:r>
            <a:r>
              <a:rPr lang="en-GB" sz="1800" dirty="0"/>
              <a:t>, </a:t>
            </a:r>
            <a:r>
              <a:rPr lang="en-GB" sz="1800" dirty="0" err="1"/>
              <a:t>rasisme</a:t>
            </a:r>
            <a:r>
              <a:rPr lang="en-GB" sz="1800" dirty="0"/>
              <a:t> </a:t>
            </a:r>
            <a:r>
              <a:rPr lang="en-GB" sz="1800" dirty="0" err="1"/>
              <a:t>og</a:t>
            </a:r>
            <a:r>
              <a:rPr lang="en-GB" sz="1800" dirty="0"/>
              <a:t> </a:t>
            </a:r>
            <a:r>
              <a:rPr lang="en-GB" sz="1800" dirty="0" err="1"/>
              <a:t>diskriminering</a:t>
            </a:r>
            <a:r>
              <a:rPr lang="en-GB" sz="1800" dirty="0"/>
              <a:t>, </a:t>
            </a:r>
            <a:r>
              <a:rPr lang="en-GB" sz="1800" dirty="0" err="1"/>
              <a:t>og</a:t>
            </a:r>
            <a:r>
              <a:rPr lang="en-GB" sz="1800" dirty="0"/>
              <a:t> </a:t>
            </a:r>
            <a:r>
              <a:rPr lang="en-GB" sz="1800" dirty="0" err="1"/>
              <a:t>hvordan</a:t>
            </a:r>
            <a:r>
              <a:rPr lang="en-GB" sz="1800" dirty="0"/>
              <a:t> vi </a:t>
            </a:r>
            <a:r>
              <a:rPr lang="en-GB" sz="1800" dirty="0" err="1"/>
              <a:t>kan</a:t>
            </a:r>
            <a:r>
              <a:rPr lang="en-GB" sz="1800" dirty="0"/>
              <a:t> gripe inn </a:t>
            </a:r>
            <a:r>
              <a:rPr lang="en-GB" sz="1800" dirty="0" err="1"/>
              <a:t>på</a:t>
            </a:r>
            <a:r>
              <a:rPr lang="en-GB" sz="1800" dirty="0"/>
              <a:t> </a:t>
            </a:r>
            <a:r>
              <a:rPr lang="en-GB" sz="1800" dirty="0" err="1"/>
              <a:t>en</a:t>
            </a:r>
            <a:r>
              <a:rPr lang="en-GB" sz="1800" dirty="0"/>
              <a:t> </a:t>
            </a:r>
            <a:r>
              <a:rPr lang="en-GB" sz="1800" dirty="0" err="1"/>
              <a:t>trygg</a:t>
            </a:r>
            <a:r>
              <a:rPr lang="en-GB" sz="1800" dirty="0"/>
              <a:t> </a:t>
            </a:r>
            <a:r>
              <a:rPr lang="en-GB" sz="1800" dirty="0" err="1"/>
              <a:t>måte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err="1">
                <a:effectLst/>
                <a:latin typeface="Calibri" panose="020F0502020204030204" pitchFamily="34" charset="0"/>
                <a:ea typeface="Calibri" panose="020F0502020204030204" pitchFamily="34" charset="0"/>
              </a:rPr>
              <a:t>Slidene</a:t>
            </a:r>
            <a:r>
              <a:rPr lang="nb-NO" sz="1800" dirty="0">
                <a:effectLst/>
                <a:latin typeface="Calibri" panose="020F0502020204030204" pitchFamily="34" charset="0"/>
                <a:ea typeface="Calibri" panose="020F0502020204030204" pitchFamily="34" charset="0"/>
              </a:rPr>
              <a:t> 16 – 26 inneholder en gruppeaktivitet, hvor elevene skal sitte i mindre grupper og vurdere situasjoner fra ekte historier. Gjennom dialog skal elevene utforske hvilke metoder de kan bruke for å gripe inn i ulike situasjoner. </a:t>
            </a:r>
            <a:r>
              <a:rPr lang="en-GB" sz="1800" dirty="0" err="1"/>
              <a:t>Elevene</a:t>
            </a:r>
            <a:r>
              <a:rPr lang="en-GB" sz="1800" dirty="0"/>
              <a:t> </a:t>
            </a:r>
            <a:r>
              <a:rPr lang="en-GB" sz="1800" dirty="0" err="1"/>
              <a:t>skal</a:t>
            </a:r>
            <a:r>
              <a:rPr lang="en-GB" sz="1800" dirty="0"/>
              <a:t> ta stilling </a:t>
            </a:r>
            <a:r>
              <a:rPr lang="en-GB" sz="1800" dirty="0" err="1"/>
              <a:t>til</a:t>
            </a:r>
            <a:r>
              <a:rPr lang="en-GB" sz="1800" dirty="0"/>
              <a:t> </a:t>
            </a:r>
            <a:r>
              <a:rPr lang="en-GB" sz="1800" dirty="0" err="1"/>
              <a:t>hvordan</a:t>
            </a:r>
            <a:r>
              <a:rPr lang="en-GB" sz="1800" dirty="0"/>
              <a:t> de </a:t>
            </a:r>
            <a:r>
              <a:rPr lang="en-GB" sz="1800" dirty="0" err="1"/>
              <a:t>vurderer</a:t>
            </a:r>
            <a:r>
              <a:rPr lang="en-GB" sz="1800" dirty="0"/>
              <a:t> </a:t>
            </a:r>
            <a:r>
              <a:rPr lang="en-GB" sz="1800" dirty="0" err="1"/>
              <a:t>situasjonen</a:t>
            </a:r>
            <a:r>
              <a:rPr lang="en-GB" sz="1800" dirty="0"/>
              <a:t>, </a:t>
            </a:r>
            <a:r>
              <a:rPr lang="en-GB" sz="1800" dirty="0" err="1"/>
              <a:t>samtale</a:t>
            </a:r>
            <a:r>
              <a:rPr lang="en-GB" sz="1800" dirty="0"/>
              <a:t> om </a:t>
            </a:r>
            <a:r>
              <a:rPr lang="en-GB" sz="1800" dirty="0" err="1"/>
              <a:t>hvorfor</a:t>
            </a:r>
            <a:r>
              <a:rPr lang="en-GB" sz="1800" dirty="0"/>
              <a:t> </a:t>
            </a:r>
            <a:r>
              <a:rPr lang="en-GB" sz="1800" dirty="0" err="1"/>
              <a:t>ingen</a:t>
            </a:r>
            <a:r>
              <a:rPr lang="en-GB" sz="1800" dirty="0"/>
              <a:t> grep inn, </a:t>
            </a:r>
            <a:r>
              <a:rPr lang="en-GB" sz="1800" dirty="0" err="1"/>
              <a:t>og</a:t>
            </a:r>
            <a:r>
              <a:rPr lang="en-GB" sz="1800" dirty="0"/>
              <a:t> </a:t>
            </a:r>
            <a:r>
              <a:rPr lang="en-GB" sz="1800" dirty="0" err="1"/>
              <a:t>hvilken</a:t>
            </a:r>
            <a:r>
              <a:rPr lang="en-GB" sz="1800" dirty="0"/>
              <a:t> </a:t>
            </a:r>
            <a:r>
              <a:rPr lang="en-GB" sz="1800" dirty="0" err="1"/>
              <a:t>metode</a:t>
            </a:r>
            <a:r>
              <a:rPr lang="en-GB" sz="1800" dirty="0"/>
              <a:t> de </a:t>
            </a:r>
            <a:r>
              <a:rPr lang="en-GB" sz="1800" dirty="0" err="1"/>
              <a:t>selv</a:t>
            </a:r>
            <a:r>
              <a:rPr lang="en-GB" sz="1800" dirty="0"/>
              <a:t> </a:t>
            </a:r>
            <a:r>
              <a:rPr lang="en-GB" sz="1800" dirty="0" err="1"/>
              <a:t>ville</a:t>
            </a:r>
            <a:r>
              <a:rPr lang="en-GB" sz="1800" dirty="0"/>
              <a:t> </a:t>
            </a:r>
            <a:r>
              <a:rPr lang="en-GB" sz="1800" dirty="0" err="1"/>
              <a:t>benyttet</a:t>
            </a:r>
            <a:r>
              <a:rPr lang="en-GB" sz="1800" dirty="0"/>
              <a:t> for å gripe inn. Vi </a:t>
            </a:r>
            <a:r>
              <a:rPr lang="en-GB" sz="1800" dirty="0" err="1"/>
              <a:t>anbefaler</a:t>
            </a:r>
            <a:r>
              <a:rPr lang="en-GB" sz="1800" dirty="0"/>
              <a:t> at </a:t>
            </a:r>
            <a:r>
              <a:rPr lang="en-GB" sz="1800" dirty="0" err="1"/>
              <a:t>elevene</a:t>
            </a:r>
            <a:r>
              <a:rPr lang="en-GB" sz="1800" dirty="0"/>
              <a:t> deles </a:t>
            </a:r>
            <a:r>
              <a:rPr lang="en-GB" sz="1800" dirty="0" err="1"/>
              <a:t>i</a:t>
            </a:r>
            <a:r>
              <a:rPr lang="en-GB" sz="1800" dirty="0"/>
              <a:t> </a:t>
            </a:r>
            <a:r>
              <a:rPr lang="en-GB" sz="1800" dirty="0" err="1"/>
              <a:t>grupper</a:t>
            </a:r>
            <a:r>
              <a:rPr lang="en-GB" sz="1800" dirty="0"/>
              <a:t> </a:t>
            </a:r>
            <a:r>
              <a:rPr lang="en-GB" sz="1800" dirty="0" err="1"/>
              <a:t>og</a:t>
            </a:r>
            <a:r>
              <a:rPr lang="en-GB" sz="1800" dirty="0"/>
              <a:t> </a:t>
            </a:r>
            <a:r>
              <a:rPr lang="en-GB" sz="1800" dirty="0" err="1"/>
              <a:t>får</a:t>
            </a:r>
            <a:r>
              <a:rPr lang="en-GB" sz="1800" dirty="0"/>
              <a:t> </a:t>
            </a:r>
            <a:r>
              <a:rPr lang="en-GB" sz="1800" dirty="0" err="1"/>
              <a:t>utdelt</a:t>
            </a:r>
            <a:r>
              <a:rPr lang="en-GB" sz="1800" dirty="0"/>
              <a:t> et </a:t>
            </a:r>
            <a:r>
              <a:rPr lang="en-GB" sz="1800" dirty="0" err="1"/>
              <a:t>støtteark</a:t>
            </a:r>
            <a:r>
              <a:rPr lang="en-GB" sz="1800" dirty="0"/>
              <a:t> </a:t>
            </a:r>
            <a:r>
              <a:rPr lang="en-GB" sz="1800" dirty="0" err="1"/>
              <a:t>tilpasset</a:t>
            </a:r>
            <a:r>
              <a:rPr lang="en-GB" sz="1800" dirty="0"/>
              <a:t> </a:t>
            </a:r>
            <a:r>
              <a:rPr lang="en-GB" sz="1800" dirty="0" err="1"/>
              <a:t>klassens</a:t>
            </a:r>
            <a:r>
              <a:rPr lang="en-GB" sz="1800" dirty="0"/>
              <a:t> </a:t>
            </a:r>
            <a:r>
              <a:rPr lang="en-GB" sz="1800" dirty="0" err="1"/>
              <a:t>nivå</a:t>
            </a:r>
            <a:r>
              <a:rPr lang="en-GB" sz="1800" dirty="0"/>
              <a:t>. Du </a:t>
            </a:r>
            <a:r>
              <a:rPr lang="en-GB" sz="1800" dirty="0" err="1"/>
              <a:t>finner</a:t>
            </a:r>
            <a:r>
              <a:rPr lang="en-GB" sz="1800" dirty="0"/>
              <a:t> </a:t>
            </a:r>
            <a:r>
              <a:rPr lang="en-GB" sz="1800" dirty="0" err="1"/>
              <a:t>støtteark</a:t>
            </a:r>
            <a:r>
              <a:rPr lang="en-GB" sz="1800" dirty="0"/>
              <a:t> med </a:t>
            </a:r>
            <a:r>
              <a:rPr lang="en-GB" sz="1800" dirty="0" err="1"/>
              <a:t>og</a:t>
            </a:r>
            <a:r>
              <a:rPr lang="en-GB" sz="1800" dirty="0"/>
              <a:t> </a:t>
            </a:r>
            <a:r>
              <a:rPr lang="en-GB" sz="1800" dirty="0" err="1"/>
              <a:t>uten</a:t>
            </a:r>
            <a:r>
              <a:rPr lang="en-GB" sz="1800" dirty="0"/>
              <a:t> </a:t>
            </a:r>
            <a:r>
              <a:rPr lang="en-GB" sz="1800" dirty="0" err="1"/>
              <a:t>fordomspyramiden</a:t>
            </a:r>
            <a:r>
              <a:rPr lang="en-GB" sz="1800" dirty="0"/>
              <a:t> </a:t>
            </a:r>
            <a:r>
              <a:rPr lang="en-GB" sz="1800" dirty="0" err="1"/>
              <a:t>på</a:t>
            </a:r>
            <a:r>
              <a:rPr lang="en-GB" sz="1800" dirty="0"/>
              <a:t> </a:t>
            </a:r>
            <a:r>
              <a:rPr lang="en-GB" sz="1800" dirty="0" err="1"/>
              <a:t>nettsiden</a:t>
            </a:r>
            <a:r>
              <a:rPr lang="en-GB"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Du </a:t>
            </a:r>
            <a:r>
              <a:rPr lang="en-GB" sz="1800" dirty="0" err="1"/>
              <a:t>kan</a:t>
            </a:r>
            <a:r>
              <a:rPr lang="en-GB" sz="1800" dirty="0"/>
              <a:t> be </a:t>
            </a:r>
            <a:r>
              <a:rPr lang="en-GB" sz="1800" dirty="0" err="1"/>
              <a:t>elevene</a:t>
            </a:r>
            <a:r>
              <a:rPr lang="en-GB" sz="1800" dirty="0"/>
              <a:t> </a:t>
            </a:r>
            <a:r>
              <a:rPr lang="en-GB" sz="1800" dirty="0" err="1"/>
              <a:t>skrive</a:t>
            </a:r>
            <a:r>
              <a:rPr lang="en-GB" sz="1800" dirty="0"/>
              <a:t> ned sine </a:t>
            </a:r>
            <a:r>
              <a:rPr lang="en-GB" sz="1800" dirty="0" err="1"/>
              <a:t>svar</a:t>
            </a:r>
            <a:r>
              <a:rPr lang="en-GB" sz="1800" dirty="0"/>
              <a:t>, </a:t>
            </a:r>
            <a:r>
              <a:rPr lang="en-GB" sz="1800" dirty="0" err="1"/>
              <a:t>eller</a:t>
            </a:r>
            <a:r>
              <a:rPr lang="en-GB" sz="1800" dirty="0"/>
              <a:t> bare </a:t>
            </a:r>
            <a:r>
              <a:rPr lang="en-GB" sz="1800" dirty="0" err="1"/>
              <a:t>samtale</a:t>
            </a:r>
            <a:r>
              <a:rPr lang="en-GB" sz="1800" dirty="0"/>
              <a:t> </a:t>
            </a:r>
            <a:r>
              <a:rPr lang="en-GB" sz="1800" dirty="0" err="1"/>
              <a:t>i</a:t>
            </a:r>
            <a:r>
              <a:rPr lang="en-GB" sz="1800" dirty="0"/>
              <a:t> </a:t>
            </a:r>
            <a:r>
              <a:rPr lang="en-GB" sz="1800" dirty="0" err="1"/>
              <a:t>gruppen</a:t>
            </a:r>
            <a:r>
              <a:rPr lang="en-GB" sz="1800" dirty="0"/>
              <a:t>. </a:t>
            </a:r>
            <a:endParaRPr lang="nb-NO" sz="1800" dirty="0">
              <a:effectLst/>
              <a:latin typeface="Calibri" panose="020F0502020204030204" pitchFamily="34" charset="0"/>
            </a:endParaRPr>
          </a:p>
          <a:p>
            <a:endParaRPr lang="nb-NO" sz="1800" dirty="0">
              <a:effectLst/>
              <a:latin typeface="Calibri" panose="020F0502020204030204" pitchFamily="34" charset="0"/>
            </a:endParaRPr>
          </a:p>
          <a:p>
            <a:r>
              <a:rPr lang="nb-NO" sz="1800" b="1" dirty="0">
                <a:effectLst/>
                <a:latin typeface="Calibri" panose="020F0502020204030204" pitchFamily="34" charset="0"/>
              </a:rPr>
              <a:t>Forberedelser:</a:t>
            </a:r>
            <a:endParaRPr lang="nb-NO" sz="1800" dirty="0">
              <a:effectLst/>
              <a:latin typeface="Calibri" panose="020F0502020204030204" pitchFamily="34" charset="0"/>
            </a:endParaRPr>
          </a:p>
          <a:p>
            <a:pPr marL="171450" indent="-171450">
              <a:buFont typeface="Arial" panose="020B0604020202020204" pitchFamily="34" charset="0"/>
              <a:buChar char="•"/>
            </a:pPr>
            <a:r>
              <a:rPr lang="en-GB" dirty="0"/>
              <a:t>Del </a:t>
            </a:r>
            <a:r>
              <a:rPr lang="en-GB" dirty="0" err="1"/>
              <a:t>elevene</a:t>
            </a:r>
            <a:r>
              <a:rPr lang="en-GB" dirty="0"/>
              <a:t> inn </a:t>
            </a:r>
            <a:r>
              <a:rPr lang="en-GB" dirty="0" err="1"/>
              <a:t>i</a:t>
            </a:r>
            <a:r>
              <a:rPr lang="en-GB" dirty="0"/>
              <a:t> </a:t>
            </a:r>
            <a:r>
              <a:rPr lang="en-GB" dirty="0" err="1"/>
              <a:t>grupper</a:t>
            </a:r>
            <a:r>
              <a:rPr lang="en-GB" dirty="0"/>
              <a:t>, vi </a:t>
            </a:r>
            <a:r>
              <a:rPr lang="en-GB" dirty="0" err="1"/>
              <a:t>anbefaler</a:t>
            </a:r>
            <a:r>
              <a:rPr lang="en-GB" dirty="0"/>
              <a:t> 3 </a:t>
            </a:r>
            <a:r>
              <a:rPr lang="en-GB" dirty="0" err="1"/>
              <a:t>stk</a:t>
            </a:r>
            <a:r>
              <a:rPr lang="en-GB" dirty="0"/>
              <a:t> per </a:t>
            </a:r>
            <a:r>
              <a:rPr lang="en-GB" dirty="0" err="1"/>
              <a:t>gruppe</a:t>
            </a:r>
            <a:r>
              <a:rPr lang="en-GB" dirty="0"/>
              <a:t> for å </a:t>
            </a:r>
            <a:r>
              <a:rPr lang="en-GB" dirty="0" err="1"/>
              <a:t>sikre</a:t>
            </a:r>
            <a:r>
              <a:rPr lang="en-GB" dirty="0"/>
              <a:t> at det er rom for at alle </a:t>
            </a:r>
            <a:r>
              <a:rPr lang="en-GB" dirty="0" err="1"/>
              <a:t>deler</a:t>
            </a:r>
            <a:r>
              <a:rPr lang="en-GB" dirty="0"/>
              <a:t> sine </a:t>
            </a:r>
            <a:r>
              <a:rPr lang="en-GB" dirty="0" err="1"/>
              <a:t>vurderinger</a:t>
            </a:r>
            <a:endParaRPr lang="en-GB" dirty="0"/>
          </a:p>
          <a:p>
            <a:pPr marL="171450" indent="-171450">
              <a:buFont typeface="Arial" panose="020B0604020202020204" pitchFamily="34" charset="0"/>
              <a:buChar char="•"/>
            </a:pPr>
            <a:r>
              <a:rPr lang="en-GB" dirty="0" err="1"/>
              <a:t>Velge</a:t>
            </a:r>
            <a:r>
              <a:rPr lang="en-GB" dirty="0"/>
              <a:t> </a:t>
            </a:r>
            <a:r>
              <a:rPr lang="en-GB" dirty="0" err="1"/>
              <a:t>hvilke</a:t>
            </a:r>
            <a:r>
              <a:rPr lang="en-GB" dirty="0"/>
              <a:t> </a:t>
            </a:r>
            <a:r>
              <a:rPr lang="en-GB" dirty="0" err="1"/>
              <a:t>situasjoner</a:t>
            </a:r>
            <a:r>
              <a:rPr lang="en-GB" dirty="0"/>
              <a:t> </a:t>
            </a:r>
            <a:r>
              <a:rPr lang="en-GB" dirty="0" err="1"/>
              <a:t>dere</a:t>
            </a:r>
            <a:r>
              <a:rPr lang="en-GB" dirty="0"/>
              <a:t> </a:t>
            </a:r>
            <a:r>
              <a:rPr lang="en-GB" dirty="0" err="1"/>
              <a:t>ønsker</a:t>
            </a:r>
            <a:r>
              <a:rPr lang="en-GB" dirty="0"/>
              <a:t> å </a:t>
            </a:r>
            <a:r>
              <a:rPr lang="en-GB" dirty="0" err="1"/>
              <a:t>gå</a:t>
            </a:r>
            <a:r>
              <a:rPr lang="en-GB" dirty="0"/>
              <a:t> </a:t>
            </a:r>
            <a:r>
              <a:rPr lang="en-GB" dirty="0" err="1"/>
              <a:t>gjennom</a:t>
            </a:r>
            <a:r>
              <a:rPr lang="en-GB" dirty="0"/>
              <a:t>, </a:t>
            </a:r>
            <a:r>
              <a:rPr lang="en-GB" dirty="0" err="1"/>
              <a:t>basert</a:t>
            </a:r>
            <a:r>
              <a:rPr lang="en-GB" dirty="0"/>
              <a:t> </a:t>
            </a:r>
            <a:r>
              <a:rPr lang="en-GB" dirty="0" err="1"/>
              <a:t>på</a:t>
            </a:r>
            <a:r>
              <a:rPr lang="en-GB" dirty="0"/>
              <a:t> din </a:t>
            </a:r>
            <a:r>
              <a:rPr lang="en-GB" dirty="0" err="1"/>
              <a:t>klasse</a:t>
            </a:r>
            <a:r>
              <a:rPr lang="en-GB" dirty="0"/>
              <a:t> </a:t>
            </a:r>
            <a:r>
              <a:rPr lang="en-GB" dirty="0" err="1"/>
              <a:t>og</a:t>
            </a:r>
            <a:r>
              <a:rPr lang="en-GB" dirty="0"/>
              <a:t> </a:t>
            </a:r>
            <a:r>
              <a:rPr lang="en-GB" dirty="0" err="1"/>
              <a:t>tid</a:t>
            </a:r>
            <a:r>
              <a:rPr lang="en-GB" dirty="0"/>
              <a:t> </a:t>
            </a:r>
            <a:r>
              <a:rPr lang="en-GB" dirty="0" err="1"/>
              <a:t>til</a:t>
            </a:r>
            <a:r>
              <a:rPr lang="en-GB" dirty="0"/>
              <a:t> </a:t>
            </a:r>
            <a:r>
              <a:rPr lang="en-GB" dirty="0" err="1"/>
              <a:t>rådighet</a:t>
            </a:r>
            <a:r>
              <a:rPr lang="en-GB" dirty="0"/>
              <a:t>.</a:t>
            </a:r>
          </a:p>
          <a:p>
            <a:pPr marL="171450" indent="-171450">
              <a:buFont typeface="Arial" panose="020B0604020202020204" pitchFamily="34" charset="0"/>
              <a:buChar char="•"/>
            </a:pPr>
            <a:r>
              <a:rPr lang="en-GB" dirty="0" err="1"/>
              <a:t>Velg</a:t>
            </a:r>
            <a:r>
              <a:rPr lang="en-GB" dirty="0"/>
              <a:t> om </a:t>
            </a:r>
            <a:r>
              <a:rPr lang="en-GB" dirty="0" err="1"/>
              <a:t>elevene</a:t>
            </a:r>
            <a:r>
              <a:rPr lang="en-GB" dirty="0"/>
              <a:t> </a:t>
            </a:r>
            <a:r>
              <a:rPr lang="en-GB" dirty="0" err="1"/>
              <a:t>skal</a:t>
            </a:r>
            <a:r>
              <a:rPr lang="en-GB" dirty="0"/>
              <a:t> </a:t>
            </a:r>
            <a:r>
              <a:rPr lang="en-GB" dirty="0" err="1"/>
              <a:t>bruke</a:t>
            </a:r>
            <a:r>
              <a:rPr lang="en-GB" dirty="0"/>
              <a:t> </a:t>
            </a:r>
            <a:r>
              <a:rPr lang="en-GB" dirty="0" err="1"/>
              <a:t>støtteark</a:t>
            </a:r>
            <a:r>
              <a:rPr lang="en-GB" dirty="0"/>
              <a:t> med </a:t>
            </a:r>
            <a:r>
              <a:rPr lang="en-GB" dirty="0" err="1"/>
              <a:t>eller</a:t>
            </a:r>
            <a:r>
              <a:rPr lang="en-GB" dirty="0"/>
              <a:t> </a:t>
            </a:r>
            <a:r>
              <a:rPr lang="en-GB" dirty="0" err="1"/>
              <a:t>uten</a:t>
            </a:r>
            <a:r>
              <a:rPr lang="en-GB" dirty="0"/>
              <a:t> </a:t>
            </a:r>
            <a:r>
              <a:rPr lang="en-GB" dirty="0" err="1"/>
              <a:t>fordomspyramiden</a:t>
            </a:r>
            <a:r>
              <a:rPr lang="en-GB" dirty="0"/>
              <a:t>.</a:t>
            </a:r>
          </a:p>
          <a:p>
            <a:endParaRPr lang="en-GB" dirty="0"/>
          </a:p>
          <a:p>
            <a:r>
              <a:rPr lang="en-GB" b="1" dirty="0"/>
              <a:t>Her er det </a:t>
            </a:r>
            <a:r>
              <a:rPr lang="en-GB" b="1" dirty="0" err="1"/>
              <a:t>viktig</a:t>
            </a:r>
            <a:r>
              <a:rPr lang="en-GB" b="1" dirty="0"/>
              <a:t> å </a:t>
            </a:r>
            <a:r>
              <a:rPr lang="en-GB" b="1" dirty="0" err="1"/>
              <a:t>understreke</a:t>
            </a:r>
            <a:r>
              <a:rPr lang="en-GB" b="1" dirty="0"/>
              <a:t> at </a:t>
            </a:r>
            <a:r>
              <a:rPr lang="en-GB" b="1" dirty="0" err="1"/>
              <a:t>gruppen</a:t>
            </a:r>
            <a:r>
              <a:rPr lang="en-GB" b="1" dirty="0"/>
              <a:t> </a:t>
            </a:r>
            <a:r>
              <a:rPr lang="en-GB" b="1" dirty="0" err="1"/>
              <a:t>ikke</a:t>
            </a:r>
            <a:r>
              <a:rPr lang="en-GB" b="1" dirty="0"/>
              <a:t> </a:t>
            </a:r>
            <a:r>
              <a:rPr lang="en-GB" b="1" dirty="0" err="1"/>
              <a:t>skal</a:t>
            </a:r>
            <a:r>
              <a:rPr lang="en-GB" b="1" dirty="0"/>
              <a:t> </a:t>
            </a:r>
            <a:r>
              <a:rPr lang="en-GB" b="1" dirty="0" err="1"/>
              <a:t>bli</a:t>
            </a:r>
            <a:r>
              <a:rPr lang="en-GB" b="1" dirty="0"/>
              <a:t> </a:t>
            </a:r>
            <a:r>
              <a:rPr lang="en-GB" b="1" dirty="0" err="1"/>
              <a:t>enige</a:t>
            </a:r>
            <a:r>
              <a:rPr lang="en-GB" b="1" dirty="0"/>
              <a:t> om </a:t>
            </a:r>
            <a:r>
              <a:rPr lang="en-GB" b="1" i="1" dirty="0" err="1"/>
              <a:t>en</a:t>
            </a:r>
            <a:r>
              <a:rPr lang="en-GB" b="1" dirty="0"/>
              <a:t> </a:t>
            </a:r>
            <a:r>
              <a:rPr lang="en-GB" b="1" dirty="0" err="1"/>
              <a:t>metode</a:t>
            </a:r>
            <a:r>
              <a:rPr lang="en-GB" b="1" dirty="0"/>
              <a:t> for å gripe inn, men at </a:t>
            </a:r>
            <a:r>
              <a:rPr lang="en-GB" b="1" dirty="0" err="1"/>
              <a:t>hver</a:t>
            </a:r>
            <a:r>
              <a:rPr lang="en-GB" b="1" dirty="0"/>
              <a:t> </a:t>
            </a:r>
            <a:r>
              <a:rPr lang="en-GB" b="1" dirty="0" err="1"/>
              <a:t>enkelt</a:t>
            </a:r>
            <a:r>
              <a:rPr lang="en-GB" b="1" dirty="0"/>
              <a:t> </a:t>
            </a:r>
            <a:r>
              <a:rPr lang="en-GB" b="1" dirty="0" err="1"/>
              <a:t>finner</a:t>
            </a:r>
            <a:r>
              <a:rPr lang="en-GB" b="1" dirty="0"/>
              <a:t> </a:t>
            </a:r>
            <a:r>
              <a:rPr lang="en-GB" b="1" dirty="0" err="1"/>
              <a:t>en</a:t>
            </a:r>
            <a:r>
              <a:rPr lang="en-GB" b="1" dirty="0"/>
              <a:t> </a:t>
            </a:r>
            <a:r>
              <a:rPr lang="en-GB" b="1" dirty="0" err="1"/>
              <a:t>metode</a:t>
            </a:r>
            <a:r>
              <a:rPr lang="en-GB" b="1" dirty="0"/>
              <a:t> de er </a:t>
            </a:r>
            <a:r>
              <a:rPr lang="en-GB" b="1" dirty="0" err="1"/>
              <a:t>komfortable</a:t>
            </a:r>
            <a:r>
              <a:rPr lang="en-GB" b="1" dirty="0"/>
              <a:t> med.</a:t>
            </a:r>
          </a:p>
          <a:p>
            <a:endParaRPr lang="en-GB" dirty="0"/>
          </a:p>
          <a:p>
            <a:endParaRPr lang="en-GB" dirty="0"/>
          </a:p>
        </p:txBody>
      </p:sp>
      <p:sp>
        <p:nvSpPr>
          <p:cNvPr id="4" name="Plassholder for lysbildenummer 3">
            <a:extLst>
              <a:ext uri="{FF2B5EF4-FFF2-40B4-BE49-F238E27FC236}">
                <a16:creationId xmlns:a16="http://schemas.microsoft.com/office/drawing/2014/main" id="{059BBDA2-F091-AA63-14B9-A3F879828F10}"/>
              </a:ext>
            </a:extLst>
          </p:cNvPr>
          <p:cNvSpPr>
            <a:spLocks noGrp="1"/>
          </p:cNvSpPr>
          <p:nvPr>
            <p:ph type="sldNum" sz="quarter" idx="5"/>
          </p:nvPr>
        </p:nvSpPr>
        <p:spPr/>
        <p:txBody>
          <a:bodyPr/>
          <a:lstStyle/>
          <a:p>
            <a:fld id="{78F8475E-C3CA-454B-B2A5-C0CF509BE10C}" type="slidenum">
              <a:rPr lang="en-GB" smtClean="0"/>
              <a:t>18</a:t>
            </a:fld>
            <a:endParaRPr lang="en-GB"/>
          </a:p>
        </p:txBody>
      </p:sp>
    </p:spTree>
    <p:extLst>
      <p:ext uri="{BB962C8B-B14F-4D97-AF65-F5344CB8AC3E}">
        <p14:creationId xmlns:p14="http://schemas.microsoft.com/office/powerpoint/2010/main" val="5119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a:t>Her er det </a:t>
            </a:r>
            <a:r>
              <a:rPr lang="en-GB" dirty="0" err="1"/>
              <a:t>viktig</a:t>
            </a:r>
            <a:r>
              <a:rPr lang="en-GB" dirty="0"/>
              <a:t> at du </a:t>
            </a:r>
            <a:r>
              <a:rPr lang="en-GB" dirty="0" err="1"/>
              <a:t>som</a:t>
            </a:r>
            <a:r>
              <a:rPr lang="en-GB" dirty="0"/>
              <a:t> </a:t>
            </a:r>
            <a:r>
              <a:rPr lang="en-GB" dirty="0" err="1"/>
              <a:t>lærer</a:t>
            </a:r>
            <a:r>
              <a:rPr lang="en-GB" dirty="0"/>
              <a:t> setter </a:t>
            </a:r>
            <a:r>
              <a:rPr lang="en-GB" dirty="0" err="1"/>
              <a:t>forventninger</a:t>
            </a:r>
            <a:r>
              <a:rPr lang="en-GB" dirty="0"/>
              <a:t> </a:t>
            </a:r>
            <a:r>
              <a:rPr lang="en-GB" dirty="0" err="1"/>
              <a:t>til</a:t>
            </a:r>
            <a:r>
              <a:rPr lang="en-GB" dirty="0"/>
              <a:t> </a:t>
            </a:r>
            <a:r>
              <a:rPr lang="en-GB" dirty="0" err="1"/>
              <a:t>hvordan</a:t>
            </a:r>
            <a:r>
              <a:rPr lang="en-GB" dirty="0"/>
              <a:t> </a:t>
            </a:r>
            <a:r>
              <a:rPr lang="en-GB" dirty="0" err="1"/>
              <a:t>øvelsen</a:t>
            </a:r>
            <a:r>
              <a:rPr lang="en-GB" dirty="0"/>
              <a:t> </a:t>
            </a:r>
            <a:r>
              <a:rPr lang="en-GB" dirty="0" err="1"/>
              <a:t>skal</a:t>
            </a:r>
            <a:r>
              <a:rPr lang="en-GB" dirty="0"/>
              <a:t> </a:t>
            </a:r>
            <a:r>
              <a:rPr lang="en-GB" dirty="0" err="1"/>
              <a:t>gjennomføres</a:t>
            </a:r>
            <a:r>
              <a:rPr lang="en-GB" dirty="0"/>
              <a:t>. Dette er </a:t>
            </a:r>
            <a:r>
              <a:rPr lang="en-GB" dirty="0" err="1"/>
              <a:t>en</a:t>
            </a:r>
            <a:r>
              <a:rPr lang="en-GB" dirty="0"/>
              <a:t> </a:t>
            </a:r>
            <a:r>
              <a:rPr lang="en-GB" dirty="0" err="1"/>
              <a:t>dialogaktivitet</a:t>
            </a:r>
            <a:r>
              <a:rPr lang="en-GB" dirty="0"/>
              <a:t>, </a:t>
            </a:r>
            <a:r>
              <a:rPr lang="en-GB" dirty="0" err="1"/>
              <a:t>ikke</a:t>
            </a:r>
            <a:r>
              <a:rPr lang="en-GB" dirty="0"/>
              <a:t> </a:t>
            </a:r>
            <a:r>
              <a:rPr lang="en-GB" dirty="0" err="1"/>
              <a:t>en</a:t>
            </a:r>
            <a:r>
              <a:rPr lang="en-GB" dirty="0"/>
              <a:t> </a:t>
            </a:r>
            <a:r>
              <a:rPr lang="en-GB" dirty="0" err="1"/>
              <a:t>debatt</a:t>
            </a:r>
            <a:r>
              <a:rPr lang="en-GB" dirty="0"/>
              <a:t>. </a:t>
            </a:r>
            <a:r>
              <a:rPr lang="en-GB" dirty="0" err="1"/>
              <a:t>Historiene</a:t>
            </a:r>
            <a:r>
              <a:rPr lang="en-GB" dirty="0"/>
              <a:t> </a:t>
            </a:r>
            <a:r>
              <a:rPr lang="en-GB" dirty="0" err="1"/>
              <a:t>elevene</a:t>
            </a:r>
            <a:r>
              <a:rPr lang="en-GB" dirty="0"/>
              <a:t> </a:t>
            </a:r>
            <a:r>
              <a:rPr lang="en-GB" dirty="0" err="1"/>
              <a:t>skal</a:t>
            </a:r>
            <a:r>
              <a:rPr lang="en-GB" dirty="0"/>
              <a:t> </a:t>
            </a:r>
            <a:r>
              <a:rPr lang="en-GB" dirty="0" err="1"/>
              <a:t>vurdere</a:t>
            </a:r>
            <a:r>
              <a:rPr lang="en-GB" dirty="0"/>
              <a:t> er </a:t>
            </a:r>
            <a:r>
              <a:rPr lang="en-GB" dirty="0" err="1"/>
              <a:t>ekte</a:t>
            </a:r>
            <a:r>
              <a:rPr lang="en-GB" dirty="0"/>
              <a:t> </a:t>
            </a:r>
            <a:r>
              <a:rPr lang="en-GB" dirty="0" err="1"/>
              <a:t>hendelser</a:t>
            </a:r>
            <a:r>
              <a:rPr lang="en-GB" dirty="0"/>
              <a:t>, det </a:t>
            </a:r>
            <a:r>
              <a:rPr lang="en-GB" dirty="0" err="1"/>
              <a:t>gjelder</a:t>
            </a:r>
            <a:r>
              <a:rPr lang="en-GB" dirty="0"/>
              <a:t> </a:t>
            </a:r>
            <a:r>
              <a:rPr lang="en-GB" dirty="0" err="1"/>
              <a:t>også</a:t>
            </a:r>
            <a:r>
              <a:rPr lang="en-GB" dirty="0"/>
              <a:t> </a:t>
            </a:r>
            <a:r>
              <a:rPr lang="en-GB" dirty="0" err="1"/>
              <a:t>tilskuerne</a:t>
            </a:r>
            <a:r>
              <a:rPr lang="en-GB" dirty="0"/>
              <a:t> </a:t>
            </a:r>
            <a:r>
              <a:rPr lang="en-GB" dirty="0" err="1"/>
              <a:t>til</a:t>
            </a:r>
            <a:r>
              <a:rPr lang="en-GB" dirty="0"/>
              <a:t> </a:t>
            </a:r>
            <a:r>
              <a:rPr lang="en-GB" dirty="0" err="1"/>
              <a:t>disse</a:t>
            </a:r>
            <a:r>
              <a:rPr lang="en-GB" dirty="0"/>
              <a:t> </a:t>
            </a:r>
            <a:r>
              <a:rPr lang="en-GB" dirty="0" err="1"/>
              <a:t>hendelsene</a:t>
            </a:r>
            <a:r>
              <a:rPr lang="en-GB" dirty="0"/>
              <a:t>. </a:t>
            </a:r>
          </a:p>
          <a:p>
            <a:endParaRPr lang="en-GB" dirty="0"/>
          </a:p>
          <a:p>
            <a:r>
              <a:rPr lang="en-GB" dirty="0"/>
              <a:t>Et </a:t>
            </a:r>
            <a:r>
              <a:rPr lang="en-GB" dirty="0" err="1"/>
              <a:t>viktig</a:t>
            </a:r>
            <a:r>
              <a:rPr lang="en-GB" dirty="0"/>
              <a:t> </a:t>
            </a:r>
            <a:r>
              <a:rPr lang="en-GB" dirty="0" err="1"/>
              <a:t>poeng</a:t>
            </a:r>
            <a:r>
              <a:rPr lang="en-GB" dirty="0"/>
              <a:t> er at </a:t>
            </a:r>
            <a:r>
              <a:rPr lang="en-GB" dirty="0" err="1"/>
              <a:t>gruppen</a:t>
            </a:r>
            <a:r>
              <a:rPr lang="en-GB" dirty="0"/>
              <a:t> </a:t>
            </a:r>
            <a:r>
              <a:rPr lang="en-GB" dirty="0" err="1"/>
              <a:t>ikke</a:t>
            </a:r>
            <a:r>
              <a:rPr lang="en-GB" dirty="0"/>
              <a:t> </a:t>
            </a:r>
            <a:r>
              <a:rPr lang="en-GB" dirty="0" err="1"/>
              <a:t>trenger</a:t>
            </a:r>
            <a:r>
              <a:rPr lang="en-GB" dirty="0"/>
              <a:t> å </a:t>
            </a:r>
            <a:r>
              <a:rPr lang="en-GB" dirty="0" err="1"/>
              <a:t>bli</a:t>
            </a:r>
            <a:r>
              <a:rPr lang="en-GB" dirty="0"/>
              <a:t> </a:t>
            </a:r>
            <a:r>
              <a:rPr lang="en-GB" dirty="0" err="1"/>
              <a:t>enige</a:t>
            </a:r>
            <a:r>
              <a:rPr lang="en-GB" dirty="0"/>
              <a:t> om </a:t>
            </a:r>
            <a:r>
              <a:rPr lang="en-GB" dirty="0" err="1"/>
              <a:t>hvilken</a:t>
            </a:r>
            <a:r>
              <a:rPr lang="en-GB" dirty="0"/>
              <a:t> </a:t>
            </a:r>
            <a:r>
              <a:rPr lang="en-GB" dirty="0" err="1"/>
              <a:t>metode</a:t>
            </a:r>
            <a:r>
              <a:rPr lang="en-GB" dirty="0"/>
              <a:t> </a:t>
            </a:r>
            <a:r>
              <a:rPr lang="en-GB" dirty="0" err="1"/>
              <a:t>som</a:t>
            </a:r>
            <a:r>
              <a:rPr lang="en-GB" dirty="0"/>
              <a:t> er best å </a:t>
            </a:r>
            <a:r>
              <a:rPr lang="en-GB" dirty="0" err="1"/>
              <a:t>benytte</a:t>
            </a:r>
            <a:r>
              <a:rPr lang="en-GB" dirty="0"/>
              <a:t>, men at </a:t>
            </a:r>
            <a:r>
              <a:rPr lang="en-GB" dirty="0" err="1"/>
              <a:t>hver</a:t>
            </a:r>
            <a:r>
              <a:rPr lang="en-GB" dirty="0"/>
              <a:t> </a:t>
            </a:r>
            <a:r>
              <a:rPr lang="en-GB" dirty="0" err="1"/>
              <a:t>enkelt</a:t>
            </a:r>
            <a:r>
              <a:rPr lang="en-GB" dirty="0"/>
              <a:t> </a:t>
            </a:r>
            <a:r>
              <a:rPr lang="en-GB" dirty="0" err="1"/>
              <a:t>finner</a:t>
            </a:r>
            <a:r>
              <a:rPr lang="en-GB" dirty="0"/>
              <a:t> </a:t>
            </a:r>
            <a:r>
              <a:rPr lang="en-GB" dirty="0" err="1"/>
              <a:t>en</a:t>
            </a:r>
            <a:r>
              <a:rPr lang="en-GB" dirty="0"/>
              <a:t> </a:t>
            </a:r>
            <a:r>
              <a:rPr lang="en-GB" dirty="0" err="1"/>
              <a:t>metode</a:t>
            </a:r>
            <a:r>
              <a:rPr lang="en-GB" dirty="0"/>
              <a:t> de er </a:t>
            </a:r>
            <a:r>
              <a:rPr lang="en-GB" dirty="0" err="1"/>
              <a:t>komfortable</a:t>
            </a:r>
            <a:r>
              <a:rPr lang="en-GB" dirty="0"/>
              <a:t> med.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effectLst/>
                <a:latin typeface="Segoe UI" panose="020B0502040204020203" pitchFamily="34" charset="0"/>
              </a:rPr>
              <a:t>Regler</a:t>
            </a:r>
            <a:r>
              <a:rPr lang="en-US" sz="1200" b="1" dirty="0">
                <a:effectLst/>
                <a:latin typeface="Segoe UI" panose="020B0502040204020203" pitchFamily="34" charset="0"/>
              </a:rPr>
              <a:t> for </a:t>
            </a:r>
            <a:r>
              <a:rPr lang="en-US" sz="1200" b="1" dirty="0" err="1">
                <a:effectLst/>
                <a:latin typeface="Segoe UI" panose="020B0502040204020203" pitchFamily="34" charset="0"/>
              </a:rPr>
              <a:t>samtalen</a:t>
            </a:r>
            <a:r>
              <a:rPr lang="en-US" sz="1200" b="1" dirty="0">
                <a:effectLst/>
                <a:latin typeface="Segoe UI" panose="020B0502040204020203" pitchFamily="34" charset="0"/>
              </a:rPr>
              <a:t>:</a:t>
            </a:r>
            <a:br>
              <a:rPr lang="en-US" sz="1200" b="1" dirty="0">
                <a:effectLst/>
                <a:latin typeface="Segoe UI" panose="020B0502040204020203" pitchFamily="34" charset="0"/>
              </a:rPr>
            </a:br>
            <a:r>
              <a:rPr lang="en-US" sz="1200" dirty="0">
                <a:effectLst/>
                <a:latin typeface="Segoe UI" panose="020B0502040204020203" pitchFamily="34" charset="0"/>
              </a:rPr>
              <a:t>- </a:t>
            </a:r>
            <a:r>
              <a:rPr lang="en-US" sz="1200" dirty="0" err="1">
                <a:effectLst/>
                <a:latin typeface="Segoe UI" panose="020B0502040204020203" pitchFamily="34" charset="0"/>
              </a:rPr>
              <a:t>Lytt</a:t>
            </a:r>
            <a:r>
              <a:rPr lang="en-US" sz="1200" dirty="0">
                <a:effectLst/>
                <a:latin typeface="Segoe UI" panose="020B0502040204020203" pitchFamily="34" charset="0"/>
              </a:rPr>
              <a:t> </a:t>
            </a:r>
            <a:r>
              <a:rPr lang="en-US" sz="1200" dirty="0" err="1">
                <a:effectLst/>
                <a:latin typeface="Segoe UI" panose="020B0502040204020203" pitchFamily="34" charset="0"/>
              </a:rPr>
              <a:t>til</a:t>
            </a:r>
            <a:r>
              <a:rPr lang="en-US" sz="1200" dirty="0">
                <a:effectLst/>
                <a:latin typeface="Segoe UI" panose="020B0502040204020203" pitchFamily="34" charset="0"/>
              </a:rPr>
              <a:t> </a:t>
            </a:r>
            <a:r>
              <a:rPr lang="en-US" sz="1200" dirty="0" err="1">
                <a:effectLst/>
                <a:latin typeface="Segoe UI" panose="020B0502040204020203" pitchFamily="34" charset="0"/>
              </a:rPr>
              <a:t>hverandres</a:t>
            </a:r>
            <a:r>
              <a:rPr lang="en-US" sz="1200" dirty="0">
                <a:effectLst/>
                <a:latin typeface="Segoe UI" panose="020B0502040204020203" pitchFamily="34" charset="0"/>
              </a:rPr>
              <a:t> </a:t>
            </a:r>
            <a:r>
              <a:rPr lang="en-US" sz="1200" dirty="0" err="1">
                <a:effectLst/>
                <a:latin typeface="Segoe UI" panose="020B0502040204020203" pitchFamily="34" charset="0"/>
              </a:rPr>
              <a:t>bidrag</a:t>
            </a:r>
            <a:br>
              <a:rPr lang="en-US" sz="1200" dirty="0">
                <a:effectLst/>
                <a:latin typeface="Segoe UI" panose="020B0502040204020203" pitchFamily="34" charset="0"/>
              </a:rPr>
            </a:br>
            <a:r>
              <a:rPr lang="en-US" sz="1200" dirty="0">
                <a:effectLst/>
                <a:latin typeface="Segoe UI" panose="020B0502040204020203" pitchFamily="34" charset="0"/>
              </a:rPr>
              <a:t>- </a:t>
            </a:r>
            <a:r>
              <a:rPr lang="en-US" sz="1200" dirty="0" err="1">
                <a:effectLst/>
                <a:latin typeface="Segoe UI" panose="020B0502040204020203" pitchFamily="34" charset="0"/>
              </a:rPr>
              <a:t>Respekter</a:t>
            </a:r>
            <a:r>
              <a:rPr lang="en-US" sz="1200" dirty="0">
                <a:effectLst/>
                <a:latin typeface="Segoe UI" panose="020B0502040204020203" pitchFamily="34" charset="0"/>
              </a:rPr>
              <a:t> </a:t>
            </a:r>
            <a:r>
              <a:rPr lang="en-US" sz="1200" dirty="0" err="1">
                <a:effectLst/>
                <a:latin typeface="Segoe UI" panose="020B0502040204020203" pitchFamily="34" charset="0"/>
              </a:rPr>
              <a:t>hverandre</a:t>
            </a:r>
            <a:br>
              <a:rPr lang="en-US" sz="1200" dirty="0">
                <a:effectLst/>
                <a:latin typeface="Segoe UI" panose="020B0502040204020203" pitchFamily="34" charset="0"/>
              </a:rPr>
            </a:br>
            <a:r>
              <a:rPr lang="en-US" sz="1200" dirty="0">
                <a:effectLst/>
                <a:latin typeface="Segoe UI" panose="020B0502040204020203" pitchFamily="34" charset="0"/>
              </a:rPr>
              <a:t>- </a:t>
            </a:r>
            <a:r>
              <a:rPr lang="en-US" sz="1200" dirty="0" err="1">
                <a:effectLst/>
                <a:latin typeface="Segoe UI" panose="020B0502040204020203" pitchFamily="34" charset="0"/>
              </a:rPr>
              <a:t>Vær</a:t>
            </a:r>
            <a:r>
              <a:rPr lang="en-US" sz="1200" dirty="0">
                <a:effectLst/>
                <a:latin typeface="Segoe UI" panose="020B0502040204020203" pitchFamily="34" charset="0"/>
              </a:rPr>
              <a:t> </a:t>
            </a:r>
            <a:r>
              <a:rPr lang="en-US" sz="1200" dirty="0" err="1">
                <a:effectLst/>
                <a:latin typeface="Segoe UI" panose="020B0502040204020203" pitchFamily="34" charset="0"/>
              </a:rPr>
              <a:t>bevisst</a:t>
            </a:r>
            <a:r>
              <a:rPr lang="en-US" sz="1200" dirty="0">
                <a:effectLst/>
                <a:latin typeface="Segoe UI" panose="020B0502040204020203" pitchFamily="34" charset="0"/>
              </a:rPr>
              <a:t> </a:t>
            </a:r>
            <a:r>
              <a:rPr lang="en-US" sz="1200" dirty="0" err="1">
                <a:effectLst/>
                <a:latin typeface="Segoe UI" panose="020B0502040204020203" pitchFamily="34" charset="0"/>
              </a:rPr>
              <a:t>på</a:t>
            </a:r>
            <a:r>
              <a:rPr lang="en-US" sz="1200" dirty="0">
                <a:effectLst/>
                <a:latin typeface="Segoe UI" panose="020B0502040204020203" pitchFamily="34" charset="0"/>
              </a:rPr>
              <a:t> at </a:t>
            </a:r>
            <a:r>
              <a:rPr lang="en-US" sz="1200" dirty="0" err="1">
                <a:effectLst/>
                <a:latin typeface="Segoe UI" panose="020B0502040204020203" pitchFamily="34" charset="0"/>
              </a:rPr>
              <a:t>dette</a:t>
            </a:r>
            <a:r>
              <a:rPr lang="en-US" sz="1200" dirty="0">
                <a:effectLst/>
                <a:latin typeface="Segoe UI" panose="020B0502040204020203" pitchFamily="34" charset="0"/>
              </a:rPr>
              <a:t> er et </a:t>
            </a:r>
            <a:r>
              <a:rPr lang="en-US" sz="1200" dirty="0" err="1">
                <a:effectLst/>
                <a:latin typeface="Segoe UI" panose="020B0502040204020203" pitchFamily="34" charset="0"/>
              </a:rPr>
              <a:t>sensitivt</a:t>
            </a:r>
            <a:r>
              <a:rPr lang="en-US" sz="1200" dirty="0">
                <a:effectLst/>
                <a:latin typeface="Segoe UI" panose="020B0502040204020203" pitchFamily="34" charset="0"/>
              </a:rPr>
              <a:t> </a:t>
            </a:r>
            <a:r>
              <a:rPr lang="en-US" sz="1200" dirty="0" err="1">
                <a:effectLst/>
                <a:latin typeface="Segoe UI" panose="020B0502040204020203" pitchFamily="34" charset="0"/>
              </a:rPr>
              <a:t>tema</a:t>
            </a:r>
            <a:r>
              <a:rPr lang="en-US" sz="1200" dirty="0">
                <a:effectLst/>
                <a:latin typeface="Segoe UI" panose="020B0502040204020203" pitchFamily="34" charset="0"/>
              </a:rPr>
              <a:t>.</a:t>
            </a:r>
            <a:br>
              <a:rPr lang="en-US" sz="1200" dirty="0">
                <a:effectLst/>
                <a:latin typeface="Segoe UI" panose="020B0502040204020203" pitchFamily="34" charset="0"/>
              </a:rPr>
            </a:br>
            <a:r>
              <a:rPr lang="en-US" sz="1200" dirty="0">
                <a:effectLst/>
                <a:latin typeface="Segoe UI" panose="020B0502040204020203" pitchFamily="34" charset="0"/>
              </a:rPr>
              <a:t>- Delta, </a:t>
            </a:r>
            <a:r>
              <a:rPr lang="en-US" sz="1200" dirty="0" err="1">
                <a:effectLst/>
                <a:latin typeface="Segoe UI" panose="020B0502040204020203" pitchFamily="34" charset="0"/>
              </a:rPr>
              <a:t>ikke</a:t>
            </a:r>
            <a:r>
              <a:rPr lang="en-US" sz="1200" dirty="0">
                <a:effectLst/>
                <a:latin typeface="Segoe UI" panose="020B0502040204020203" pitchFamily="34" charset="0"/>
              </a:rPr>
              <a:t> </a:t>
            </a:r>
            <a:r>
              <a:rPr lang="en-US" sz="1200" dirty="0" err="1">
                <a:effectLst/>
                <a:latin typeface="Segoe UI" panose="020B0502040204020203" pitchFamily="34" charset="0"/>
              </a:rPr>
              <a:t>debatter</a:t>
            </a:r>
            <a:endParaRPr lang="en-GB" dirty="0"/>
          </a:p>
          <a:p>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19</a:t>
            </a:fld>
            <a:endParaRPr lang="en-GB"/>
          </a:p>
        </p:txBody>
      </p:sp>
    </p:spTree>
    <p:extLst>
      <p:ext uri="{BB962C8B-B14F-4D97-AF65-F5344CB8AC3E}">
        <p14:creationId xmlns:p14="http://schemas.microsoft.com/office/powerpoint/2010/main" val="340726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Læringsmål</a:t>
            </a:r>
            <a:r>
              <a:rPr lang="en-GB" b="1" dirty="0"/>
              <a:t>:</a:t>
            </a:r>
          </a:p>
          <a:p>
            <a:r>
              <a:rPr lang="en-GB" b="1" dirty="0"/>
              <a:t>- </a:t>
            </a:r>
            <a:r>
              <a:rPr lang="en-GB" b="1" dirty="0" err="1"/>
              <a:t>Elevene</a:t>
            </a:r>
            <a:r>
              <a:rPr lang="en-GB" b="1" dirty="0"/>
              <a:t> </a:t>
            </a:r>
            <a:r>
              <a:rPr lang="en-GB" b="1" dirty="0" err="1"/>
              <a:t>vil</a:t>
            </a:r>
            <a:r>
              <a:rPr lang="en-GB" b="1" dirty="0"/>
              <a:t> </a:t>
            </a:r>
            <a:r>
              <a:rPr lang="en-GB" b="1" dirty="0" err="1"/>
              <a:t>samtale</a:t>
            </a:r>
            <a:r>
              <a:rPr lang="en-GB" b="1" dirty="0"/>
              <a:t> om </a:t>
            </a:r>
            <a:r>
              <a:rPr lang="en-GB" b="1" dirty="0" err="1"/>
              <a:t>hva</a:t>
            </a:r>
            <a:r>
              <a:rPr lang="en-GB" b="1" dirty="0"/>
              <a:t> </a:t>
            </a:r>
            <a:r>
              <a:rPr lang="en-GB" b="1" dirty="0" err="1"/>
              <a:t>hets</a:t>
            </a:r>
            <a:r>
              <a:rPr lang="en-GB" b="1" dirty="0"/>
              <a:t>, </a:t>
            </a:r>
            <a:r>
              <a:rPr lang="en-GB" b="1" dirty="0" err="1"/>
              <a:t>rasisme</a:t>
            </a:r>
            <a:r>
              <a:rPr lang="en-GB" b="1" dirty="0"/>
              <a:t> </a:t>
            </a:r>
            <a:r>
              <a:rPr lang="en-GB" b="1" dirty="0" err="1"/>
              <a:t>og</a:t>
            </a:r>
            <a:r>
              <a:rPr lang="en-GB" b="1" dirty="0"/>
              <a:t> </a:t>
            </a:r>
            <a:r>
              <a:rPr lang="en-GB" b="1" dirty="0" err="1"/>
              <a:t>diskriminering</a:t>
            </a:r>
            <a:r>
              <a:rPr lang="en-GB" b="1" dirty="0"/>
              <a:t> er, </a:t>
            </a:r>
            <a:r>
              <a:rPr lang="en-GB" b="1" dirty="0" err="1"/>
              <a:t>og</a:t>
            </a:r>
            <a:r>
              <a:rPr lang="en-GB" b="1" dirty="0"/>
              <a:t> </a:t>
            </a:r>
            <a:r>
              <a:rPr lang="en-GB" b="1" dirty="0" err="1"/>
              <a:t>hvilke</a:t>
            </a:r>
            <a:r>
              <a:rPr lang="en-GB" b="1" dirty="0"/>
              <a:t> </a:t>
            </a:r>
            <a:r>
              <a:rPr lang="en-GB" b="1" dirty="0" err="1"/>
              <a:t>konsekvenser</a:t>
            </a:r>
            <a:r>
              <a:rPr lang="en-GB" b="1" dirty="0"/>
              <a:t> det </a:t>
            </a:r>
            <a:r>
              <a:rPr lang="en-GB" b="1" dirty="0" err="1"/>
              <a:t>kan</a:t>
            </a:r>
            <a:r>
              <a:rPr lang="en-GB" b="1" dirty="0"/>
              <a:t> ha for de </a:t>
            </a:r>
            <a:r>
              <a:rPr lang="en-GB" b="1" dirty="0" err="1"/>
              <a:t>som</a:t>
            </a:r>
            <a:r>
              <a:rPr lang="en-GB" b="1" dirty="0"/>
              <a:t> </a:t>
            </a:r>
            <a:r>
              <a:rPr lang="en-GB" b="1" dirty="0" err="1"/>
              <a:t>blir</a:t>
            </a:r>
            <a:r>
              <a:rPr lang="en-GB" b="1" dirty="0"/>
              <a:t> </a:t>
            </a:r>
            <a:r>
              <a:rPr lang="en-GB" b="1" dirty="0" err="1"/>
              <a:t>utsatt</a:t>
            </a:r>
            <a:r>
              <a:rPr lang="en-GB" b="1" dirty="0"/>
              <a:t> for det.</a:t>
            </a:r>
          </a:p>
          <a:p>
            <a:r>
              <a:rPr lang="en-GB" b="1" dirty="0"/>
              <a:t>- </a:t>
            </a:r>
            <a:r>
              <a:rPr lang="en-GB" b="1" dirty="0" err="1"/>
              <a:t>Elevene</a:t>
            </a:r>
            <a:r>
              <a:rPr lang="en-GB" b="1" dirty="0"/>
              <a:t> </a:t>
            </a:r>
            <a:r>
              <a:rPr lang="en-GB" b="1" dirty="0" err="1"/>
              <a:t>vil</a:t>
            </a:r>
            <a:r>
              <a:rPr lang="en-GB" b="1" dirty="0"/>
              <a:t> </a:t>
            </a:r>
            <a:r>
              <a:rPr lang="en-GB" b="1" dirty="0" err="1"/>
              <a:t>utforske</a:t>
            </a:r>
            <a:r>
              <a:rPr lang="en-GB" b="1" dirty="0"/>
              <a:t> </a:t>
            </a:r>
            <a:r>
              <a:rPr lang="en-GB" b="1" dirty="0" err="1"/>
              <a:t>hvilke</a:t>
            </a:r>
            <a:r>
              <a:rPr lang="en-GB" b="1" dirty="0"/>
              <a:t> </a:t>
            </a:r>
            <a:r>
              <a:rPr lang="en-GB" b="1" dirty="0" err="1"/>
              <a:t>alternativer</a:t>
            </a:r>
            <a:r>
              <a:rPr lang="en-GB" b="1" dirty="0"/>
              <a:t> de </a:t>
            </a:r>
            <a:r>
              <a:rPr lang="en-GB" b="1" dirty="0" err="1"/>
              <a:t>har</a:t>
            </a:r>
            <a:r>
              <a:rPr lang="en-GB" b="1" dirty="0"/>
              <a:t> </a:t>
            </a:r>
            <a:r>
              <a:rPr lang="en-GB" b="1" dirty="0" err="1"/>
              <a:t>når</a:t>
            </a:r>
            <a:r>
              <a:rPr lang="en-GB" b="1" dirty="0"/>
              <a:t> de er </a:t>
            </a:r>
            <a:r>
              <a:rPr lang="en-GB" b="1" dirty="0" err="1"/>
              <a:t>vitne</a:t>
            </a:r>
            <a:r>
              <a:rPr lang="en-GB" b="1" dirty="0"/>
              <a:t> </a:t>
            </a:r>
            <a:r>
              <a:rPr lang="en-GB" b="1" dirty="0" err="1"/>
              <a:t>til</a:t>
            </a:r>
            <a:r>
              <a:rPr lang="en-GB" b="1" dirty="0"/>
              <a:t> at </a:t>
            </a:r>
            <a:r>
              <a:rPr lang="en-GB" b="1" dirty="0" err="1"/>
              <a:t>andre</a:t>
            </a:r>
            <a:r>
              <a:rPr lang="en-GB" b="1" dirty="0"/>
              <a:t> </a:t>
            </a:r>
            <a:r>
              <a:rPr lang="en-GB" b="1" dirty="0" err="1"/>
              <a:t>utsettes</a:t>
            </a:r>
            <a:r>
              <a:rPr lang="en-GB" b="1" dirty="0"/>
              <a:t> for </a:t>
            </a:r>
            <a:r>
              <a:rPr lang="en-GB" b="1" dirty="0" err="1"/>
              <a:t>hets</a:t>
            </a:r>
            <a:r>
              <a:rPr lang="en-GB" b="1" dirty="0"/>
              <a:t>, </a:t>
            </a:r>
            <a:r>
              <a:rPr lang="en-GB" b="1" dirty="0" err="1"/>
              <a:t>rasisme</a:t>
            </a:r>
            <a:r>
              <a:rPr lang="en-GB" b="1" dirty="0"/>
              <a:t> </a:t>
            </a:r>
            <a:r>
              <a:rPr lang="en-GB" b="1" dirty="0" err="1"/>
              <a:t>og</a:t>
            </a:r>
            <a:r>
              <a:rPr lang="en-GB" b="1" dirty="0"/>
              <a:t> </a:t>
            </a:r>
            <a:r>
              <a:rPr lang="en-GB" b="1" dirty="0" err="1"/>
              <a:t>diskriminering</a:t>
            </a:r>
            <a:r>
              <a:rPr lang="en-GB" b="1" dirty="0"/>
              <a: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Til</a:t>
            </a:r>
            <a:r>
              <a:rPr lang="en-GB" b="1" dirty="0"/>
              <a:t> </a:t>
            </a:r>
            <a:r>
              <a:rPr lang="en-GB" b="1" dirty="0" err="1"/>
              <a:t>dette</a:t>
            </a:r>
            <a:r>
              <a:rPr lang="en-GB" b="1" dirty="0"/>
              <a:t> </a:t>
            </a:r>
            <a:r>
              <a:rPr lang="en-GB" b="1" dirty="0" err="1"/>
              <a:t>undervisningsopplegget</a:t>
            </a:r>
            <a:r>
              <a:rPr lang="en-GB" b="1" dirty="0"/>
              <a:t> </a:t>
            </a:r>
            <a:r>
              <a:rPr lang="en-GB" b="1" dirty="0" err="1"/>
              <a:t>finner</a:t>
            </a:r>
            <a:r>
              <a:rPr lang="en-GB" b="1" dirty="0"/>
              <a:t> du et </a:t>
            </a:r>
            <a:r>
              <a:rPr lang="en-GB" b="1" dirty="0" err="1"/>
              <a:t>vedlegg</a:t>
            </a:r>
            <a:r>
              <a:rPr lang="en-GB" b="1" dirty="0"/>
              <a:t> “</a:t>
            </a:r>
            <a:r>
              <a:rPr lang="en-GB" b="1" dirty="0" err="1"/>
              <a:t>Støtteark</a:t>
            </a:r>
            <a:r>
              <a:rPr lang="en-GB" b="1" dirty="0"/>
              <a:t> SOS </a:t>
            </a:r>
            <a:r>
              <a:rPr lang="en-GB" b="1" dirty="0" err="1"/>
              <a:t>i</a:t>
            </a:r>
            <a:r>
              <a:rPr lang="en-GB" b="1" dirty="0"/>
              <a:t> det </a:t>
            </a:r>
            <a:r>
              <a:rPr lang="en-GB" b="1" dirty="0" err="1"/>
              <a:t>offentlige</a:t>
            </a:r>
            <a:r>
              <a:rPr lang="en-GB" b="1" dirty="0"/>
              <a:t> rom”. Dette </a:t>
            </a:r>
            <a:r>
              <a:rPr lang="en-GB" b="1" dirty="0" err="1"/>
              <a:t>kan</a:t>
            </a:r>
            <a:r>
              <a:rPr lang="en-GB" b="1" dirty="0"/>
              <a:t> </a:t>
            </a:r>
            <a:r>
              <a:rPr lang="en-GB" b="1" dirty="0" err="1"/>
              <a:t>bidra</a:t>
            </a:r>
            <a:r>
              <a:rPr lang="en-GB" b="1" dirty="0"/>
              <a:t> </a:t>
            </a:r>
            <a:r>
              <a:rPr lang="en-GB" b="1" dirty="0" err="1"/>
              <a:t>til</a:t>
            </a:r>
            <a:r>
              <a:rPr lang="en-GB" b="1" dirty="0"/>
              <a:t> å </a:t>
            </a:r>
            <a:r>
              <a:rPr lang="en-GB" b="1" dirty="0" err="1"/>
              <a:t>stimulere</a:t>
            </a:r>
            <a:r>
              <a:rPr lang="en-GB" b="1" dirty="0"/>
              <a:t> </a:t>
            </a:r>
            <a:r>
              <a:rPr lang="en-GB" b="1" dirty="0" err="1"/>
              <a:t>samtaler</a:t>
            </a:r>
            <a:r>
              <a:rPr lang="en-GB" b="1" dirty="0"/>
              <a:t> </a:t>
            </a:r>
            <a:r>
              <a:rPr lang="en-GB" b="1" dirty="0" err="1"/>
              <a:t>i</a:t>
            </a:r>
            <a:r>
              <a:rPr lang="en-GB" b="1" dirty="0"/>
              <a:t> </a:t>
            </a:r>
            <a:r>
              <a:rPr lang="en-GB" b="1" dirty="0" err="1"/>
              <a:t>gruppene</a:t>
            </a:r>
            <a:r>
              <a:rPr lang="en-GB" b="1" dirty="0"/>
              <a:t>. </a:t>
            </a:r>
          </a:p>
          <a:p>
            <a:endParaRPr lang="en-GB" b="1" dirty="0"/>
          </a:p>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a:t>Start med å </a:t>
            </a:r>
            <a:r>
              <a:rPr lang="en-GB" dirty="0" err="1"/>
              <a:t>fortelle</a:t>
            </a:r>
            <a:r>
              <a:rPr lang="en-GB" dirty="0"/>
              <a:t> </a:t>
            </a:r>
            <a:r>
              <a:rPr lang="en-GB" dirty="0" err="1"/>
              <a:t>elevene</a:t>
            </a:r>
            <a:r>
              <a:rPr lang="en-GB" dirty="0"/>
              <a:t> at </a:t>
            </a:r>
            <a:r>
              <a:rPr lang="en-GB" dirty="0" err="1"/>
              <a:t>i</a:t>
            </a:r>
            <a:r>
              <a:rPr lang="en-GB" dirty="0"/>
              <a:t> </a:t>
            </a:r>
            <a:r>
              <a:rPr lang="en-GB" dirty="0" err="1"/>
              <a:t>dag</a:t>
            </a:r>
            <a:r>
              <a:rPr lang="en-GB" dirty="0"/>
              <a:t> </a:t>
            </a:r>
            <a:r>
              <a:rPr lang="en-GB" dirty="0" err="1"/>
              <a:t>skal</a:t>
            </a:r>
            <a:r>
              <a:rPr lang="en-GB" dirty="0"/>
              <a:t> det </a:t>
            </a:r>
            <a:r>
              <a:rPr lang="en-GB" dirty="0" err="1"/>
              <a:t>gjennomføres</a:t>
            </a:r>
            <a:r>
              <a:rPr lang="en-GB" dirty="0"/>
              <a:t> et </a:t>
            </a:r>
            <a:r>
              <a:rPr lang="en-GB" dirty="0" err="1"/>
              <a:t>undervisningsopplegg</a:t>
            </a:r>
            <a:r>
              <a:rPr lang="en-GB" dirty="0"/>
              <a:t> fra Amnesty, om </a:t>
            </a:r>
            <a:r>
              <a:rPr lang="en-GB" dirty="0" err="1"/>
              <a:t>hvordan</a:t>
            </a:r>
            <a:r>
              <a:rPr lang="en-GB" dirty="0"/>
              <a:t> man </a:t>
            </a:r>
            <a:r>
              <a:rPr lang="en-GB" dirty="0" err="1"/>
              <a:t>kan</a:t>
            </a:r>
            <a:r>
              <a:rPr lang="en-GB" dirty="0"/>
              <a:t> gripe inn </a:t>
            </a:r>
            <a:r>
              <a:rPr lang="en-GB" dirty="0" err="1"/>
              <a:t>når</a:t>
            </a:r>
            <a:r>
              <a:rPr lang="en-GB" dirty="0"/>
              <a:t> man er </a:t>
            </a:r>
            <a:r>
              <a:rPr lang="en-GB" dirty="0" err="1"/>
              <a:t>vitne</a:t>
            </a:r>
            <a:r>
              <a:rPr lang="en-GB" dirty="0"/>
              <a:t> </a:t>
            </a:r>
            <a:r>
              <a:rPr lang="en-GB" dirty="0" err="1"/>
              <a:t>til</a:t>
            </a:r>
            <a:r>
              <a:rPr lang="en-GB" dirty="0"/>
              <a:t> at </a:t>
            </a:r>
            <a:r>
              <a:rPr lang="en-GB" dirty="0" err="1"/>
              <a:t>noen</a:t>
            </a:r>
            <a:r>
              <a:rPr lang="en-GB" dirty="0"/>
              <a:t> </a:t>
            </a:r>
            <a:r>
              <a:rPr lang="en-GB" dirty="0" err="1"/>
              <a:t>utsettes</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a:t>
            </a:r>
          </a:p>
          <a:p>
            <a:endParaRPr lang="en-GB" dirty="0"/>
          </a:p>
          <a:p>
            <a:r>
              <a:rPr lang="en-GB" dirty="0"/>
              <a:t>I </a:t>
            </a:r>
            <a:r>
              <a:rPr lang="en-GB" dirty="0" err="1"/>
              <a:t>dag</a:t>
            </a:r>
            <a:r>
              <a:rPr lang="en-GB" dirty="0"/>
              <a:t> </a:t>
            </a:r>
            <a:r>
              <a:rPr lang="en-GB" dirty="0" err="1"/>
              <a:t>skal</a:t>
            </a:r>
            <a:r>
              <a:rPr lang="en-GB" dirty="0"/>
              <a:t> vi </a:t>
            </a:r>
            <a:r>
              <a:rPr lang="en-GB" dirty="0" err="1"/>
              <a:t>bli</a:t>
            </a:r>
            <a:r>
              <a:rPr lang="en-GB" dirty="0"/>
              <a:t> </a:t>
            </a:r>
            <a:r>
              <a:rPr lang="en-GB" dirty="0" err="1"/>
              <a:t>bedre</a:t>
            </a:r>
            <a:r>
              <a:rPr lang="en-GB" dirty="0"/>
              <a:t> </a:t>
            </a:r>
            <a:r>
              <a:rPr lang="en-GB" dirty="0" err="1"/>
              <a:t>kjent</a:t>
            </a:r>
            <a:r>
              <a:rPr lang="en-GB" dirty="0"/>
              <a:t> med:</a:t>
            </a:r>
          </a:p>
          <a:p>
            <a:r>
              <a:rPr lang="en-GB" dirty="0"/>
              <a:t>- </a:t>
            </a:r>
            <a:r>
              <a:rPr lang="en-GB" dirty="0" err="1"/>
              <a:t>Hva</a:t>
            </a:r>
            <a:r>
              <a:rPr lang="en-GB" dirty="0"/>
              <a:t> er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a:t>
            </a:r>
          </a:p>
          <a:p>
            <a:r>
              <a:rPr lang="en-GB" dirty="0"/>
              <a:t>- </a:t>
            </a:r>
            <a:r>
              <a:rPr lang="en-GB" dirty="0" err="1"/>
              <a:t>Hvilke</a:t>
            </a:r>
            <a:r>
              <a:rPr lang="en-GB" dirty="0"/>
              <a:t> </a:t>
            </a:r>
            <a:r>
              <a:rPr lang="en-GB" dirty="0" err="1"/>
              <a:t>konvekvenser</a:t>
            </a:r>
            <a:r>
              <a:rPr lang="en-GB" dirty="0"/>
              <a:t> det </a:t>
            </a:r>
            <a:r>
              <a:rPr lang="en-GB" dirty="0" err="1"/>
              <a:t>kan</a:t>
            </a:r>
            <a:r>
              <a:rPr lang="en-GB" dirty="0"/>
              <a:t> ha for de </a:t>
            </a:r>
            <a:r>
              <a:rPr lang="en-GB" dirty="0" err="1"/>
              <a:t>som</a:t>
            </a:r>
            <a:r>
              <a:rPr lang="en-GB" dirty="0"/>
              <a:t> </a:t>
            </a:r>
            <a:r>
              <a:rPr lang="en-GB" dirty="0" err="1"/>
              <a:t>blir</a:t>
            </a:r>
            <a:r>
              <a:rPr lang="en-GB" dirty="0"/>
              <a:t> </a:t>
            </a:r>
            <a:r>
              <a:rPr lang="en-GB" dirty="0" err="1"/>
              <a:t>utsatt</a:t>
            </a:r>
            <a:r>
              <a:rPr lang="en-GB" dirty="0"/>
              <a:t> for det,</a:t>
            </a:r>
          </a:p>
          <a:p>
            <a:r>
              <a:rPr lang="en-GB" dirty="0"/>
              <a:t>- </a:t>
            </a:r>
            <a:r>
              <a:rPr lang="en-GB" dirty="0" err="1"/>
              <a:t>Hva</a:t>
            </a:r>
            <a:r>
              <a:rPr lang="en-GB" dirty="0"/>
              <a:t> vi </a:t>
            </a:r>
            <a:r>
              <a:rPr lang="en-GB" dirty="0" err="1"/>
              <a:t>kan</a:t>
            </a:r>
            <a:r>
              <a:rPr lang="en-GB" dirty="0"/>
              <a:t> </a:t>
            </a:r>
            <a:r>
              <a:rPr lang="en-GB" dirty="0" err="1"/>
              <a:t>gjøre</a:t>
            </a:r>
            <a:r>
              <a:rPr lang="en-GB" dirty="0"/>
              <a:t> </a:t>
            </a:r>
            <a:r>
              <a:rPr lang="en-GB" dirty="0" err="1"/>
              <a:t>når</a:t>
            </a:r>
            <a:r>
              <a:rPr lang="en-GB" dirty="0"/>
              <a:t> vi er </a:t>
            </a:r>
            <a:r>
              <a:rPr lang="en-GB" dirty="0" err="1"/>
              <a:t>vitne</a:t>
            </a:r>
            <a:r>
              <a:rPr lang="en-GB" dirty="0"/>
              <a:t> </a:t>
            </a:r>
            <a:r>
              <a:rPr lang="en-GB" dirty="0" err="1"/>
              <a:t>til</a:t>
            </a:r>
            <a:r>
              <a:rPr lang="en-GB" dirty="0"/>
              <a:t> at </a:t>
            </a:r>
            <a:r>
              <a:rPr lang="en-GB" dirty="0" err="1"/>
              <a:t>noen</a:t>
            </a:r>
            <a:r>
              <a:rPr lang="en-GB" dirty="0"/>
              <a:t> </a:t>
            </a:r>
            <a:r>
              <a:rPr lang="en-GB" dirty="0" err="1"/>
              <a:t>utsettes</a:t>
            </a:r>
            <a:r>
              <a:rPr lang="en-GB" dirty="0"/>
              <a:t> for det,</a:t>
            </a:r>
          </a:p>
          <a:p>
            <a:endParaRPr lang="en-GB" dirty="0"/>
          </a:p>
          <a:p>
            <a:r>
              <a:rPr lang="en-GB" dirty="0" err="1"/>
              <a:t>Gjerne</a:t>
            </a:r>
            <a:r>
              <a:rPr lang="en-GB" dirty="0"/>
              <a:t> </a:t>
            </a:r>
            <a:r>
              <a:rPr lang="en-GB" dirty="0" err="1"/>
              <a:t>si</a:t>
            </a:r>
            <a:r>
              <a:rPr lang="en-GB" dirty="0"/>
              <a:t> </a:t>
            </a:r>
            <a:r>
              <a:rPr lang="en-GB" dirty="0" err="1"/>
              <a:t>noen</a:t>
            </a:r>
            <a:r>
              <a:rPr lang="en-GB" dirty="0"/>
              <a:t> </a:t>
            </a:r>
            <a:r>
              <a:rPr lang="en-GB" dirty="0" err="1"/>
              <a:t>ord</a:t>
            </a:r>
            <a:r>
              <a:rPr lang="en-GB" dirty="0"/>
              <a:t> om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a:t>
            </a:r>
            <a:r>
              <a:rPr lang="en-GB" dirty="0" err="1"/>
              <a:t>kan</a:t>
            </a:r>
            <a:r>
              <a:rPr lang="en-GB" dirty="0"/>
              <a:t> </a:t>
            </a:r>
            <a:r>
              <a:rPr lang="en-GB" dirty="0" err="1"/>
              <a:t>være</a:t>
            </a:r>
            <a:r>
              <a:rPr lang="en-GB" dirty="0"/>
              <a:t> sensitive </a:t>
            </a:r>
            <a:r>
              <a:rPr lang="en-GB" dirty="0" err="1"/>
              <a:t>temaer</a:t>
            </a:r>
            <a:r>
              <a:rPr lang="en-GB" dirty="0"/>
              <a:t>, </a:t>
            </a:r>
            <a:r>
              <a:rPr lang="en-GB" dirty="0" err="1"/>
              <a:t>og</a:t>
            </a:r>
            <a:r>
              <a:rPr lang="en-GB" dirty="0"/>
              <a:t> at </a:t>
            </a:r>
            <a:r>
              <a:rPr lang="en-GB" dirty="0" err="1"/>
              <a:t>dersom</a:t>
            </a:r>
            <a:r>
              <a:rPr lang="en-GB" dirty="0"/>
              <a:t> </a:t>
            </a:r>
            <a:r>
              <a:rPr lang="en-GB" dirty="0" err="1"/>
              <a:t>noen</a:t>
            </a:r>
            <a:r>
              <a:rPr lang="en-GB" dirty="0"/>
              <a:t> </a:t>
            </a:r>
            <a:r>
              <a:rPr lang="en-GB" dirty="0" err="1"/>
              <a:t>føler</a:t>
            </a:r>
            <a:r>
              <a:rPr lang="en-GB" dirty="0"/>
              <a:t> </a:t>
            </a:r>
            <a:r>
              <a:rPr lang="en-GB" dirty="0" err="1"/>
              <a:t>behov</a:t>
            </a:r>
            <a:r>
              <a:rPr lang="en-GB" dirty="0"/>
              <a:t> for å ta </a:t>
            </a:r>
            <a:r>
              <a:rPr lang="en-GB" dirty="0" err="1"/>
              <a:t>en</a:t>
            </a:r>
            <a:r>
              <a:rPr lang="en-GB" dirty="0"/>
              <a:t> pause </a:t>
            </a:r>
            <a:r>
              <a:rPr lang="en-GB" dirty="0" err="1"/>
              <a:t>underveis</a:t>
            </a:r>
            <a:r>
              <a:rPr lang="en-GB" dirty="0"/>
              <a:t> er det </a:t>
            </a:r>
            <a:r>
              <a:rPr lang="en-GB" dirty="0" err="1"/>
              <a:t>greit</a:t>
            </a:r>
            <a:r>
              <a:rPr lang="en-GB" dirty="0"/>
              <a:t> å </a:t>
            </a:r>
            <a:r>
              <a:rPr lang="en-GB" dirty="0" err="1"/>
              <a:t>gå</a:t>
            </a:r>
            <a:r>
              <a:rPr lang="en-GB" dirty="0"/>
              <a:t> </a:t>
            </a:r>
            <a:r>
              <a:rPr lang="en-GB" dirty="0" err="1"/>
              <a:t>en</a:t>
            </a:r>
            <a:r>
              <a:rPr lang="en-GB" dirty="0"/>
              <a:t> tur </a:t>
            </a:r>
            <a:r>
              <a:rPr lang="en-GB" dirty="0" err="1"/>
              <a:t>på</a:t>
            </a:r>
            <a:r>
              <a:rPr lang="en-GB" dirty="0"/>
              <a:t> </a:t>
            </a:r>
            <a:r>
              <a:rPr lang="en-GB" dirty="0" err="1"/>
              <a:t>gangen</a:t>
            </a:r>
            <a:r>
              <a:rPr lang="en-GB" dirty="0"/>
              <a:t>. Det er </a:t>
            </a:r>
            <a:r>
              <a:rPr lang="en-GB" dirty="0" err="1"/>
              <a:t>også</a:t>
            </a:r>
            <a:r>
              <a:rPr lang="en-GB" dirty="0"/>
              <a:t> </a:t>
            </a:r>
            <a:r>
              <a:rPr lang="en-GB" dirty="0" err="1"/>
              <a:t>fint</a:t>
            </a:r>
            <a:r>
              <a:rPr lang="en-GB" dirty="0"/>
              <a:t> om du </a:t>
            </a:r>
            <a:r>
              <a:rPr lang="en-GB" dirty="0" err="1"/>
              <a:t>som</a:t>
            </a:r>
            <a:r>
              <a:rPr lang="en-GB" dirty="0"/>
              <a:t> </a:t>
            </a:r>
            <a:r>
              <a:rPr lang="en-GB" dirty="0" err="1"/>
              <a:t>lærer</a:t>
            </a:r>
            <a:r>
              <a:rPr lang="en-GB" dirty="0"/>
              <a:t> er </a:t>
            </a:r>
            <a:r>
              <a:rPr lang="en-GB" dirty="0" err="1"/>
              <a:t>tilgjengelig</a:t>
            </a:r>
            <a:r>
              <a:rPr lang="en-GB" dirty="0"/>
              <a:t> for </a:t>
            </a:r>
            <a:r>
              <a:rPr lang="en-GB" dirty="0" err="1"/>
              <a:t>samtale</a:t>
            </a:r>
            <a:r>
              <a:rPr lang="en-GB" dirty="0"/>
              <a:t> </a:t>
            </a:r>
            <a:r>
              <a:rPr lang="en-GB" dirty="0" err="1"/>
              <a:t>etter</a:t>
            </a:r>
            <a:r>
              <a:rPr lang="en-GB" dirty="0"/>
              <a:t> </a:t>
            </a:r>
            <a:r>
              <a:rPr lang="en-GB" dirty="0" err="1"/>
              <a:t>opplegget</a:t>
            </a:r>
            <a:r>
              <a:rPr lang="en-GB" dirty="0"/>
              <a:t> </a:t>
            </a:r>
            <a:r>
              <a:rPr lang="en-GB" dirty="0" err="1"/>
              <a:t>skulle</a:t>
            </a:r>
            <a:r>
              <a:rPr lang="en-GB" dirty="0"/>
              <a:t> det </a:t>
            </a:r>
            <a:r>
              <a:rPr lang="en-GB" dirty="0" err="1"/>
              <a:t>være</a:t>
            </a:r>
            <a:r>
              <a:rPr lang="en-GB" dirty="0"/>
              <a:t> </a:t>
            </a:r>
            <a:r>
              <a:rPr lang="en-GB" dirty="0" err="1"/>
              <a:t>nødvendig</a:t>
            </a:r>
            <a:r>
              <a:rPr lang="en-GB" dirty="0"/>
              <a:t>. Denne </a:t>
            </a:r>
            <a:r>
              <a:rPr lang="en-GB" dirty="0" err="1"/>
              <a:t>sliden</a:t>
            </a:r>
            <a:r>
              <a:rPr lang="en-GB" dirty="0"/>
              <a:t> er </a:t>
            </a:r>
            <a:r>
              <a:rPr lang="en-GB" dirty="0" err="1"/>
              <a:t>tiltenkt</a:t>
            </a:r>
            <a:r>
              <a:rPr lang="en-GB" dirty="0"/>
              <a:t> å </a:t>
            </a:r>
            <a:r>
              <a:rPr lang="en-GB" dirty="0" err="1"/>
              <a:t>bidra</a:t>
            </a:r>
            <a:r>
              <a:rPr lang="en-GB" dirty="0"/>
              <a:t> </a:t>
            </a:r>
            <a:r>
              <a:rPr lang="en-GB" dirty="0" err="1"/>
              <a:t>til</a:t>
            </a:r>
            <a:r>
              <a:rPr lang="en-GB" dirty="0"/>
              <a:t> å </a:t>
            </a:r>
            <a:r>
              <a:rPr lang="en-GB" dirty="0" err="1"/>
              <a:t>skape</a:t>
            </a:r>
            <a:r>
              <a:rPr lang="en-GB" dirty="0"/>
              <a:t> et </a:t>
            </a:r>
            <a:r>
              <a:rPr lang="en-GB" dirty="0" err="1"/>
              <a:t>trygt</a:t>
            </a:r>
            <a:r>
              <a:rPr lang="en-GB" dirty="0"/>
              <a:t> rom. </a:t>
            </a:r>
            <a:r>
              <a:rPr lang="en-GB" dirty="0" err="1"/>
              <a:t>Når</a:t>
            </a:r>
            <a:r>
              <a:rPr lang="en-GB" dirty="0"/>
              <a:t> man </a:t>
            </a:r>
            <a:r>
              <a:rPr lang="en-GB" dirty="0" err="1"/>
              <a:t>skal</a:t>
            </a:r>
            <a:r>
              <a:rPr lang="en-GB" dirty="0"/>
              <a:t> </a:t>
            </a:r>
            <a:r>
              <a:rPr lang="en-GB" dirty="0" err="1"/>
              <a:t>gjennomføre</a:t>
            </a:r>
            <a:r>
              <a:rPr lang="en-GB" dirty="0"/>
              <a:t> dialog om </a:t>
            </a:r>
            <a:r>
              <a:rPr lang="en-GB" dirty="0" err="1"/>
              <a:t>kontroversielle</a:t>
            </a:r>
            <a:r>
              <a:rPr lang="en-GB" dirty="0"/>
              <a:t> </a:t>
            </a:r>
            <a:r>
              <a:rPr lang="en-GB" dirty="0" err="1"/>
              <a:t>og</a:t>
            </a:r>
            <a:r>
              <a:rPr lang="en-GB" dirty="0"/>
              <a:t> sensitive teamer er det </a:t>
            </a:r>
            <a:r>
              <a:rPr lang="en-GB" dirty="0" err="1"/>
              <a:t>viktig</a:t>
            </a:r>
            <a:r>
              <a:rPr lang="en-GB" dirty="0"/>
              <a:t> å </a:t>
            </a:r>
            <a:r>
              <a:rPr lang="en-GB" dirty="0" err="1"/>
              <a:t>være</a:t>
            </a:r>
            <a:r>
              <a:rPr lang="en-GB" dirty="0"/>
              <a:t> </a:t>
            </a:r>
            <a:r>
              <a:rPr lang="en-GB" dirty="0" err="1"/>
              <a:t>bevisst</a:t>
            </a:r>
            <a:r>
              <a:rPr lang="en-GB" dirty="0"/>
              <a:t> </a:t>
            </a:r>
            <a:r>
              <a:rPr lang="en-GB" dirty="0" err="1"/>
              <a:t>på</a:t>
            </a:r>
            <a:r>
              <a:rPr lang="en-GB" dirty="0"/>
              <a:t> </a:t>
            </a:r>
            <a:r>
              <a:rPr lang="en-GB" dirty="0" err="1"/>
              <a:t>nettopp</a:t>
            </a:r>
            <a:r>
              <a:rPr lang="en-GB" dirty="0"/>
              <a:t> det: </a:t>
            </a:r>
            <a:r>
              <a:rPr lang="en-GB" dirty="0" err="1"/>
              <a:t>Rasisme</a:t>
            </a:r>
            <a:r>
              <a:rPr lang="en-GB" dirty="0"/>
              <a:t>, </a:t>
            </a:r>
            <a:r>
              <a:rPr lang="en-GB" dirty="0" err="1"/>
              <a:t>diskiminering</a:t>
            </a:r>
            <a:r>
              <a:rPr lang="en-GB" dirty="0"/>
              <a:t> </a:t>
            </a:r>
            <a:r>
              <a:rPr lang="en-GB" dirty="0" err="1"/>
              <a:t>og</a:t>
            </a:r>
            <a:r>
              <a:rPr lang="en-GB" dirty="0"/>
              <a:t> </a:t>
            </a:r>
            <a:r>
              <a:rPr lang="en-GB" dirty="0" err="1"/>
              <a:t>hets</a:t>
            </a:r>
            <a:r>
              <a:rPr lang="en-GB" dirty="0"/>
              <a:t> </a:t>
            </a:r>
            <a:r>
              <a:rPr lang="en-GB" dirty="0" err="1"/>
              <a:t>kan</a:t>
            </a:r>
            <a:r>
              <a:rPr lang="en-GB" dirty="0"/>
              <a:t> </a:t>
            </a:r>
            <a:r>
              <a:rPr lang="en-GB" dirty="0" err="1"/>
              <a:t>være</a:t>
            </a:r>
            <a:r>
              <a:rPr lang="en-GB" dirty="0"/>
              <a:t> </a:t>
            </a:r>
            <a:r>
              <a:rPr lang="en-GB" dirty="0" err="1"/>
              <a:t>utfordrende</a:t>
            </a:r>
            <a:r>
              <a:rPr lang="en-GB" dirty="0"/>
              <a:t> </a:t>
            </a:r>
            <a:r>
              <a:rPr lang="en-GB" dirty="0" err="1"/>
              <a:t>tema</a:t>
            </a:r>
            <a:r>
              <a:rPr lang="en-GB" dirty="0"/>
              <a:t> for </a:t>
            </a:r>
            <a:r>
              <a:rPr lang="en-GB" dirty="0" err="1"/>
              <a:t>ulike</a:t>
            </a:r>
            <a:r>
              <a:rPr lang="en-GB" dirty="0"/>
              <a:t> </a:t>
            </a:r>
            <a:r>
              <a:rPr lang="en-GB" dirty="0" err="1"/>
              <a:t>grunner</a:t>
            </a:r>
            <a:r>
              <a:rPr lang="en-GB" dirty="0"/>
              <a:t>. </a:t>
            </a:r>
            <a:r>
              <a:rPr lang="nb-NO" dirty="0">
                <a:solidFill>
                  <a:srgbClr val="212529"/>
                </a:solidFill>
                <a:ea typeface="DengXian"/>
                <a:cs typeface="Calibri"/>
              </a:rPr>
              <a:t>Sett regler i gruppen: Enkelte av temaene kan være tabubelagt og vanskelige å snakke om. Det er derfor viktig å få frem at det ikke er noen rette eller gale svar. </a:t>
            </a:r>
            <a:endParaRPr lang="en-GB" dirty="0"/>
          </a:p>
          <a:p>
            <a:endParaRPr lang="en-GB" dirty="0"/>
          </a:p>
          <a:p>
            <a:r>
              <a:rPr lang="en-GB" dirty="0"/>
              <a:t>Amnesty er </a:t>
            </a:r>
            <a:r>
              <a:rPr lang="en-GB" dirty="0" err="1"/>
              <a:t>verdens</a:t>
            </a:r>
            <a:r>
              <a:rPr lang="en-GB" dirty="0"/>
              <a:t> </a:t>
            </a:r>
            <a:r>
              <a:rPr lang="en-GB" dirty="0" err="1"/>
              <a:t>største</a:t>
            </a:r>
            <a:r>
              <a:rPr lang="en-GB" dirty="0"/>
              <a:t> </a:t>
            </a:r>
            <a:r>
              <a:rPr lang="en-GB" dirty="0" err="1"/>
              <a:t>menneskerettighetsorganisasjon</a:t>
            </a:r>
            <a:r>
              <a:rPr lang="en-GB" dirty="0"/>
              <a:t>, </a:t>
            </a:r>
            <a:r>
              <a:rPr lang="en-GB" dirty="0" err="1"/>
              <a:t>og</a:t>
            </a:r>
            <a:r>
              <a:rPr lang="en-GB" dirty="0"/>
              <a:t> </a:t>
            </a:r>
            <a:r>
              <a:rPr lang="en-GB" dirty="0" err="1"/>
              <a:t>kjemper</a:t>
            </a:r>
            <a:r>
              <a:rPr lang="en-GB" dirty="0"/>
              <a:t> for at alle </a:t>
            </a:r>
            <a:r>
              <a:rPr lang="en-GB" dirty="0" err="1"/>
              <a:t>skal</a:t>
            </a:r>
            <a:r>
              <a:rPr lang="en-GB" dirty="0"/>
              <a:t> ha sine </a:t>
            </a:r>
            <a:r>
              <a:rPr lang="en-GB" dirty="0" err="1"/>
              <a:t>grunnleggende</a:t>
            </a:r>
            <a:r>
              <a:rPr lang="en-GB" dirty="0"/>
              <a:t> </a:t>
            </a:r>
            <a:r>
              <a:rPr lang="en-GB" dirty="0" err="1"/>
              <a:t>rettigheter</a:t>
            </a:r>
            <a:r>
              <a:rPr lang="en-GB" dirty="0"/>
              <a:t> </a:t>
            </a:r>
            <a:r>
              <a:rPr lang="en-GB" dirty="0" err="1"/>
              <a:t>respektert</a:t>
            </a:r>
            <a:r>
              <a:rPr lang="en-GB" dirty="0"/>
              <a:t>. En </a:t>
            </a:r>
            <a:r>
              <a:rPr lang="en-GB" dirty="0" err="1"/>
              <a:t>av</a:t>
            </a:r>
            <a:r>
              <a:rPr lang="en-GB" dirty="0"/>
              <a:t> </a:t>
            </a:r>
            <a:r>
              <a:rPr lang="en-GB" dirty="0" err="1"/>
              <a:t>våre</a:t>
            </a:r>
            <a:r>
              <a:rPr lang="en-GB" dirty="0"/>
              <a:t> </a:t>
            </a:r>
            <a:r>
              <a:rPr lang="en-GB" dirty="0" err="1"/>
              <a:t>rettigheter</a:t>
            </a:r>
            <a:r>
              <a:rPr lang="en-GB" dirty="0"/>
              <a:t> er </a:t>
            </a:r>
            <a:r>
              <a:rPr lang="en-GB" dirty="0" err="1"/>
              <a:t>retten</a:t>
            </a:r>
            <a:r>
              <a:rPr lang="en-GB" dirty="0"/>
              <a:t> </a:t>
            </a:r>
            <a:r>
              <a:rPr lang="en-GB" dirty="0" err="1"/>
              <a:t>til</a:t>
            </a:r>
            <a:r>
              <a:rPr lang="en-GB" dirty="0"/>
              <a:t> å </a:t>
            </a:r>
            <a:r>
              <a:rPr lang="en-GB" dirty="0" err="1"/>
              <a:t>leve</a:t>
            </a:r>
            <a:r>
              <a:rPr lang="en-GB" dirty="0"/>
              <a:t> et liv </a:t>
            </a:r>
            <a:r>
              <a:rPr lang="en-GB" dirty="0" err="1"/>
              <a:t>fritt</a:t>
            </a:r>
            <a:r>
              <a:rPr lang="en-GB" dirty="0"/>
              <a:t> </a:t>
            </a:r>
            <a:r>
              <a:rPr lang="en-GB" dirty="0" err="1"/>
              <a:t>fra</a:t>
            </a:r>
            <a:r>
              <a:rPr lang="en-GB" dirty="0"/>
              <a:t> </a:t>
            </a:r>
            <a:r>
              <a:rPr lang="en-GB" dirty="0" err="1"/>
              <a:t>diskriminering</a:t>
            </a:r>
            <a:r>
              <a:rPr lang="en-GB" dirty="0"/>
              <a:t>. En </a:t>
            </a:r>
            <a:r>
              <a:rPr lang="en-GB" dirty="0" err="1"/>
              <a:t>annen</a:t>
            </a:r>
            <a:r>
              <a:rPr lang="en-GB" dirty="0"/>
              <a:t> er </a:t>
            </a:r>
            <a:r>
              <a:rPr lang="en-GB" dirty="0" err="1"/>
              <a:t>ytringsfriheten</a:t>
            </a:r>
            <a:r>
              <a:rPr lang="en-GB" dirty="0"/>
              <a:t>. I </a:t>
            </a:r>
            <a:r>
              <a:rPr lang="en-GB" dirty="0" err="1"/>
              <a:t>dette</a:t>
            </a:r>
            <a:r>
              <a:rPr lang="en-GB" dirty="0"/>
              <a:t> </a:t>
            </a:r>
            <a:r>
              <a:rPr lang="en-GB" dirty="0" err="1"/>
              <a:t>opplegget</a:t>
            </a:r>
            <a:r>
              <a:rPr lang="en-GB" dirty="0"/>
              <a:t> </a:t>
            </a:r>
            <a:r>
              <a:rPr lang="en-GB" dirty="0" err="1"/>
              <a:t>vil</a:t>
            </a:r>
            <a:r>
              <a:rPr lang="en-GB" dirty="0"/>
              <a:t> vi </a:t>
            </a:r>
            <a:r>
              <a:rPr lang="en-GB" dirty="0" err="1"/>
              <a:t>snakke</a:t>
            </a:r>
            <a:r>
              <a:rPr lang="en-GB" dirty="0"/>
              <a:t> </a:t>
            </a:r>
            <a:r>
              <a:rPr lang="en-GB" dirty="0" err="1"/>
              <a:t>litt</a:t>
            </a:r>
            <a:r>
              <a:rPr lang="en-GB" dirty="0"/>
              <a:t> om </a:t>
            </a:r>
            <a:r>
              <a:rPr lang="en-GB" dirty="0" err="1"/>
              <a:t>hva</a:t>
            </a:r>
            <a:r>
              <a:rPr lang="en-GB" dirty="0"/>
              <a:t> </a:t>
            </a:r>
            <a:r>
              <a:rPr lang="en-GB" dirty="0" err="1"/>
              <a:t>som</a:t>
            </a:r>
            <a:r>
              <a:rPr lang="en-GB" dirty="0"/>
              <a:t> er </a:t>
            </a:r>
            <a:r>
              <a:rPr lang="en-GB" dirty="0" err="1"/>
              <a:t>greit</a:t>
            </a:r>
            <a:r>
              <a:rPr lang="en-GB" dirty="0"/>
              <a:t> å </a:t>
            </a:r>
            <a:r>
              <a:rPr lang="en-GB" dirty="0" err="1"/>
              <a:t>si</a:t>
            </a:r>
            <a:r>
              <a:rPr lang="en-GB" dirty="0"/>
              <a:t>, </a:t>
            </a:r>
            <a:r>
              <a:rPr lang="en-GB" dirty="0" err="1"/>
              <a:t>innenfor</a:t>
            </a:r>
            <a:r>
              <a:rPr lang="en-GB" dirty="0"/>
              <a:t> </a:t>
            </a:r>
            <a:r>
              <a:rPr lang="en-GB" dirty="0" err="1"/>
              <a:t>ytringsfriheten</a:t>
            </a:r>
            <a:r>
              <a:rPr lang="en-GB" dirty="0"/>
              <a:t>, </a:t>
            </a:r>
            <a:r>
              <a:rPr lang="en-GB" dirty="0" err="1"/>
              <a:t>og</a:t>
            </a:r>
            <a:r>
              <a:rPr lang="en-GB" dirty="0"/>
              <a:t> </a:t>
            </a:r>
            <a:r>
              <a:rPr lang="en-GB" dirty="0" err="1"/>
              <a:t>hva</a:t>
            </a:r>
            <a:r>
              <a:rPr lang="en-GB" dirty="0"/>
              <a:t> </a:t>
            </a:r>
            <a:r>
              <a:rPr lang="en-GB" dirty="0" err="1"/>
              <a:t>som</a:t>
            </a:r>
            <a:r>
              <a:rPr lang="en-GB" dirty="0"/>
              <a:t> strider mot </a:t>
            </a:r>
            <a:r>
              <a:rPr lang="en-GB" dirty="0" err="1"/>
              <a:t>retten</a:t>
            </a:r>
            <a:r>
              <a:rPr lang="en-GB" dirty="0"/>
              <a:t> </a:t>
            </a:r>
            <a:r>
              <a:rPr lang="en-GB" dirty="0" err="1"/>
              <a:t>til</a:t>
            </a:r>
            <a:r>
              <a:rPr lang="en-GB" dirty="0"/>
              <a:t> å </a:t>
            </a:r>
            <a:r>
              <a:rPr lang="en-GB" dirty="0" err="1"/>
              <a:t>leve</a:t>
            </a:r>
            <a:r>
              <a:rPr lang="en-GB" dirty="0"/>
              <a:t> et liv </a:t>
            </a:r>
            <a:r>
              <a:rPr lang="en-GB" dirty="0" err="1"/>
              <a:t>fritt</a:t>
            </a:r>
            <a:r>
              <a:rPr lang="en-GB" dirty="0"/>
              <a:t> </a:t>
            </a:r>
            <a:r>
              <a:rPr lang="en-GB" dirty="0" err="1"/>
              <a:t>fra</a:t>
            </a:r>
            <a:r>
              <a:rPr lang="en-GB" dirty="0"/>
              <a:t> </a:t>
            </a:r>
            <a:r>
              <a:rPr lang="en-GB" dirty="0" err="1"/>
              <a:t>diskriminering</a:t>
            </a:r>
            <a:r>
              <a:rPr lang="en-GB" dirty="0"/>
              <a:t>. </a:t>
            </a: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a:t>
            </a:fld>
            <a:endParaRPr lang="en-GB"/>
          </a:p>
        </p:txBody>
      </p:sp>
    </p:spTree>
    <p:extLst>
      <p:ext uri="{BB962C8B-B14F-4D97-AF65-F5344CB8AC3E}">
        <p14:creationId xmlns:p14="http://schemas.microsoft.com/office/powerpoint/2010/main" val="2823885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cs typeface="Calibri"/>
              </a:rPr>
              <a:t>Vedlegg</a:t>
            </a:r>
            <a:r>
              <a:rPr lang="en-GB" b="1" dirty="0">
                <a:cs typeface="Calibri"/>
              </a:rPr>
              <a:t>: </a:t>
            </a:r>
            <a:r>
              <a:rPr lang="en-GB" b="1" dirty="0" err="1">
                <a:cs typeface="Calibri"/>
              </a:rPr>
              <a:t>Støtteark</a:t>
            </a:r>
            <a:r>
              <a:rPr lang="en-GB" b="1" dirty="0">
                <a:cs typeface="Calibri"/>
              </a:rPr>
              <a:t> </a:t>
            </a:r>
            <a:r>
              <a:rPr lang="en-GB" b="1" dirty="0" err="1">
                <a:cs typeface="Calibri"/>
              </a:rPr>
              <a:t>uten</a:t>
            </a:r>
            <a:r>
              <a:rPr lang="en-GB" b="1" dirty="0">
                <a:cs typeface="Calibri"/>
              </a:rPr>
              <a:t> </a:t>
            </a:r>
            <a:r>
              <a:rPr lang="en-GB" b="1" dirty="0" err="1">
                <a:cs typeface="Calibri"/>
              </a:rPr>
              <a:t>fordomspyramiden</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cs typeface="Calibri"/>
              </a:rPr>
              <a:t>G</a:t>
            </a:r>
            <a:r>
              <a:rPr lang="en-GB" dirty="0" err="1"/>
              <a:t>ruppene</a:t>
            </a:r>
            <a:r>
              <a:rPr lang="en-GB" dirty="0"/>
              <a:t> </a:t>
            </a:r>
            <a:r>
              <a:rPr lang="en-GB" dirty="0" err="1"/>
              <a:t>skal</a:t>
            </a:r>
            <a:r>
              <a:rPr lang="en-GB" dirty="0"/>
              <a:t> </a:t>
            </a:r>
            <a:r>
              <a:rPr lang="en-GB" dirty="0" err="1"/>
              <a:t>bruke</a:t>
            </a:r>
            <a:r>
              <a:rPr lang="en-GB" dirty="0"/>
              <a:t> </a:t>
            </a:r>
            <a:r>
              <a:rPr lang="en-GB" dirty="0" err="1"/>
              <a:t>støttearket</a:t>
            </a:r>
            <a:r>
              <a:rPr lang="en-GB" dirty="0"/>
              <a:t> </a:t>
            </a:r>
            <a:r>
              <a:rPr lang="en-GB" dirty="0" err="1"/>
              <a:t>til</a:t>
            </a:r>
            <a:r>
              <a:rPr lang="en-GB" dirty="0"/>
              <a:t> å </a:t>
            </a:r>
            <a:r>
              <a:rPr lang="en-GB" dirty="0" err="1"/>
              <a:t>reflektere</a:t>
            </a:r>
            <a:r>
              <a:rPr lang="en-GB" dirty="0"/>
              <a:t> over de </a:t>
            </a:r>
            <a:r>
              <a:rPr lang="en-GB" dirty="0" err="1"/>
              <a:t>valgte</a:t>
            </a:r>
            <a:r>
              <a:rPr lang="en-GB" dirty="0"/>
              <a:t> </a:t>
            </a:r>
            <a:r>
              <a:rPr lang="en-GB" dirty="0" err="1"/>
              <a:t>casene</a:t>
            </a:r>
            <a:r>
              <a:rPr lang="en-GB" dirty="0"/>
              <a:t>, </a:t>
            </a:r>
            <a:r>
              <a:rPr lang="en-GB" dirty="0" err="1"/>
              <a:t>og</a:t>
            </a:r>
            <a:r>
              <a:rPr lang="en-GB" dirty="0"/>
              <a:t> </a:t>
            </a:r>
            <a:r>
              <a:rPr lang="en-GB" dirty="0" err="1"/>
              <a:t>hvordan</a:t>
            </a:r>
            <a:r>
              <a:rPr lang="en-GB" dirty="0"/>
              <a:t> de </a:t>
            </a:r>
            <a:r>
              <a:rPr lang="en-GB" dirty="0" err="1"/>
              <a:t>ville</a:t>
            </a:r>
            <a:r>
              <a:rPr lang="en-GB" dirty="0"/>
              <a:t> </a:t>
            </a:r>
            <a:r>
              <a:rPr lang="en-GB" dirty="0" err="1"/>
              <a:t>gått</a:t>
            </a:r>
            <a:r>
              <a:rPr lang="en-GB" dirty="0"/>
              <a:t> </a:t>
            </a:r>
            <a:r>
              <a:rPr lang="en-GB" dirty="0" err="1"/>
              <a:t>frem</a:t>
            </a:r>
            <a:r>
              <a:rPr lang="en-GB" dirty="0"/>
              <a:t> for å gripe inn </a:t>
            </a:r>
            <a:r>
              <a:rPr lang="en-GB" dirty="0" err="1"/>
              <a:t>i</a:t>
            </a:r>
            <a:r>
              <a:rPr lang="en-GB" dirty="0"/>
              <a:t> 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Skjul</a:t>
            </a:r>
            <a:r>
              <a:rPr lang="en-GB" dirty="0"/>
              <a:t> </a:t>
            </a:r>
            <a:r>
              <a:rPr lang="en-GB" dirty="0" err="1"/>
              <a:t>sliden</a:t>
            </a:r>
            <a:r>
              <a:rPr lang="en-GB" dirty="0"/>
              <a:t> med </a:t>
            </a:r>
            <a:r>
              <a:rPr lang="en-GB" dirty="0" err="1"/>
              <a:t>støttearket</a:t>
            </a:r>
            <a:r>
              <a:rPr lang="en-GB" dirty="0"/>
              <a:t> du </a:t>
            </a:r>
            <a:r>
              <a:rPr lang="en-GB" dirty="0" err="1"/>
              <a:t>velger</a:t>
            </a:r>
            <a:r>
              <a:rPr lang="en-GB" dirty="0"/>
              <a:t> å </a:t>
            </a:r>
            <a:r>
              <a:rPr lang="en-GB" dirty="0" err="1"/>
              <a:t>ikke</a:t>
            </a:r>
            <a:r>
              <a:rPr lang="en-GB" dirty="0"/>
              <a:t> </a:t>
            </a:r>
            <a:r>
              <a:rPr lang="en-GB" dirty="0" err="1"/>
              <a:t>bruke</a:t>
            </a:r>
            <a:r>
              <a:rPr lang="en-GB" dirty="0"/>
              <a:t>.</a:t>
            </a:r>
          </a:p>
          <a:p>
            <a:endParaRPr lang="en-GB" dirty="0"/>
          </a:p>
          <a:p>
            <a:r>
              <a:rPr lang="en-GB" dirty="0" err="1"/>
              <a:t>Forklar</a:t>
            </a:r>
            <a:r>
              <a:rPr lang="en-GB" dirty="0"/>
              <a:t> </a:t>
            </a:r>
            <a:r>
              <a:rPr lang="en-GB" dirty="0" err="1"/>
              <a:t>gjerne</a:t>
            </a:r>
            <a:r>
              <a:rPr lang="en-GB" dirty="0"/>
              <a:t> </a:t>
            </a:r>
            <a:r>
              <a:rPr lang="en-GB" dirty="0" err="1"/>
              <a:t>støttearket</a:t>
            </a:r>
            <a:r>
              <a:rPr lang="en-GB" dirty="0"/>
              <a:t> for </a:t>
            </a:r>
            <a:r>
              <a:rPr lang="en-GB" dirty="0" err="1"/>
              <a:t>elevene</a:t>
            </a:r>
            <a:r>
              <a:rPr lang="en-GB" dirty="0"/>
              <a:t> </a:t>
            </a:r>
            <a:r>
              <a:rPr lang="en-GB" dirty="0" err="1"/>
              <a:t>før</a:t>
            </a:r>
            <a:r>
              <a:rPr lang="en-GB" dirty="0"/>
              <a:t> </a:t>
            </a:r>
            <a:r>
              <a:rPr lang="en-GB" dirty="0" err="1"/>
              <a:t>dere</a:t>
            </a:r>
            <a:r>
              <a:rPr lang="en-GB" dirty="0"/>
              <a:t> setter </a:t>
            </a:r>
            <a:r>
              <a:rPr lang="en-GB" dirty="0" err="1"/>
              <a:t>i</a:t>
            </a:r>
            <a:r>
              <a:rPr lang="en-GB" dirty="0"/>
              <a:t> gang. </a:t>
            </a: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20</a:t>
            </a:fld>
            <a:endParaRPr lang="en-GB"/>
          </a:p>
        </p:txBody>
      </p:sp>
    </p:spTree>
    <p:extLst>
      <p:ext uri="{BB962C8B-B14F-4D97-AF65-F5344CB8AC3E}">
        <p14:creationId xmlns:p14="http://schemas.microsoft.com/office/powerpoint/2010/main" val="1778123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cs typeface="Calibri"/>
              </a:rPr>
              <a:t>Vedlegg</a:t>
            </a:r>
            <a:r>
              <a:rPr lang="en-GB" b="1" dirty="0">
                <a:cs typeface="Calibri"/>
              </a:rPr>
              <a:t>: </a:t>
            </a:r>
            <a:r>
              <a:rPr lang="en-GB" b="1" dirty="0" err="1">
                <a:cs typeface="Calibri"/>
              </a:rPr>
              <a:t>Støtteark</a:t>
            </a:r>
            <a:r>
              <a:rPr lang="en-GB" b="1" dirty="0">
                <a:cs typeface="Calibri"/>
              </a:rPr>
              <a:t> med </a:t>
            </a:r>
            <a:r>
              <a:rPr lang="en-GB" b="1" dirty="0" err="1">
                <a:cs typeface="Calibri"/>
              </a:rPr>
              <a:t>fordomspyramiden</a:t>
            </a: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cs typeface="Calibri"/>
              </a:rPr>
              <a:t>G</a:t>
            </a:r>
            <a:r>
              <a:rPr lang="en-GB" dirty="0" err="1"/>
              <a:t>ruppene</a:t>
            </a:r>
            <a:r>
              <a:rPr lang="en-GB" dirty="0"/>
              <a:t> </a:t>
            </a:r>
            <a:r>
              <a:rPr lang="en-GB" dirty="0" err="1"/>
              <a:t>skal</a:t>
            </a:r>
            <a:r>
              <a:rPr lang="en-GB" dirty="0"/>
              <a:t> </a:t>
            </a:r>
            <a:r>
              <a:rPr lang="en-GB" dirty="0" err="1"/>
              <a:t>bruke</a:t>
            </a:r>
            <a:r>
              <a:rPr lang="en-GB" dirty="0"/>
              <a:t> </a:t>
            </a:r>
            <a:r>
              <a:rPr lang="en-GB" dirty="0" err="1"/>
              <a:t>støttearket</a:t>
            </a:r>
            <a:r>
              <a:rPr lang="en-GB" dirty="0"/>
              <a:t> </a:t>
            </a:r>
            <a:r>
              <a:rPr lang="en-GB" dirty="0" err="1"/>
              <a:t>til</a:t>
            </a:r>
            <a:r>
              <a:rPr lang="en-GB" dirty="0"/>
              <a:t> å </a:t>
            </a:r>
            <a:r>
              <a:rPr lang="en-GB" dirty="0" err="1"/>
              <a:t>reflektere</a:t>
            </a:r>
            <a:r>
              <a:rPr lang="en-GB" dirty="0"/>
              <a:t> over de </a:t>
            </a:r>
            <a:r>
              <a:rPr lang="en-GB" dirty="0" err="1"/>
              <a:t>valgte</a:t>
            </a:r>
            <a:r>
              <a:rPr lang="en-GB" dirty="0"/>
              <a:t> </a:t>
            </a:r>
            <a:r>
              <a:rPr lang="en-GB" dirty="0" err="1"/>
              <a:t>casene</a:t>
            </a:r>
            <a:r>
              <a:rPr lang="en-GB" dirty="0"/>
              <a:t>, </a:t>
            </a:r>
            <a:r>
              <a:rPr lang="en-GB" dirty="0" err="1"/>
              <a:t>og</a:t>
            </a:r>
            <a:r>
              <a:rPr lang="en-GB" dirty="0"/>
              <a:t> </a:t>
            </a:r>
            <a:r>
              <a:rPr lang="en-GB" dirty="0" err="1"/>
              <a:t>hvordan</a:t>
            </a:r>
            <a:r>
              <a:rPr lang="en-GB" dirty="0"/>
              <a:t> de </a:t>
            </a:r>
            <a:r>
              <a:rPr lang="en-GB" dirty="0" err="1"/>
              <a:t>ville</a:t>
            </a:r>
            <a:r>
              <a:rPr lang="en-GB" dirty="0"/>
              <a:t> </a:t>
            </a:r>
            <a:r>
              <a:rPr lang="en-GB" dirty="0" err="1"/>
              <a:t>gått</a:t>
            </a:r>
            <a:r>
              <a:rPr lang="en-GB" dirty="0"/>
              <a:t> </a:t>
            </a:r>
            <a:r>
              <a:rPr lang="en-GB" dirty="0" err="1"/>
              <a:t>frem</a:t>
            </a:r>
            <a:r>
              <a:rPr lang="en-GB" dirty="0"/>
              <a:t> for å gripe inn </a:t>
            </a:r>
            <a:r>
              <a:rPr lang="en-GB" dirty="0" err="1"/>
              <a:t>i</a:t>
            </a:r>
            <a:r>
              <a:rPr lang="en-GB" dirty="0"/>
              <a:t> 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Skjul</a:t>
            </a:r>
            <a:r>
              <a:rPr lang="en-GB" dirty="0"/>
              <a:t> </a:t>
            </a:r>
            <a:r>
              <a:rPr lang="en-GB" dirty="0" err="1"/>
              <a:t>sliden</a:t>
            </a:r>
            <a:r>
              <a:rPr lang="en-GB" dirty="0"/>
              <a:t> med </a:t>
            </a:r>
            <a:r>
              <a:rPr lang="en-GB" dirty="0" err="1"/>
              <a:t>støttearket</a:t>
            </a:r>
            <a:r>
              <a:rPr lang="en-GB" dirty="0"/>
              <a:t> du </a:t>
            </a:r>
            <a:r>
              <a:rPr lang="en-GB" dirty="0" err="1"/>
              <a:t>velger</a:t>
            </a:r>
            <a:r>
              <a:rPr lang="en-GB" dirty="0"/>
              <a:t> å </a:t>
            </a:r>
            <a:r>
              <a:rPr lang="en-GB" dirty="0" err="1"/>
              <a:t>ikke</a:t>
            </a:r>
            <a:r>
              <a:rPr lang="en-GB" dirty="0"/>
              <a:t> </a:t>
            </a:r>
            <a:r>
              <a:rPr lang="en-GB" dirty="0" err="1"/>
              <a:t>bruke</a:t>
            </a:r>
            <a:r>
              <a:rPr lang="en-GB" dirty="0"/>
              <a:t>.</a:t>
            </a:r>
          </a:p>
          <a:p>
            <a:endParaRPr lang="en-GB" dirty="0"/>
          </a:p>
          <a:p>
            <a:r>
              <a:rPr lang="en-GB" dirty="0" err="1"/>
              <a:t>Forklar</a:t>
            </a:r>
            <a:r>
              <a:rPr lang="en-GB" dirty="0"/>
              <a:t> </a:t>
            </a:r>
            <a:r>
              <a:rPr lang="en-GB" dirty="0" err="1"/>
              <a:t>gjerne</a:t>
            </a:r>
            <a:r>
              <a:rPr lang="en-GB" dirty="0"/>
              <a:t> </a:t>
            </a:r>
            <a:r>
              <a:rPr lang="en-GB" dirty="0" err="1"/>
              <a:t>støttearket</a:t>
            </a:r>
            <a:r>
              <a:rPr lang="en-GB" dirty="0"/>
              <a:t> for </a:t>
            </a:r>
            <a:r>
              <a:rPr lang="en-GB" dirty="0" err="1"/>
              <a:t>elevene</a:t>
            </a:r>
            <a:r>
              <a:rPr lang="en-GB" dirty="0"/>
              <a:t> </a:t>
            </a:r>
            <a:r>
              <a:rPr lang="en-GB" dirty="0" err="1"/>
              <a:t>før</a:t>
            </a:r>
            <a:r>
              <a:rPr lang="en-GB" dirty="0"/>
              <a:t> </a:t>
            </a:r>
            <a:r>
              <a:rPr lang="en-GB" dirty="0" err="1"/>
              <a:t>dere</a:t>
            </a:r>
            <a:r>
              <a:rPr lang="en-GB" dirty="0"/>
              <a:t> setter </a:t>
            </a:r>
            <a:r>
              <a:rPr lang="en-GB" dirty="0" err="1"/>
              <a:t>i</a:t>
            </a:r>
            <a:r>
              <a:rPr lang="en-GB" dirty="0"/>
              <a:t> gang. </a:t>
            </a:r>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21</a:t>
            </a:fld>
            <a:endParaRPr lang="en-GB"/>
          </a:p>
        </p:txBody>
      </p:sp>
    </p:spTree>
    <p:extLst>
      <p:ext uri="{BB962C8B-B14F-4D97-AF65-F5344CB8AC3E}">
        <p14:creationId xmlns:p14="http://schemas.microsoft.com/office/powerpoint/2010/main" val="64262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p>
          <a:p>
            <a:endParaRPr lang="en-GB" b="1" dirty="0"/>
          </a:p>
          <a:p>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ser </a:t>
            </a:r>
            <a:r>
              <a:rPr lang="en-GB" b="0" dirty="0" err="1"/>
              <a:t>enkeltindivider</a:t>
            </a:r>
            <a:r>
              <a:rPr lang="en-GB" b="0" dirty="0"/>
              <a:t> </a:t>
            </a:r>
            <a:r>
              <a:rPr lang="en-GB" b="0" dirty="0" err="1"/>
              <a:t>utsettes</a:t>
            </a:r>
            <a:r>
              <a:rPr lang="en-GB" b="0" dirty="0"/>
              <a:t> for </a:t>
            </a:r>
            <a:r>
              <a:rPr lang="en-GB" b="0" dirty="0" err="1"/>
              <a:t>hets</a:t>
            </a:r>
            <a:r>
              <a:rPr lang="en-GB" b="0" dirty="0"/>
              <a:t> </a:t>
            </a:r>
            <a:r>
              <a:rPr lang="en-GB" b="0" dirty="0" err="1"/>
              <a:t>og</a:t>
            </a:r>
            <a:r>
              <a:rPr lang="en-GB" b="0" dirty="0"/>
              <a:t> </a:t>
            </a:r>
            <a:r>
              <a:rPr lang="en-GB" b="0" dirty="0" err="1"/>
              <a:t>rasisme</a:t>
            </a:r>
            <a:r>
              <a:rPr lang="en-GB" b="0" dirty="0"/>
              <a:t>.</a:t>
            </a:r>
            <a:endParaRPr lang="en-GB" b="1" dirty="0"/>
          </a:p>
          <a:p>
            <a:endParaRPr lang="en-GB" b="1" dirty="0"/>
          </a:p>
          <a:p>
            <a:r>
              <a:rPr lang="en-GB" b="1" dirty="0" err="1"/>
              <a:t>Oppfølgingsspørsmål</a:t>
            </a:r>
            <a:r>
              <a:rPr lang="en-GB" dirty="0"/>
              <a:t>:</a:t>
            </a:r>
          </a:p>
          <a:p>
            <a:pPr marL="350547" indent="-350547">
              <a:lnSpc>
                <a:spcPct val="115000"/>
              </a:lnSpc>
              <a:buFont typeface="Symbol" panose="05050102010706020507" pitchFamily="18" charset="2"/>
              <a:buChar char=""/>
            </a:pPr>
            <a:r>
              <a:rPr lang="nb-NO" kern="100" dirty="0">
                <a:latin typeface="Calibri" panose="020F0502020204030204" pitchFamily="34" charset="0"/>
                <a:ea typeface="Calibri" panose="020F0502020204030204" pitchFamily="34" charset="0"/>
                <a:cs typeface="Arial" panose="020B0604020202020204" pitchFamily="34" charset="0"/>
              </a:rPr>
              <a:t>Hvordan tror du </a:t>
            </a:r>
            <a:r>
              <a:rPr lang="nb-NO" kern="100" dirty="0" err="1">
                <a:latin typeface="Calibri" panose="020F0502020204030204" pitchFamily="34" charset="0"/>
                <a:ea typeface="Calibri" panose="020F0502020204030204" pitchFamily="34" charset="0"/>
                <a:cs typeface="Arial" panose="020B0604020202020204" pitchFamily="34" charset="0"/>
              </a:rPr>
              <a:t>Sakina</a:t>
            </a:r>
            <a:r>
              <a:rPr lang="nb-NO" kern="100" dirty="0">
                <a:latin typeface="Calibri" panose="020F0502020204030204" pitchFamily="34" charset="0"/>
                <a:ea typeface="Calibri" panose="020F0502020204030204" pitchFamily="34" charset="0"/>
                <a:cs typeface="Arial" panose="020B0604020202020204" pitchFamily="34" charset="0"/>
              </a:rPr>
              <a:t> og venninnen opplevde hendelsen på bussen når ingen grep inn?</a:t>
            </a:r>
            <a:endParaRPr lang="en-US" kern="100" dirty="0">
              <a:latin typeface="Calibri" panose="020F0502020204030204" pitchFamily="34" charset="0"/>
              <a:ea typeface="Calibri" panose="020F0502020204030204" pitchFamily="34" charset="0"/>
              <a:cs typeface="Arial" panose="020B0604020202020204" pitchFamily="34" charset="0"/>
            </a:endParaRPr>
          </a:p>
          <a:p>
            <a:pPr marL="350547" indent="-350547">
              <a:lnSpc>
                <a:spcPct val="115000"/>
              </a:lnSpc>
              <a:spcAft>
                <a:spcPts val="818"/>
              </a:spcAft>
              <a:buFont typeface="Symbol" panose="05050102010706020507" pitchFamily="18" charset="2"/>
              <a:buChar char=""/>
            </a:pPr>
            <a:r>
              <a:rPr lang="nb-NO" kern="100" dirty="0">
                <a:latin typeface="Calibri" panose="020F0502020204030204" pitchFamily="34" charset="0"/>
                <a:ea typeface="Calibri" panose="020F0502020204030204" pitchFamily="34" charset="0"/>
                <a:cs typeface="Arial" panose="020B0604020202020204" pitchFamily="34" charset="0"/>
              </a:rPr>
              <a:t>Hva kan konsekvensene av å ikke gripe inn være?</a:t>
            </a:r>
            <a:endParaRPr lang="en-US" kern="100" dirty="0">
              <a:latin typeface="Calibri" panose="020F0502020204030204" pitchFamily="34" charset="0"/>
              <a:ea typeface="Calibri" panose="020F0502020204030204" pitchFamily="34" charset="0"/>
              <a:cs typeface="Arial" panose="020B0604020202020204" pitchFamily="34" charset="0"/>
            </a:endParaRPr>
          </a:p>
          <a:p>
            <a:endParaRPr lang="en-GB" dirty="0"/>
          </a:p>
          <a:p>
            <a:pPr defTabSz="934791">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endParaRPr lang="en-GB" dirty="0"/>
          </a:p>
          <a:p>
            <a:endParaRPr lang="en-GB" dirty="0"/>
          </a:p>
          <a:p>
            <a:pPr defTabSz="934791">
              <a:defRPr/>
            </a:pPr>
            <a:r>
              <a:rPr lang="en-GB" dirty="0"/>
              <a:t>Kilde: </a:t>
            </a:r>
          </a:p>
          <a:p>
            <a:pPr defTabSz="934791">
              <a:defRPr/>
            </a:pPr>
            <a:r>
              <a:rPr lang="nb-NO" sz="1800" u="sng" kern="100" dirty="0">
                <a:solidFill>
                  <a:srgbClr val="443742"/>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https://antirasistisk.no/rasistiske-hendelser-/10778/</a:t>
            </a:r>
            <a:r>
              <a:rPr lang="nb-NO" sz="1800" kern="100" dirty="0">
                <a:solidFill>
                  <a:srgbClr val="443742"/>
                </a:solidFill>
                <a:latin typeface="Calibri" panose="020F0502020204030204" pitchFamily="34" charset="0"/>
                <a:ea typeface="Calibri" panose="020F0502020204030204" pitchFamily="34" charset="0"/>
                <a:cs typeface="Arial" panose="020B0604020202020204" pitchFamily="34" charset="0"/>
              </a:rPr>
              <a:t> </a:t>
            </a:r>
            <a:endParaRPr lang="en-US" sz="1800" kern="100" dirty="0">
              <a:solidFill>
                <a:srgbClr val="443742"/>
              </a:solidFill>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22</a:t>
            </a:fld>
            <a:endParaRPr lang="en-GB"/>
          </a:p>
        </p:txBody>
      </p:sp>
    </p:spTree>
    <p:extLst>
      <p:ext uri="{BB962C8B-B14F-4D97-AF65-F5344CB8AC3E}">
        <p14:creationId xmlns:p14="http://schemas.microsoft.com/office/powerpoint/2010/main" val="229956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ser </a:t>
            </a:r>
            <a:r>
              <a:rPr lang="en-GB" b="0" dirty="0" err="1"/>
              <a:t>enkeltindivider</a:t>
            </a:r>
            <a:r>
              <a:rPr lang="en-GB" b="0" dirty="0"/>
              <a:t> </a:t>
            </a:r>
            <a:r>
              <a:rPr lang="en-GB" b="0" dirty="0" err="1"/>
              <a:t>utsettes</a:t>
            </a:r>
            <a:r>
              <a:rPr lang="en-GB" b="0" dirty="0"/>
              <a:t> for </a:t>
            </a:r>
            <a:r>
              <a:rPr lang="en-GB" b="0" dirty="0" err="1"/>
              <a:t>hets</a:t>
            </a:r>
            <a:r>
              <a:rPr lang="en-GB" b="0" dirty="0"/>
              <a:t> </a:t>
            </a:r>
            <a:r>
              <a:rPr lang="en-GB" b="0" dirty="0" err="1"/>
              <a:t>og</a:t>
            </a:r>
            <a:r>
              <a:rPr lang="en-GB" b="0" dirty="0"/>
              <a:t> </a:t>
            </a:r>
            <a:r>
              <a:rPr lang="en-GB" b="0" dirty="0" err="1"/>
              <a:t>rasisme</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pPr>
              <a:defRPr/>
            </a:pPr>
            <a:endParaRPr lang="en-GB" dirty="0"/>
          </a:p>
          <a:p>
            <a:pPr>
              <a:defRPr/>
            </a:pPr>
            <a:r>
              <a:rPr lang="en-GB" dirty="0"/>
              <a:t>Kilde: </a:t>
            </a:r>
            <a:r>
              <a:rPr lang="nb-NO" u="sng" dirty="0">
                <a:solidFill>
                  <a:srgbClr val="443742"/>
                </a:solidFill>
                <a:hlinkClick r:id="rId3">
                  <a:extLst>
                    <a:ext uri="{A12FA001-AC4F-418D-AE19-62706E023703}">
                      <ahyp:hlinkClr xmlns:ahyp="http://schemas.microsoft.com/office/drawing/2018/hyperlinkcolor" val="tx"/>
                    </a:ext>
                  </a:extLst>
                </a:hlinkClick>
              </a:rPr>
              <a:t>https://antirasistisk.no/rasistiske-hendelser-/10270/</a:t>
            </a:r>
            <a:r>
              <a:rPr lang="nb-NO" u="sng" dirty="0">
                <a:solidFill>
                  <a:srgbClr val="443742"/>
                </a:solidFill>
              </a:rPr>
              <a:t>  </a:t>
            </a:r>
            <a:endParaRPr lang="nb-NO" sz="1800" u="sng" kern="100" dirty="0">
              <a:solidFill>
                <a:srgbClr val="443742"/>
              </a:solidFill>
              <a:latin typeface="Calibri" panose="020F0502020204030204" pitchFamily="34" charset="0"/>
              <a:ea typeface="Calibri" panose="020F0502020204030204" pitchFamily="34" charset="0"/>
              <a:cs typeface="Calibri"/>
            </a:endParaRPr>
          </a:p>
          <a:p>
            <a:endParaRPr lang="en-GB" dirty="0"/>
          </a:p>
          <a:p>
            <a:r>
              <a:rPr lang="en-GB" dirty="0"/>
              <a:t>Les </a:t>
            </a:r>
            <a:r>
              <a:rPr lang="en-GB" dirty="0" err="1"/>
              <a:t>jentas</a:t>
            </a:r>
            <a:r>
              <a:rPr lang="en-GB" dirty="0"/>
              <a:t> </a:t>
            </a:r>
            <a:r>
              <a:rPr lang="en-GB" dirty="0" err="1"/>
              <a:t>leserinnlegg</a:t>
            </a:r>
            <a:r>
              <a:rPr lang="en-GB" dirty="0"/>
              <a:t> </a:t>
            </a:r>
            <a:r>
              <a:rPr lang="en-GB" dirty="0" err="1"/>
              <a:t>på</a:t>
            </a:r>
            <a:r>
              <a:rPr lang="en-GB" dirty="0"/>
              <a:t> </a:t>
            </a:r>
            <a:r>
              <a:rPr lang="en-GB" dirty="0" err="1"/>
              <a:t>Si;d</a:t>
            </a:r>
            <a:r>
              <a:rPr lang="en-GB" dirty="0"/>
              <a:t> her: </a:t>
            </a:r>
            <a:r>
              <a:rPr lang="en-GB" u="sng" dirty="0"/>
              <a:t>https://www.aftenposten.no/meninger/sid/i/dlk4Mz/han-broeler-jaevla-svarting-jaevla-neger-du-har-ingenting-her-aa-gjoere </a:t>
            </a:r>
            <a:r>
              <a:rPr lang="en-GB" dirty="0" err="1"/>
              <a:t>Jenta</a:t>
            </a:r>
            <a:r>
              <a:rPr lang="en-GB" dirty="0"/>
              <a:t> (15) </a:t>
            </a:r>
            <a:r>
              <a:rPr lang="en-GB" dirty="0" err="1"/>
              <a:t>velger</a:t>
            </a:r>
            <a:r>
              <a:rPr lang="en-GB" dirty="0"/>
              <a:t> </a:t>
            </a:r>
            <a:r>
              <a:rPr lang="en-GB" dirty="0" err="1"/>
              <a:t>selv</a:t>
            </a:r>
            <a:r>
              <a:rPr lang="en-GB" dirty="0"/>
              <a:t> å </a:t>
            </a:r>
            <a:r>
              <a:rPr lang="en-GB" dirty="0" err="1"/>
              <a:t>være</a:t>
            </a:r>
            <a:r>
              <a:rPr lang="en-GB" dirty="0"/>
              <a:t> anonym.</a:t>
            </a:r>
          </a:p>
          <a:p>
            <a:pPr defTabSz="934791">
              <a:defRPr/>
            </a:pPr>
            <a:endParaRPr lang="en-GB" dirty="0"/>
          </a:p>
          <a:p>
            <a:pPr marL="0" marR="0" lvl="0" indent="0" algn="l" defTabSz="934791" rtl="0" eaLnBrk="1" fontAlgn="auto" latinLnBrk="0" hangingPunct="1">
              <a:lnSpc>
                <a:spcPct val="100000"/>
              </a:lnSpc>
              <a:spcBef>
                <a:spcPts val="0"/>
              </a:spcBef>
              <a:spcAft>
                <a:spcPts val="0"/>
              </a:spcAft>
              <a:buClrTx/>
              <a:buSzTx/>
              <a:buFontTx/>
              <a:buNone/>
              <a:tabLst/>
              <a:defRPr/>
            </a:pPr>
            <a:r>
              <a:rPr lang="en-GB" b="1" dirty="0"/>
              <a:t>Dersom </a:t>
            </a:r>
            <a:r>
              <a:rPr lang="en-GB" b="1" dirty="0" err="1"/>
              <a:t>samtalene</a:t>
            </a:r>
            <a:r>
              <a:rPr lang="en-GB" b="1" dirty="0"/>
              <a:t> </a:t>
            </a:r>
            <a:r>
              <a:rPr lang="en-GB" b="1" dirty="0" err="1"/>
              <a:t>i</a:t>
            </a:r>
            <a:r>
              <a:rPr lang="en-GB" b="1" dirty="0"/>
              <a:t> </a:t>
            </a:r>
            <a:r>
              <a:rPr lang="en-GB" b="1" dirty="0" err="1"/>
              <a:t>stor</a:t>
            </a:r>
            <a:r>
              <a:rPr lang="en-GB" b="1" dirty="0"/>
              <a:t> grad </a:t>
            </a:r>
            <a:r>
              <a:rPr lang="en-GB" b="1" dirty="0" err="1"/>
              <a:t>dreier</a:t>
            </a:r>
            <a:r>
              <a:rPr lang="en-GB" b="1" dirty="0"/>
              <a:t> seg </a:t>
            </a:r>
            <a:r>
              <a:rPr lang="en-GB" b="1" dirty="0" err="1"/>
              <a:t>rundt</a:t>
            </a:r>
            <a:r>
              <a:rPr lang="en-GB" b="1" dirty="0"/>
              <a:t> </a:t>
            </a:r>
            <a:r>
              <a:rPr lang="en-GB" b="1" dirty="0" err="1"/>
              <a:t>hva</a:t>
            </a:r>
            <a:r>
              <a:rPr lang="en-GB" b="1" dirty="0"/>
              <a:t> man </a:t>
            </a:r>
            <a:r>
              <a:rPr lang="en-GB" b="1" dirty="0" err="1"/>
              <a:t>kan</a:t>
            </a:r>
            <a:r>
              <a:rPr lang="en-GB" b="1" dirty="0"/>
              <a:t> </a:t>
            </a:r>
            <a:r>
              <a:rPr lang="en-GB" b="1" dirty="0" err="1"/>
              <a:t>gjøre</a:t>
            </a:r>
            <a:r>
              <a:rPr lang="en-GB" b="1" dirty="0"/>
              <a:t> med den </a:t>
            </a:r>
            <a:r>
              <a:rPr lang="en-GB" b="1" dirty="0" err="1"/>
              <a:t>som</a:t>
            </a:r>
            <a:r>
              <a:rPr lang="en-GB" b="1" dirty="0"/>
              <a:t> </a:t>
            </a:r>
            <a:r>
              <a:rPr lang="en-GB" b="1" dirty="0" err="1"/>
              <a:t>utsetter</a:t>
            </a:r>
            <a:r>
              <a:rPr lang="en-GB" b="1" dirty="0"/>
              <a:t> </a:t>
            </a:r>
            <a:r>
              <a:rPr lang="en-GB" b="1" dirty="0" err="1"/>
              <a:t>noen</a:t>
            </a:r>
            <a:r>
              <a:rPr lang="en-GB" b="1" dirty="0"/>
              <a:t> for </a:t>
            </a:r>
            <a:r>
              <a:rPr lang="en-GB" b="1" dirty="0" err="1"/>
              <a:t>hets</a:t>
            </a:r>
            <a:r>
              <a:rPr lang="en-GB" b="1" dirty="0"/>
              <a:t>, </a:t>
            </a:r>
            <a:r>
              <a:rPr lang="en-GB" b="1" dirty="0" err="1"/>
              <a:t>rasisme</a:t>
            </a:r>
            <a:r>
              <a:rPr lang="en-GB" b="1" dirty="0"/>
              <a:t> </a:t>
            </a:r>
            <a:r>
              <a:rPr lang="en-GB" b="1" dirty="0" err="1"/>
              <a:t>og</a:t>
            </a:r>
            <a:r>
              <a:rPr lang="en-GB" b="1" dirty="0"/>
              <a:t> </a:t>
            </a:r>
            <a:r>
              <a:rPr lang="en-GB" b="1" dirty="0" err="1"/>
              <a:t>diskriminering</a:t>
            </a:r>
            <a:r>
              <a:rPr lang="en-GB" b="1" dirty="0"/>
              <a:t> – </a:t>
            </a:r>
            <a:r>
              <a:rPr lang="en-GB" b="1" dirty="0" err="1"/>
              <a:t>spør</a:t>
            </a:r>
            <a:r>
              <a:rPr lang="en-GB" b="1" dirty="0"/>
              <a:t> </a:t>
            </a:r>
            <a:r>
              <a:rPr lang="en-GB" b="1" dirty="0" err="1"/>
              <a:t>elevene</a:t>
            </a:r>
            <a:r>
              <a:rPr lang="en-GB" b="1" dirty="0"/>
              <a:t> </a:t>
            </a:r>
            <a:r>
              <a:rPr lang="en-GB" b="1" dirty="0" err="1"/>
              <a:t>hvilke</a:t>
            </a:r>
            <a:r>
              <a:rPr lang="en-GB" b="1" dirty="0"/>
              <a:t> </a:t>
            </a:r>
            <a:r>
              <a:rPr lang="en-GB" b="1" dirty="0" err="1"/>
              <a:t>alternativer</a:t>
            </a:r>
            <a:r>
              <a:rPr lang="en-GB" b="1" dirty="0"/>
              <a:t> man </a:t>
            </a:r>
            <a:r>
              <a:rPr lang="en-GB" b="1" dirty="0" err="1"/>
              <a:t>har</a:t>
            </a:r>
            <a:r>
              <a:rPr lang="en-GB" b="1" dirty="0"/>
              <a:t> for å </a:t>
            </a:r>
            <a:r>
              <a:rPr lang="en-GB" b="1" dirty="0" err="1"/>
              <a:t>støtte</a:t>
            </a:r>
            <a:r>
              <a:rPr lang="en-GB" b="1" dirty="0"/>
              <a:t> den </a:t>
            </a:r>
            <a:r>
              <a:rPr lang="en-GB" b="1" dirty="0" err="1"/>
              <a:t>som</a:t>
            </a:r>
            <a:r>
              <a:rPr lang="en-GB" b="1" dirty="0"/>
              <a:t> </a:t>
            </a:r>
            <a:r>
              <a:rPr lang="en-GB" b="1" dirty="0" err="1"/>
              <a:t>har</a:t>
            </a:r>
            <a:r>
              <a:rPr lang="en-GB" b="1" dirty="0"/>
              <a:t> </a:t>
            </a:r>
            <a:r>
              <a:rPr lang="en-GB" b="1" dirty="0" err="1"/>
              <a:t>blitt</a:t>
            </a:r>
            <a:r>
              <a:rPr lang="en-GB" b="1" dirty="0"/>
              <a:t> </a:t>
            </a:r>
            <a:r>
              <a:rPr lang="en-GB" b="1" dirty="0" err="1"/>
              <a:t>utsatt</a:t>
            </a:r>
            <a:r>
              <a:rPr lang="en-GB" b="1" dirty="0"/>
              <a:t> for </a:t>
            </a:r>
            <a:r>
              <a:rPr lang="en-GB" b="1" dirty="0" err="1"/>
              <a:t>dette</a:t>
            </a:r>
            <a:r>
              <a:rPr lang="en-GB" b="1" dirty="0"/>
              <a:t>.</a:t>
            </a:r>
          </a:p>
          <a:p>
            <a:pPr defTabSz="934791">
              <a:defRPr/>
            </a:pPr>
            <a:endParaRPr lang="en-GB" dirty="0"/>
          </a:p>
          <a:p>
            <a:endParaRPr lang="en-GB" dirty="0"/>
          </a:p>
          <a:p>
            <a:pPr rtl="0"/>
            <a:r>
              <a:rPr lang="nb-NO" dirty="0"/>
              <a:t>Dersom det stilles spørsmål ved hvorfor n-ordet er sensurert, eller det blir diskusjoner rundt bruk av uttrykket kan du gjerne løfte spørsmålet om sensurering av rasistiske uttrykk for klassen. Spør gjerne elevene om hva de tenker om hvorfor det ikke er greit å bruke lengre. </a:t>
            </a:r>
          </a:p>
          <a:p>
            <a:pPr rtl="0"/>
            <a:r>
              <a:rPr lang="nb-NO" dirty="0"/>
              <a:t> </a:t>
            </a:r>
          </a:p>
          <a:p>
            <a:pPr rtl="0"/>
            <a:r>
              <a:rPr lang="nb-NO" dirty="0"/>
              <a:t>Forklar bakgrunnen for n-ordet, og hvilken betydning det hadde tidligere og hvorfor det ikke er greit å si det lengre. Uttrykket er støtende, og hensynsløs bruk av ordet styrker stigmatisering av personer med mørk hudfarge. Ved å benytte sensurering ønsker vi å forhindre reproduksjon av rasistiske ytringer. Samtidig mener vi en </a:t>
            </a:r>
            <a:r>
              <a:rPr lang="nb-NO" i="1" dirty="0"/>
              <a:t>overordnet dialog om</a:t>
            </a:r>
            <a:r>
              <a:rPr lang="nb-NO" dirty="0"/>
              <a:t> ordet kan brukes som gjenstand for refleksjon rundt rasisme.</a:t>
            </a:r>
          </a:p>
          <a:p>
            <a:pPr rtl="0"/>
            <a:endParaRPr lang="nb-NO" dirty="0"/>
          </a:p>
          <a:p>
            <a:pPr rtl="0"/>
            <a:r>
              <a:rPr lang="nb-NO" dirty="0"/>
              <a:t>Les mer på Antirasistisk senters nettsider her: https://antirasistisk.no/n-ordet/ </a:t>
            </a:r>
          </a:p>
          <a:p>
            <a:pPr rtl="0"/>
            <a:r>
              <a:rPr lang="nb-NO" dirty="0"/>
              <a:t> </a:t>
            </a:r>
          </a:p>
          <a:p>
            <a:pPr rtl="0"/>
            <a:r>
              <a:rPr lang="nb-NO" dirty="0"/>
              <a:t>Andre oppfølgingsspørsmål:</a:t>
            </a:r>
          </a:p>
          <a:p>
            <a:pPr rtl="0">
              <a:buFont typeface="Arial" panose="020B0604020202020204" pitchFamily="34" charset="0"/>
              <a:buChar char="•"/>
            </a:pPr>
            <a:r>
              <a:rPr lang="nb-NO" dirty="0"/>
              <a:t> Hvilke konsekvenser kan det ha at man beholder rasistiske uttrykk som slengord i dagligtalen? (Normalisering av rasisme)</a:t>
            </a:r>
          </a:p>
          <a:p>
            <a:pPr rtl="0">
              <a:buFont typeface="Arial" panose="020B0604020202020204" pitchFamily="34" charset="0"/>
              <a:buChar char="•"/>
            </a:pPr>
            <a:r>
              <a:rPr lang="nb-NO" dirty="0"/>
              <a:t> Hvordan tenker du det oppleves for noen av mørk hudfarge at disse uttrykkene brukes?</a:t>
            </a:r>
          </a:p>
          <a:p>
            <a:pPr rtl="0">
              <a:buFont typeface="Arial" panose="020B0604020202020204" pitchFamily="34" charset="0"/>
              <a:buNone/>
            </a:pPr>
            <a:endParaRPr lang="nb-NO" dirty="0"/>
          </a:p>
          <a:p>
            <a:endParaRPr lang="en-GB" dirty="0"/>
          </a:p>
          <a:p>
            <a:r>
              <a:rPr lang="en-GB" b="1" dirty="0"/>
              <a:t>Agenda X – </a:t>
            </a:r>
            <a:r>
              <a:rPr lang="en-GB" b="1" dirty="0" err="1"/>
              <a:t>Antirastisitisk</a:t>
            </a:r>
            <a:r>
              <a:rPr lang="en-GB" b="1" dirty="0"/>
              <a:t> </a:t>
            </a:r>
            <a:r>
              <a:rPr lang="en-GB" b="1" dirty="0" err="1"/>
              <a:t>senter</a:t>
            </a:r>
            <a:r>
              <a:rPr lang="en-GB" b="1" dirty="0"/>
              <a:t> om bruk </a:t>
            </a:r>
            <a:r>
              <a:rPr lang="en-GB" b="1" dirty="0" err="1"/>
              <a:t>av</a:t>
            </a:r>
            <a:r>
              <a:rPr lang="en-GB" b="1" dirty="0"/>
              <a:t> n-</a:t>
            </a:r>
            <a:r>
              <a:rPr lang="en-GB" b="1" dirty="0" err="1"/>
              <a:t>ordet</a:t>
            </a:r>
            <a:r>
              <a:rPr lang="en-GB" b="1" dirty="0"/>
              <a:t> </a:t>
            </a:r>
            <a:r>
              <a:rPr lang="en-GB" b="1" dirty="0" err="1"/>
              <a:t>og</a:t>
            </a:r>
            <a:r>
              <a:rPr lang="en-GB" b="1" dirty="0"/>
              <a:t> </a:t>
            </a:r>
            <a:r>
              <a:rPr lang="en-GB" b="1" dirty="0" err="1"/>
              <a:t>hva</a:t>
            </a:r>
            <a:r>
              <a:rPr lang="en-GB" b="1" dirty="0"/>
              <a:t> man </a:t>
            </a:r>
            <a:r>
              <a:rPr lang="en-GB" b="1" dirty="0" err="1"/>
              <a:t>kan</a:t>
            </a:r>
            <a:r>
              <a:rPr lang="en-GB" b="1" dirty="0"/>
              <a:t> </a:t>
            </a:r>
            <a:r>
              <a:rPr lang="en-GB" b="1" dirty="0" err="1"/>
              <a:t>si</a:t>
            </a:r>
            <a:r>
              <a:rPr lang="en-GB" b="1" dirty="0"/>
              <a:t> </a:t>
            </a:r>
            <a:r>
              <a:rPr lang="en-GB" b="1" dirty="0" err="1"/>
              <a:t>til</a:t>
            </a:r>
            <a:r>
              <a:rPr lang="en-GB" b="1" dirty="0"/>
              <a:t> </a:t>
            </a:r>
            <a:r>
              <a:rPr lang="en-GB" b="1" dirty="0" err="1"/>
              <a:t>venner</a:t>
            </a:r>
            <a:r>
              <a:rPr lang="en-GB" b="1" dirty="0"/>
              <a:t> </a:t>
            </a:r>
            <a:r>
              <a:rPr lang="en-GB" b="1" dirty="0" err="1"/>
              <a:t>når</a:t>
            </a:r>
            <a:r>
              <a:rPr lang="en-GB" b="1" dirty="0"/>
              <a:t> de </a:t>
            </a:r>
            <a:r>
              <a:rPr lang="en-GB" b="1" dirty="0" err="1"/>
              <a:t>bruker</a:t>
            </a:r>
            <a:r>
              <a:rPr lang="en-GB" b="1" dirty="0"/>
              <a:t> det:</a:t>
            </a:r>
            <a:endParaRPr lang="en-GB" dirty="0"/>
          </a:p>
          <a:p>
            <a:r>
              <a:rPr lang="nb-NO" b="0" i="0" dirty="0">
                <a:solidFill>
                  <a:srgbClr val="0D0D0D"/>
                </a:solidFill>
                <a:effectLst/>
                <a:highlight>
                  <a:srgbClr val="F4F4F4"/>
                </a:highlight>
                <a:latin typeface="ui-sans-serif"/>
              </a:rPr>
              <a:t>Det er ikke slik at det finnes en regel for dette. Men, det er slik at det å bruke n-ordet ikke er akseptert i Norge i dag. N-ordet er et ord med en lang og vond historie og er et ord som er brukt for å undertrykke svarte mennesker. Det kan bli oppfattet som at man har rasistiske holdninger om man bruker det ordet. I tillegg til at det kan såre veldig mange mennesker. Det er noen med mørk hud som velger å bruke n-ordet om seg selv og andre. Noen gjør dette fordi de ønsker å ta ordet tilbake og bruke det om seg og andre på en positiv måte, mens andre velger å bruke det uten at man kanskje har tenk så mye gjennom hva det betyr. Om du har en annen hudfarge en svart/brun vil jeg råde deg til å ikke bruke n-ordet. Om du selv har brun hud vil jeg be deg om å reflektere rundt hvorfor du skal bruke det ordet, hva det kan føre til å bruke et ord som har så mye negativ historie ved seg, og konsekvensene det kan ha for andre. </a:t>
            </a:r>
          </a:p>
          <a:p>
            <a:endParaRPr lang="nb-NO" b="0" i="0" dirty="0">
              <a:solidFill>
                <a:srgbClr val="0D0D0D"/>
              </a:solidFill>
              <a:effectLst/>
              <a:highlight>
                <a:srgbClr val="F4F4F4"/>
              </a:highlight>
              <a:latin typeface="ui-sans-serif"/>
            </a:endParaRPr>
          </a:p>
          <a:p>
            <a:r>
              <a:rPr lang="nb-NO" b="0" i="0" dirty="0">
                <a:solidFill>
                  <a:srgbClr val="000000"/>
                </a:solidFill>
                <a:effectLst/>
                <a:highlight>
                  <a:srgbClr val="ECFAEB"/>
                </a:highlight>
                <a:latin typeface="Open Sans" panose="020B0606030504020204" pitchFamily="34" charset="0"/>
              </a:rPr>
              <a:t>Hva kan man si til en venn som bruker n-ordet?</a:t>
            </a:r>
          </a:p>
          <a:p>
            <a:r>
              <a:rPr lang="nb-NO" b="0" i="0" dirty="0">
                <a:solidFill>
                  <a:srgbClr val="000000"/>
                </a:solidFill>
                <a:effectLst/>
                <a:highlight>
                  <a:srgbClr val="ECFAEB"/>
                </a:highlight>
                <a:latin typeface="Open Sans" panose="020B0606030504020204" pitchFamily="34" charset="0"/>
              </a:rPr>
              <a:t>Du kan fortelle henne at det ikke er opp til henne å bestemme hva som kan oppleves som rasistisk eller ikke. Hun er ikke selv et menneske som har opplevd eller kan oppleve at noen bruker n-ordet mot henne, og dermed kan hun heller ikke bestemme i hvilken situasjon det ordet sårer eller ikke. Bare i Norge finnes det et stort antall melaninrike mennesker som vil bli såret, sinte, redde og lei seg når de hører n-ordet. Du kan spørre om hennes rett til å si n-ordet er viktigere en mange mennesker sin rett til å slippe å høre det ordet? Hun vet aldri om noen går forbi og hører hun si det i farta. Bare det å høre n-ordet, om det ikke er rettet mot en selv, kan ødelegge dagen til mange mennesker som opplever rasisme, er det da verdt det? </a:t>
            </a: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23</a:t>
            </a:fld>
            <a:endParaRPr lang="en-GB"/>
          </a:p>
        </p:txBody>
      </p:sp>
    </p:spTree>
    <p:extLst>
      <p:ext uri="{BB962C8B-B14F-4D97-AF65-F5344CB8AC3E}">
        <p14:creationId xmlns:p14="http://schemas.microsoft.com/office/powerpoint/2010/main" val="4075009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endParaRPr lang="en-GB" dirty="0"/>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ser </a:t>
            </a:r>
            <a:r>
              <a:rPr lang="en-GB" b="0" dirty="0" err="1"/>
              <a:t>enkeltindivider</a:t>
            </a:r>
            <a:r>
              <a:rPr lang="en-GB" b="0" dirty="0"/>
              <a:t> </a:t>
            </a:r>
            <a:r>
              <a:rPr lang="en-GB" b="0" dirty="0" err="1"/>
              <a:t>utsettes</a:t>
            </a:r>
            <a:r>
              <a:rPr lang="en-GB" b="0" dirty="0"/>
              <a:t> for </a:t>
            </a:r>
            <a:r>
              <a:rPr lang="en-GB" b="0" dirty="0" err="1"/>
              <a:t>rasisme</a:t>
            </a:r>
            <a:r>
              <a:rPr lang="en-GB" b="0" dirty="0"/>
              <a:t> </a:t>
            </a:r>
            <a:r>
              <a:rPr lang="en-GB" b="0" dirty="0" err="1"/>
              <a:t>og</a:t>
            </a:r>
            <a:r>
              <a:rPr lang="en-GB" b="0" dirty="0"/>
              <a:t> </a:t>
            </a:r>
            <a:r>
              <a:rPr lang="en-GB" b="0" dirty="0" err="1"/>
              <a:t>diskriminering</a:t>
            </a:r>
            <a:r>
              <a:rPr lang="en-GB" b="0" dirty="0"/>
              <a:t>.</a:t>
            </a:r>
            <a:endParaRPr lang="en-GB" b="1" dirty="0"/>
          </a:p>
          <a:p>
            <a:pPr>
              <a:defRPr/>
            </a:pPr>
            <a:endParaRPr lang="en-GB" dirty="0"/>
          </a:p>
          <a:p>
            <a:pPr>
              <a:defRPr/>
            </a:pPr>
            <a:endParaRPr lang="en-GB" dirty="0"/>
          </a:p>
          <a:p>
            <a:pPr>
              <a:defRPr/>
            </a:pPr>
            <a:r>
              <a:rPr lang="en-GB" dirty="0"/>
              <a:t>Kilde: </a:t>
            </a:r>
          </a:p>
          <a:p>
            <a:pPr>
              <a:defRPr/>
            </a:pPr>
            <a:r>
              <a:rPr lang="en-GB" dirty="0">
                <a:solidFill>
                  <a:srgbClr val="443742"/>
                </a:solidFill>
                <a:hlinkClick r:id="rId3">
                  <a:extLst>
                    <a:ext uri="{A12FA001-AC4F-418D-AE19-62706E023703}">
                      <ahyp:hlinkClr xmlns:ahyp="http://schemas.microsoft.com/office/drawing/2018/hyperlinkcolor" val="tx"/>
                    </a:ext>
                  </a:extLst>
                </a:hlinkClick>
              </a:rPr>
              <a:t>https://antirasistisk.no/rasistiske-hendelser-/utsatt-for-hets-pa-byen/</a:t>
            </a:r>
            <a:r>
              <a:rPr lang="en-GB" dirty="0">
                <a:solidFill>
                  <a:srgbClr val="443742"/>
                </a:solidFill>
              </a:rPr>
              <a:t> </a:t>
            </a:r>
            <a:endParaRPr lang="nb-NO" u="sng" dirty="0">
              <a:solidFill>
                <a:srgbClr val="443742"/>
              </a:solidFill>
              <a:effectLst/>
            </a:endParaRPr>
          </a:p>
          <a:p>
            <a:endParaRPr lang="en-GB" dirty="0"/>
          </a:p>
          <a:p>
            <a:pPr defTabSz="934791">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24</a:t>
            </a:fld>
            <a:endParaRPr lang="en-GB"/>
          </a:p>
        </p:txBody>
      </p:sp>
    </p:spTree>
    <p:extLst>
      <p:ext uri="{BB962C8B-B14F-4D97-AF65-F5344CB8AC3E}">
        <p14:creationId xmlns:p14="http://schemas.microsoft.com/office/powerpoint/2010/main" val="332264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ser </a:t>
            </a:r>
            <a:r>
              <a:rPr lang="en-GB" b="0" dirty="0" err="1"/>
              <a:t>enkeltindivider</a:t>
            </a:r>
            <a:r>
              <a:rPr lang="en-GB" b="0" dirty="0"/>
              <a:t> </a:t>
            </a:r>
            <a:r>
              <a:rPr lang="en-GB" b="0" dirty="0" err="1"/>
              <a:t>utsettes</a:t>
            </a:r>
            <a:r>
              <a:rPr lang="en-GB" b="0" dirty="0"/>
              <a:t> for  </a:t>
            </a:r>
            <a:r>
              <a:rPr lang="en-GB" b="0" dirty="0" err="1"/>
              <a:t>hets</a:t>
            </a:r>
            <a:r>
              <a:rPr lang="en-GB" b="0" dirty="0"/>
              <a:t>, </a:t>
            </a:r>
            <a:r>
              <a:rPr lang="en-GB" b="0" dirty="0" err="1"/>
              <a:t>rasisme</a:t>
            </a:r>
            <a:r>
              <a:rPr lang="en-GB" b="0" dirty="0"/>
              <a:t> </a:t>
            </a:r>
            <a:r>
              <a:rPr lang="en-GB" b="0" dirty="0" err="1"/>
              <a:t>og</a:t>
            </a:r>
            <a:r>
              <a:rPr lang="en-GB" b="0" dirty="0"/>
              <a:t> </a:t>
            </a:r>
            <a:r>
              <a:rPr lang="en-GB" b="0" dirty="0" err="1"/>
              <a:t>diskriminering</a:t>
            </a:r>
            <a:r>
              <a:rPr lang="en-GB" b="0" dirty="0"/>
              <a:t>.</a:t>
            </a:r>
            <a:endParaRPr lang="en-GB" dirty="0"/>
          </a:p>
          <a:p>
            <a:pPr>
              <a:defRPr/>
            </a:pPr>
            <a:endParaRPr lang="en-GB" dirty="0"/>
          </a:p>
          <a:p>
            <a:pPr>
              <a:defRPr/>
            </a:pPr>
            <a:r>
              <a:rPr lang="en-GB" dirty="0" err="1"/>
              <a:t>Kilder</a:t>
            </a:r>
            <a:r>
              <a:rPr lang="en-GB" dirty="0"/>
              <a:t>: </a:t>
            </a:r>
            <a:endParaRPr lang="en-GB" dirty="0">
              <a:latin typeface="Calibri" panose="020F0502020204030204" pitchFamily="34" charset="0"/>
              <a:ea typeface="Calibri" panose="020F0502020204030204" pitchFamily="34" charset="0"/>
              <a:cs typeface="Calibri" panose="020F0502020204030204" pitchFamily="34" charset="0"/>
            </a:endParaRPr>
          </a:p>
          <a:p>
            <a:pPr>
              <a:defRPr/>
            </a:pPr>
            <a:r>
              <a:rPr lang="en-GB" dirty="0">
                <a:solidFill>
                  <a:srgbClr val="443742"/>
                </a:solidFill>
                <a:hlinkClick r:id="rId3">
                  <a:extLst>
                    <a:ext uri="{A12FA001-AC4F-418D-AE19-62706E023703}">
                      <ahyp:hlinkClr xmlns:ahyp="http://schemas.microsoft.com/office/drawing/2018/hyperlinkcolor" val="tx"/>
                    </a:ext>
                  </a:extLst>
                </a:hlinkClick>
              </a:rPr>
              <a:t>https://antirasistisk.no/rasistiske-hendelser-/hetset-pa-bussen/</a:t>
            </a:r>
            <a:r>
              <a:rPr lang="en-GB" dirty="0">
                <a:solidFill>
                  <a:srgbClr val="443742"/>
                </a:solidFill>
              </a:rPr>
              <a:t> </a:t>
            </a:r>
          </a:p>
          <a:p>
            <a:pPr>
              <a:defRPr/>
            </a:pPr>
            <a:r>
              <a:rPr lang="en-GB" dirty="0">
                <a:solidFill>
                  <a:srgbClr val="443742"/>
                </a:solidFill>
                <a:hlinkClick r:id="rId4">
                  <a:extLst>
                    <a:ext uri="{A12FA001-AC4F-418D-AE19-62706E023703}">
                      <ahyp:hlinkClr xmlns:ahyp="http://schemas.microsoft.com/office/drawing/2018/hyperlinkcolor" val="tx"/>
                    </a:ext>
                  </a:extLst>
                </a:hlinkClick>
              </a:rPr>
              <a:t>https://www.nrk.no/sapmi/kulturministeren-er-rystet-over-samehets-i-tromso-1.15277285</a:t>
            </a:r>
            <a:r>
              <a:rPr lang="en-GB" dirty="0">
                <a:solidFill>
                  <a:srgbClr val="443742"/>
                </a:solidFill>
              </a:rPr>
              <a:t> </a:t>
            </a:r>
            <a:endParaRPr lang="en-GB" dirty="0">
              <a:solidFill>
                <a:srgbClr val="443742"/>
              </a:solidFill>
              <a:effectLst/>
              <a:latin typeface="Calibri" panose="020F0502020204030204" pitchFamily="34" charset="0"/>
              <a:ea typeface="Calibri" panose="020F0502020204030204" pitchFamily="34" charset="0"/>
              <a:cs typeface="Calibri"/>
            </a:endParaRPr>
          </a:p>
          <a:p>
            <a:endParaRPr lang="en-GB" dirty="0"/>
          </a:p>
          <a:p>
            <a:pPr defTabSz="934791">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25</a:t>
            </a:fld>
            <a:endParaRPr lang="en-GB"/>
          </a:p>
        </p:txBody>
      </p:sp>
    </p:spTree>
    <p:extLst>
      <p:ext uri="{BB962C8B-B14F-4D97-AF65-F5344CB8AC3E}">
        <p14:creationId xmlns:p14="http://schemas.microsoft.com/office/powerpoint/2010/main" val="377757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ser </a:t>
            </a:r>
            <a:r>
              <a:rPr lang="en-GB" b="0" dirty="0" err="1"/>
              <a:t>enkeltindivider</a:t>
            </a:r>
            <a:r>
              <a:rPr lang="en-GB" b="0" dirty="0"/>
              <a:t> </a:t>
            </a:r>
            <a:r>
              <a:rPr lang="en-GB" b="0" dirty="0" err="1"/>
              <a:t>utsettes</a:t>
            </a:r>
            <a:r>
              <a:rPr lang="en-GB" b="0" dirty="0"/>
              <a:t> for </a:t>
            </a:r>
            <a:r>
              <a:rPr lang="en-GB" b="0" dirty="0" err="1"/>
              <a:t>hets</a:t>
            </a:r>
            <a:r>
              <a:rPr lang="en-GB" b="0" dirty="0"/>
              <a:t>, </a:t>
            </a:r>
            <a:r>
              <a:rPr lang="en-GB" b="0" dirty="0" err="1"/>
              <a:t>rasisme</a:t>
            </a:r>
            <a:r>
              <a:rPr lang="en-GB" b="0" dirty="0"/>
              <a:t> </a:t>
            </a:r>
            <a:r>
              <a:rPr lang="en-GB" b="0" dirty="0" err="1"/>
              <a:t>og</a:t>
            </a:r>
            <a:r>
              <a:rPr lang="en-GB" b="0" dirty="0"/>
              <a:t> </a:t>
            </a:r>
            <a:r>
              <a:rPr lang="en-GB" b="0" dirty="0" err="1"/>
              <a:t>diskriminering</a:t>
            </a:r>
            <a:r>
              <a:rPr lang="en-GB" b="0" dirty="0"/>
              <a:t>.</a:t>
            </a:r>
            <a:endParaRPr lang="en-GB" dirty="0"/>
          </a:p>
          <a:p>
            <a:pPr>
              <a:defRPr/>
            </a:pPr>
            <a:endParaRPr lang="en-GB" dirty="0"/>
          </a:p>
          <a:p>
            <a:pPr>
              <a:defRPr/>
            </a:pPr>
            <a:r>
              <a:rPr lang="en-GB" dirty="0"/>
              <a:t>Kilde: </a:t>
            </a:r>
          </a:p>
          <a:p>
            <a:pPr>
              <a:defRPr/>
            </a:pPr>
            <a:r>
              <a:rPr lang="en-GB" dirty="0">
                <a:solidFill>
                  <a:srgbClr val="443742"/>
                </a:solidFill>
                <a:hlinkClick r:id="rId3">
                  <a:extLst>
                    <a:ext uri="{A12FA001-AC4F-418D-AE19-62706E023703}">
                      <ahyp:hlinkClr xmlns:ahyp="http://schemas.microsoft.com/office/drawing/2018/hyperlinkcolor" val="tx"/>
                    </a:ext>
                  </a:extLst>
                </a:hlinkClick>
              </a:rPr>
              <a:t>https://antirasistisk.no/rasistiske-hendelser-/angrepet-pa-gaten/</a:t>
            </a:r>
            <a:r>
              <a:rPr lang="en-GB" dirty="0">
                <a:solidFill>
                  <a:srgbClr val="443742"/>
                </a:solidFill>
              </a:rPr>
              <a:t> </a:t>
            </a:r>
            <a:endParaRPr lang="en-GB" dirty="0">
              <a:solidFill>
                <a:srgbClr val="443742"/>
              </a:solidFill>
              <a:effectLst/>
              <a:latin typeface="Calibri" panose="020F0502020204030204" pitchFamily="34" charset="0"/>
              <a:ea typeface="Calibri" panose="020F0502020204030204" pitchFamily="34" charset="0"/>
              <a:cs typeface="Calibri"/>
            </a:endParaRPr>
          </a:p>
          <a:p>
            <a:endParaRPr lang="en-GB" dirty="0"/>
          </a:p>
          <a:p>
            <a:pPr defTabSz="934791">
              <a:defRPr/>
            </a:pPr>
            <a:r>
              <a:rPr lang="nb-NO" kern="100" dirty="0">
                <a:latin typeface="Avenir Light"/>
                <a:ea typeface="+mn-lt"/>
                <a:cs typeface="+mn-lt"/>
              </a:rPr>
              <a:t>Saken ble anmeldt. </a:t>
            </a:r>
          </a:p>
          <a:p>
            <a:endParaRPr lang="en-GB" dirty="0"/>
          </a:p>
          <a:p>
            <a:pPr defTabSz="934791">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26</a:t>
            </a:fld>
            <a:endParaRPr lang="en-GB"/>
          </a:p>
        </p:txBody>
      </p:sp>
    </p:spTree>
    <p:extLst>
      <p:ext uri="{BB962C8B-B14F-4D97-AF65-F5344CB8AC3E}">
        <p14:creationId xmlns:p14="http://schemas.microsoft.com/office/powerpoint/2010/main" val="233963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Elevene</a:t>
            </a:r>
            <a:r>
              <a:rPr lang="en-GB" b="1" dirty="0"/>
              <a:t> </a:t>
            </a:r>
            <a:r>
              <a:rPr lang="en-GB" b="1" dirty="0" err="1"/>
              <a:t>vurderer</a:t>
            </a:r>
            <a:r>
              <a:rPr lang="en-GB" b="1" dirty="0"/>
              <a:t> </a:t>
            </a:r>
            <a:r>
              <a:rPr lang="en-GB" b="1" dirty="0" err="1"/>
              <a:t>situasjonen</a:t>
            </a:r>
            <a:r>
              <a:rPr lang="en-GB" b="1" dirty="0"/>
              <a:t> </a:t>
            </a:r>
            <a:r>
              <a:rPr lang="en-GB" b="1" dirty="0" err="1"/>
              <a:t>og</a:t>
            </a:r>
            <a:r>
              <a:rPr lang="en-GB" b="1" dirty="0"/>
              <a:t> </a:t>
            </a:r>
            <a:r>
              <a:rPr lang="en-GB" b="1" dirty="0" err="1"/>
              <a:t>hvordan</a:t>
            </a:r>
            <a:r>
              <a:rPr lang="en-GB" b="1" dirty="0"/>
              <a:t> de </a:t>
            </a:r>
            <a:r>
              <a:rPr lang="en-GB" b="1" dirty="0" err="1"/>
              <a:t>ville</a:t>
            </a:r>
            <a:r>
              <a:rPr lang="en-GB" b="1" dirty="0"/>
              <a:t> </a:t>
            </a:r>
            <a:r>
              <a:rPr lang="en-GB" b="1" dirty="0" err="1"/>
              <a:t>reagert</a:t>
            </a:r>
            <a:r>
              <a:rPr lang="en-GB" b="1" dirty="0"/>
              <a:t> </a:t>
            </a:r>
            <a:r>
              <a:rPr lang="en-GB" b="1" dirty="0" err="1"/>
              <a:t>dersom</a:t>
            </a:r>
            <a:r>
              <a:rPr lang="en-GB" b="1" dirty="0"/>
              <a:t> de var </a:t>
            </a:r>
            <a:r>
              <a:rPr lang="en-GB" b="1" dirty="0" err="1"/>
              <a:t>vitne</a:t>
            </a:r>
            <a:r>
              <a:rPr lang="en-GB" b="1" dirty="0"/>
              <a:t> </a:t>
            </a:r>
            <a:r>
              <a:rPr lang="en-GB" b="1" dirty="0" err="1"/>
              <a:t>til</a:t>
            </a:r>
            <a:r>
              <a:rPr lang="en-GB" b="1" dirty="0"/>
              <a:t> </a:t>
            </a:r>
            <a:r>
              <a:rPr lang="en-GB" b="1" dirty="0" err="1"/>
              <a:t>hendelsen</a:t>
            </a:r>
            <a:r>
              <a:rPr lang="en-GB" b="1" dirty="0"/>
              <a:t> </a:t>
            </a:r>
            <a:r>
              <a:rPr lang="en-GB" b="1" dirty="0" err="1"/>
              <a:t>ved</a:t>
            </a:r>
            <a:r>
              <a:rPr lang="en-GB" b="1" dirty="0"/>
              <a:t> å </a:t>
            </a:r>
            <a:r>
              <a:rPr lang="en-GB" b="1" dirty="0" err="1"/>
              <a:t>bruke</a:t>
            </a:r>
            <a:r>
              <a:rPr lang="en-GB" b="1" dirty="0"/>
              <a:t> </a:t>
            </a:r>
            <a:r>
              <a:rPr lang="en-GB" b="1" dirty="0" err="1"/>
              <a:t>en</a:t>
            </a:r>
            <a:r>
              <a:rPr lang="en-GB" b="1" dirty="0"/>
              <a:t> </a:t>
            </a:r>
            <a:r>
              <a:rPr lang="en-GB" b="1" dirty="0" err="1"/>
              <a:t>av</a:t>
            </a:r>
            <a:r>
              <a:rPr lang="en-GB" b="1" dirty="0"/>
              <a:t> </a:t>
            </a:r>
            <a:r>
              <a:rPr lang="en-GB" b="1" dirty="0" err="1"/>
              <a:t>støttearkene</a:t>
            </a:r>
            <a:r>
              <a:rPr lang="en-GB" b="1" dirty="0"/>
              <a:t>.</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b="1" dirty="0"/>
              <a:t>: </a:t>
            </a:r>
            <a:r>
              <a:rPr lang="en-GB" b="0" dirty="0" err="1"/>
              <a:t>Elevene</a:t>
            </a:r>
            <a:r>
              <a:rPr lang="en-GB" b="0" dirty="0"/>
              <a:t> </a:t>
            </a:r>
            <a:r>
              <a:rPr lang="en-GB" b="0" dirty="0" err="1"/>
              <a:t>vurderer</a:t>
            </a:r>
            <a:r>
              <a:rPr lang="en-GB" b="0" dirty="0"/>
              <a:t> </a:t>
            </a:r>
            <a:r>
              <a:rPr lang="en-GB" b="0" dirty="0" err="1"/>
              <a:t>situasjonen</a:t>
            </a:r>
            <a:r>
              <a:rPr lang="en-GB" b="0" dirty="0"/>
              <a:t>, </a:t>
            </a:r>
            <a:r>
              <a:rPr lang="en-GB" b="0" dirty="0" err="1"/>
              <a:t>og</a:t>
            </a:r>
            <a:r>
              <a:rPr lang="en-GB" b="0" dirty="0"/>
              <a:t> </a:t>
            </a:r>
            <a:r>
              <a:rPr lang="en-GB" b="0" dirty="0" err="1"/>
              <a:t>hvordan</a:t>
            </a:r>
            <a:r>
              <a:rPr lang="en-GB" b="0" dirty="0"/>
              <a:t> de </a:t>
            </a:r>
            <a:r>
              <a:rPr lang="en-GB" b="0" dirty="0" err="1"/>
              <a:t>ville</a:t>
            </a:r>
            <a:r>
              <a:rPr lang="en-GB" b="0" dirty="0"/>
              <a:t> </a:t>
            </a:r>
            <a:r>
              <a:rPr lang="en-GB" b="0" dirty="0" err="1"/>
              <a:t>handlet</a:t>
            </a:r>
            <a:r>
              <a:rPr lang="en-GB" b="0" dirty="0"/>
              <a:t> </a:t>
            </a:r>
            <a:r>
              <a:rPr lang="en-GB" b="0" dirty="0" err="1"/>
              <a:t>når</a:t>
            </a:r>
            <a:r>
              <a:rPr lang="en-GB" b="0" dirty="0"/>
              <a:t> de er </a:t>
            </a:r>
            <a:r>
              <a:rPr lang="en-GB" b="0" dirty="0" err="1"/>
              <a:t>vitne</a:t>
            </a:r>
            <a:r>
              <a:rPr lang="en-GB" b="0" dirty="0"/>
              <a:t> </a:t>
            </a:r>
            <a:r>
              <a:rPr lang="en-GB" b="0" dirty="0" err="1"/>
              <a:t>til</a:t>
            </a:r>
            <a:r>
              <a:rPr lang="en-GB" b="0" dirty="0"/>
              <a:t> </a:t>
            </a:r>
            <a:r>
              <a:rPr lang="en-GB" b="0" dirty="0" err="1"/>
              <a:t>rasistiske</a:t>
            </a:r>
            <a:r>
              <a:rPr lang="en-GB" b="0" dirty="0"/>
              <a:t> </a:t>
            </a:r>
            <a:r>
              <a:rPr lang="en-GB" b="0" dirty="0" err="1"/>
              <a:t>ytringer</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Kilde: </a:t>
            </a:r>
          </a:p>
          <a:p>
            <a:pPr marL="171450" indent="-171450">
              <a:buFont typeface="Arial" panose="020B0604020202020204" pitchFamily="34" charset="0"/>
              <a:buChar char="•"/>
              <a:defRPr/>
            </a:pPr>
            <a:r>
              <a:rPr lang="en-GB" dirty="0"/>
              <a:t>https://antirasistisk.no/rasistiske-hendelser-/rasisme-under-jobbintervju/ </a:t>
            </a:r>
          </a:p>
          <a:p>
            <a:pPr marL="171450" indent="-171450">
              <a:buFont typeface="Arial" panose="020B0604020202020204" pitchFamily="34" charset="0"/>
              <a:buChar char="•"/>
              <a:defRPr/>
            </a:pPr>
            <a:r>
              <a:rPr lang="en-GB" dirty="0"/>
              <a:t>https://e24.no/karriere-og-ledelse/i/g6GJWJ/fikk-beskjed-om-at-jobben-innebar-negerarbeid</a:t>
            </a:r>
          </a:p>
          <a:p>
            <a:pPr marL="171450" indent="-171450">
              <a:buFont typeface="Arial" panose="020B0604020202020204" pitchFamily="34" charset="0"/>
              <a:buChar char="•"/>
              <a:defRPr/>
            </a:pPr>
            <a:r>
              <a:rPr lang="en-GB" dirty="0"/>
              <a:t>https://e24.no/karriere-og-ledelse/i/MLblXm/finans-norge-har-satt-i-gang-intern-evaluering-kan-bli-enda-mer-skjerpet?referer=https%3A%2F%2Fwww.aftenposten.no</a:t>
            </a:r>
          </a:p>
          <a:p>
            <a:pPr marL="171450" indent="-171450">
              <a:buFont typeface="Arial" panose="020B0604020202020204" pitchFamily="34" charset="0"/>
              <a:buChar char="•"/>
              <a:defRPr/>
            </a:pPr>
            <a:r>
              <a:rPr lang="en-GB" dirty="0"/>
              <a:t>https://www.diskrimineringsnemnda.no/nyheter/negerarbeid-helt-klart-uakseptabelt</a:t>
            </a:r>
          </a:p>
          <a:p>
            <a:pPr>
              <a:defRPr/>
            </a:pPr>
            <a:endParaRPr lang="en-GB" dirty="0"/>
          </a:p>
          <a:p>
            <a:pPr>
              <a:defRPr/>
            </a:pPr>
            <a:r>
              <a:rPr lang="en-GB" dirty="0"/>
              <a:t>Shah </a:t>
            </a:r>
            <a:r>
              <a:rPr lang="en-GB" dirty="0" err="1"/>
              <a:t>klaget</a:t>
            </a:r>
            <a:r>
              <a:rPr lang="en-GB" dirty="0"/>
              <a:t> </a:t>
            </a:r>
            <a:r>
              <a:rPr lang="en-GB" dirty="0" err="1"/>
              <a:t>saken</a:t>
            </a:r>
            <a:r>
              <a:rPr lang="en-GB" dirty="0"/>
              <a:t> inn for </a:t>
            </a:r>
            <a:r>
              <a:rPr lang="en-GB" dirty="0" err="1"/>
              <a:t>diskrimineringsnemnda</a:t>
            </a:r>
            <a:r>
              <a:rPr lang="en-GB" dirty="0"/>
              <a:t>, men </a:t>
            </a:r>
            <a:r>
              <a:rPr lang="en-GB" dirty="0" err="1"/>
              <a:t>fikk</a:t>
            </a:r>
            <a:r>
              <a:rPr lang="en-GB" dirty="0"/>
              <a:t> </a:t>
            </a:r>
            <a:r>
              <a:rPr lang="en-GB" dirty="0" err="1"/>
              <a:t>ikke</a:t>
            </a:r>
            <a:r>
              <a:rPr lang="en-GB" dirty="0"/>
              <a:t> </a:t>
            </a:r>
            <a:r>
              <a:rPr lang="en-GB" dirty="0" err="1"/>
              <a:t>medhold</a:t>
            </a:r>
            <a:r>
              <a:rPr lang="en-GB" dirty="0"/>
              <a:t>. </a:t>
            </a:r>
            <a:r>
              <a:rPr lang="en-GB" dirty="0" err="1"/>
              <a:t>Juridisk</a:t>
            </a:r>
            <a:r>
              <a:rPr lang="en-GB" dirty="0"/>
              <a:t> </a:t>
            </a:r>
            <a:r>
              <a:rPr lang="en-GB" dirty="0" err="1"/>
              <a:t>direktør</a:t>
            </a:r>
            <a:r>
              <a:rPr lang="en-GB" dirty="0"/>
              <a:t> </a:t>
            </a:r>
            <a:r>
              <a:rPr lang="en-GB" dirty="0" err="1"/>
              <a:t>av</a:t>
            </a:r>
            <a:r>
              <a:rPr lang="en-GB" dirty="0"/>
              <a:t> </a:t>
            </a:r>
            <a:r>
              <a:rPr lang="en-GB" dirty="0" err="1"/>
              <a:t>Finans</a:t>
            </a:r>
            <a:r>
              <a:rPr lang="en-GB" dirty="0"/>
              <a:t> Norge </a:t>
            </a:r>
            <a:r>
              <a:rPr lang="en-GB" dirty="0" err="1"/>
              <a:t>har</a:t>
            </a:r>
            <a:r>
              <a:rPr lang="en-GB" dirty="0"/>
              <a:t> </a:t>
            </a:r>
            <a:r>
              <a:rPr lang="en-GB" dirty="0" err="1"/>
              <a:t>gått</a:t>
            </a:r>
            <a:r>
              <a:rPr lang="en-GB" dirty="0"/>
              <a:t> </a:t>
            </a:r>
            <a:r>
              <a:rPr lang="en-GB" dirty="0" err="1"/>
              <a:t>ut</a:t>
            </a:r>
            <a:r>
              <a:rPr lang="en-GB" dirty="0"/>
              <a:t> </a:t>
            </a:r>
            <a:r>
              <a:rPr lang="en-GB" dirty="0" err="1"/>
              <a:t>og</a:t>
            </a:r>
            <a:r>
              <a:rPr lang="en-GB" dirty="0"/>
              <a:t> </a:t>
            </a:r>
            <a:r>
              <a:rPr lang="en-GB" dirty="0" err="1"/>
              <a:t>beklaget</a:t>
            </a:r>
            <a:r>
              <a:rPr lang="en-GB" dirty="0"/>
              <a:t> </a:t>
            </a:r>
            <a:r>
              <a:rPr lang="en-GB" dirty="0" err="1"/>
              <a:t>til</a:t>
            </a:r>
            <a:r>
              <a:rPr lang="en-GB" dirty="0"/>
              <a:t> Shah.</a:t>
            </a:r>
          </a:p>
          <a:p>
            <a:pPr>
              <a:defRPr/>
            </a:pPr>
            <a:endParaRPr lang="en-GB" dirty="0"/>
          </a:p>
          <a:p>
            <a:pPr defTabSz="934791">
              <a:defRPr/>
            </a:pPr>
            <a:r>
              <a:rPr lang="en-GB" b="1" dirty="0" err="1"/>
              <a:t>Triggerwarning</a:t>
            </a:r>
            <a:r>
              <a:rPr lang="en-GB" dirty="0"/>
              <a:t>: Dette </a:t>
            </a:r>
            <a:r>
              <a:rPr lang="en-GB" dirty="0" err="1"/>
              <a:t>kan</a:t>
            </a:r>
            <a:r>
              <a:rPr lang="en-GB" dirty="0"/>
              <a:t> </a:t>
            </a:r>
            <a:r>
              <a:rPr lang="en-GB" dirty="0" err="1"/>
              <a:t>være</a:t>
            </a:r>
            <a:r>
              <a:rPr lang="en-GB" dirty="0"/>
              <a:t> </a:t>
            </a:r>
            <a:r>
              <a:rPr lang="en-GB" dirty="0" err="1"/>
              <a:t>en</a:t>
            </a:r>
            <a:r>
              <a:rPr lang="en-GB" dirty="0"/>
              <a:t> </a:t>
            </a:r>
            <a:r>
              <a:rPr lang="en-GB" dirty="0" err="1"/>
              <a:t>vanskelig</a:t>
            </a:r>
            <a:r>
              <a:rPr lang="en-GB" dirty="0"/>
              <a:t> </a:t>
            </a:r>
            <a:r>
              <a:rPr lang="en-GB" dirty="0" err="1"/>
              <a:t>historie</a:t>
            </a:r>
            <a:r>
              <a:rPr lang="en-GB" dirty="0"/>
              <a:t> </a:t>
            </a:r>
            <a:r>
              <a:rPr lang="en-GB" dirty="0" err="1"/>
              <a:t>som</a:t>
            </a:r>
            <a:r>
              <a:rPr lang="en-GB" dirty="0"/>
              <a:t> </a:t>
            </a:r>
            <a:r>
              <a:rPr lang="en-GB" dirty="0" err="1"/>
              <a:t>kan</a:t>
            </a:r>
            <a:r>
              <a:rPr lang="en-GB" dirty="0"/>
              <a:t> </a:t>
            </a:r>
            <a:r>
              <a:rPr lang="en-GB" dirty="0" err="1"/>
              <a:t>oppleves</a:t>
            </a:r>
            <a:r>
              <a:rPr lang="en-GB" dirty="0"/>
              <a:t> </a:t>
            </a:r>
            <a:r>
              <a:rPr lang="en-GB" dirty="0" err="1"/>
              <a:t>nær</a:t>
            </a:r>
            <a:r>
              <a:rPr lang="en-GB" dirty="0"/>
              <a:t> </a:t>
            </a:r>
            <a:r>
              <a:rPr lang="en-GB" dirty="0" err="1"/>
              <a:t>dersom</a:t>
            </a:r>
            <a:r>
              <a:rPr lang="en-GB" dirty="0"/>
              <a:t> det er </a:t>
            </a:r>
            <a:r>
              <a:rPr lang="en-GB" dirty="0" err="1"/>
              <a:t>elever</a:t>
            </a:r>
            <a:r>
              <a:rPr lang="en-GB" dirty="0"/>
              <a:t> </a:t>
            </a:r>
            <a:r>
              <a:rPr lang="en-GB" dirty="0" err="1"/>
              <a:t>i</a:t>
            </a:r>
            <a:r>
              <a:rPr lang="en-GB" dirty="0"/>
              <a:t> </a:t>
            </a:r>
            <a:r>
              <a:rPr lang="en-GB" dirty="0" err="1"/>
              <a:t>klasserommet</a:t>
            </a:r>
            <a:r>
              <a:rPr lang="en-GB" dirty="0"/>
              <a:t> </a:t>
            </a:r>
            <a:r>
              <a:rPr lang="en-GB" dirty="0" err="1"/>
              <a:t>som</a:t>
            </a:r>
            <a:r>
              <a:rPr lang="en-GB" dirty="0"/>
              <a:t> </a:t>
            </a:r>
            <a:r>
              <a:rPr lang="en-GB" dirty="0" err="1"/>
              <a:t>har</a:t>
            </a:r>
            <a:r>
              <a:rPr lang="en-GB" dirty="0"/>
              <a:t> </a:t>
            </a:r>
            <a:r>
              <a:rPr lang="en-GB" dirty="0" err="1"/>
              <a:t>opplevd</a:t>
            </a:r>
            <a:r>
              <a:rPr lang="en-GB" dirty="0"/>
              <a:t> </a:t>
            </a:r>
            <a:r>
              <a:rPr lang="en-GB" dirty="0" err="1"/>
              <a:t>lignende</a:t>
            </a:r>
            <a:r>
              <a:rPr lang="en-GB" dirty="0"/>
              <a:t> </a:t>
            </a:r>
            <a:r>
              <a:rPr lang="en-GB" dirty="0" err="1"/>
              <a:t>selv</a:t>
            </a:r>
            <a:r>
              <a:rPr lang="en-GB" dirty="0"/>
              <a:t>. </a:t>
            </a:r>
          </a:p>
          <a:p>
            <a:pPr defTabSz="934791">
              <a:defRPr/>
            </a:pPr>
            <a:endParaRPr lang="en-GB" dirty="0"/>
          </a:p>
          <a:p>
            <a:pPr marL="0" marR="0" lvl="0" indent="0" algn="l" defTabSz="934791"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pPr marL="0" marR="0" lvl="0" indent="0" algn="l" defTabSz="934791" rtl="0" eaLnBrk="1" fontAlgn="auto" latinLnBrk="0" hangingPunct="1">
              <a:lnSpc>
                <a:spcPct val="100000"/>
              </a:lnSpc>
              <a:spcBef>
                <a:spcPts val="0"/>
              </a:spcBef>
              <a:spcAft>
                <a:spcPts val="0"/>
              </a:spcAft>
              <a:buClrTx/>
              <a:buSzTx/>
              <a:buFontTx/>
              <a:buNone/>
              <a:tabLst/>
              <a:defRPr/>
            </a:pPr>
            <a:endParaRPr lang="en-GB" dirty="0"/>
          </a:p>
          <a:p>
            <a:pPr marL="0" marR="0" lvl="0" indent="0" algn="l" defTabSz="934791" rtl="0" eaLnBrk="1" fontAlgn="auto" latinLnBrk="0" hangingPunct="1">
              <a:lnSpc>
                <a:spcPct val="100000"/>
              </a:lnSpc>
              <a:spcBef>
                <a:spcPts val="0"/>
              </a:spcBef>
              <a:spcAft>
                <a:spcPts val="0"/>
              </a:spcAft>
              <a:buClrTx/>
              <a:buSzTx/>
              <a:buFontTx/>
              <a:buNone/>
              <a:tabLst/>
              <a:defRPr/>
            </a:pPr>
            <a:endParaRPr lang="en-GB" dirty="0"/>
          </a:p>
          <a:p>
            <a:pPr rtl="0"/>
            <a:r>
              <a:rPr lang="nb-NO" dirty="0"/>
              <a:t>Dersom det stilles spørsmål ved hvorfor n-ordet er sensurert, eller det blir diskusjoner rundt bruk av uttrykket kan du gjerne løfte spørsmålet om sensurering av rasistiske uttrykk for klassen. Spør gjerne elevene om hva de tenker om hvorfor det ikke er greit å bruke lengre. </a:t>
            </a:r>
          </a:p>
          <a:p>
            <a:pPr rtl="0"/>
            <a:r>
              <a:rPr lang="nb-NO" dirty="0"/>
              <a:t> </a:t>
            </a:r>
          </a:p>
          <a:p>
            <a:pPr rtl="0"/>
            <a:r>
              <a:rPr lang="nb-NO" dirty="0"/>
              <a:t>Forklar bakgrunnen for n-ordet, og hvilken betydning det hadde tidligere og hvorfor det ikke er greit å si det lengre. Uttrykket er støtende, og hensynsløs bruk av ordet styrker stigmatisering av personer med mørk hudfarge. Ved å benytte sensurering ønsker vi å forhindre reproduksjon av rasistiske ytringer. Samtidig mener vi en </a:t>
            </a:r>
            <a:r>
              <a:rPr lang="nb-NO" i="1" dirty="0"/>
              <a:t>overordnet dialog om</a:t>
            </a:r>
            <a:r>
              <a:rPr lang="nb-NO" dirty="0"/>
              <a:t> ordet kan brukes som gjenstand for refleksjon rundt rasisme.</a:t>
            </a:r>
          </a:p>
          <a:p>
            <a:pPr rtl="0"/>
            <a:endParaRPr lang="nb-NO" dirty="0"/>
          </a:p>
          <a:p>
            <a:pPr rtl="0"/>
            <a:r>
              <a:rPr lang="nb-NO" dirty="0"/>
              <a:t>Les mer på Antirasistisk senters nettsider her: https://antirasistisk.no/n-ordet/ </a:t>
            </a:r>
          </a:p>
          <a:p>
            <a:pPr rtl="0"/>
            <a:r>
              <a:rPr lang="nb-NO" dirty="0"/>
              <a:t> </a:t>
            </a:r>
          </a:p>
          <a:p>
            <a:pPr rtl="0"/>
            <a:r>
              <a:rPr lang="nb-NO" dirty="0"/>
              <a:t>Andre oppfølgingsspørsmål:</a:t>
            </a:r>
          </a:p>
          <a:p>
            <a:pPr rtl="0">
              <a:buFont typeface="Arial" panose="020B0604020202020204" pitchFamily="34" charset="0"/>
              <a:buChar char="•"/>
            </a:pPr>
            <a:r>
              <a:rPr lang="nb-NO" dirty="0"/>
              <a:t> Hvilke konsekvenser kan det ha at man beholder rasistiske uttrykk som slengord i dagligtalen? (Normalisering av rasisme)</a:t>
            </a:r>
          </a:p>
          <a:p>
            <a:pPr rtl="0">
              <a:buFont typeface="Arial" panose="020B0604020202020204" pitchFamily="34" charset="0"/>
              <a:buChar char="•"/>
            </a:pPr>
            <a:r>
              <a:rPr lang="nb-NO" dirty="0"/>
              <a:t> Hvordan tenker du det oppleves for noen av mørk hudfarge at disse uttrykkene brukes?</a:t>
            </a:r>
          </a:p>
          <a:p>
            <a:pPr rtl="0">
              <a:buFont typeface="Arial" panose="020B0604020202020204" pitchFamily="34" charset="0"/>
              <a:buNone/>
            </a:pPr>
            <a:endParaRPr lang="nb-NO" dirty="0"/>
          </a:p>
          <a:p>
            <a:endParaRPr lang="en-GB" dirty="0"/>
          </a:p>
          <a:p>
            <a:r>
              <a:rPr lang="en-GB" b="1" dirty="0"/>
              <a:t>Agenda X – </a:t>
            </a:r>
            <a:r>
              <a:rPr lang="en-GB" b="1" dirty="0" err="1"/>
              <a:t>Antirastisitisk</a:t>
            </a:r>
            <a:r>
              <a:rPr lang="en-GB" b="1" dirty="0"/>
              <a:t> </a:t>
            </a:r>
            <a:r>
              <a:rPr lang="en-GB" b="1" dirty="0" err="1"/>
              <a:t>senter</a:t>
            </a:r>
            <a:r>
              <a:rPr lang="en-GB" b="1" dirty="0"/>
              <a:t> om bruk </a:t>
            </a:r>
            <a:r>
              <a:rPr lang="en-GB" b="1" dirty="0" err="1"/>
              <a:t>av</a:t>
            </a:r>
            <a:r>
              <a:rPr lang="en-GB" b="1" dirty="0"/>
              <a:t> n-</a:t>
            </a:r>
            <a:r>
              <a:rPr lang="en-GB" b="1" dirty="0" err="1"/>
              <a:t>ordet</a:t>
            </a:r>
            <a:r>
              <a:rPr lang="en-GB" b="1" dirty="0"/>
              <a:t> </a:t>
            </a:r>
            <a:r>
              <a:rPr lang="en-GB" b="1" dirty="0" err="1"/>
              <a:t>og</a:t>
            </a:r>
            <a:r>
              <a:rPr lang="en-GB" b="1" dirty="0"/>
              <a:t> </a:t>
            </a:r>
            <a:r>
              <a:rPr lang="en-GB" b="1" dirty="0" err="1"/>
              <a:t>hva</a:t>
            </a:r>
            <a:r>
              <a:rPr lang="en-GB" b="1" dirty="0"/>
              <a:t> man </a:t>
            </a:r>
            <a:r>
              <a:rPr lang="en-GB" b="1" dirty="0" err="1"/>
              <a:t>kan</a:t>
            </a:r>
            <a:r>
              <a:rPr lang="en-GB" b="1" dirty="0"/>
              <a:t> </a:t>
            </a:r>
            <a:r>
              <a:rPr lang="en-GB" b="1" dirty="0" err="1"/>
              <a:t>si</a:t>
            </a:r>
            <a:r>
              <a:rPr lang="en-GB" b="1" dirty="0"/>
              <a:t> </a:t>
            </a:r>
            <a:r>
              <a:rPr lang="en-GB" b="1" dirty="0" err="1"/>
              <a:t>til</a:t>
            </a:r>
            <a:r>
              <a:rPr lang="en-GB" b="1" dirty="0"/>
              <a:t> </a:t>
            </a:r>
            <a:r>
              <a:rPr lang="en-GB" b="1" dirty="0" err="1"/>
              <a:t>venner</a:t>
            </a:r>
            <a:r>
              <a:rPr lang="en-GB" b="1" dirty="0"/>
              <a:t> </a:t>
            </a:r>
            <a:r>
              <a:rPr lang="en-GB" b="1" dirty="0" err="1"/>
              <a:t>når</a:t>
            </a:r>
            <a:r>
              <a:rPr lang="en-GB" b="1" dirty="0"/>
              <a:t> de </a:t>
            </a:r>
            <a:r>
              <a:rPr lang="en-GB" b="1" dirty="0" err="1"/>
              <a:t>bruker</a:t>
            </a:r>
            <a:r>
              <a:rPr lang="en-GB" b="1" dirty="0"/>
              <a:t> det:</a:t>
            </a:r>
            <a:endParaRPr lang="en-GB" dirty="0"/>
          </a:p>
          <a:p>
            <a:r>
              <a:rPr lang="nb-NO" b="0" i="0" dirty="0">
                <a:solidFill>
                  <a:srgbClr val="0D0D0D"/>
                </a:solidFill>
                <a:effectLst/>
                <a:highlight>
                  <a:srgbClr val="F4F4F4"/>
                </a:highlight>
                <a:latin typeface="ui-sans-serif"/>
              </a:rPr>
              <a:t>Det er ikke slik at det finnes en regel for dette. Men, det er slik at det å bruke n-ordet ikke er akseptert i Norge i dag. N-ordet er et ord med en lang og vond historie og er et ord som er brukt for å undertrykke svarte mennesker. Det kan bli oppfattet som at man har rasistiske holdninger om man bruker det ordet. I tillegg til at det kan såre veldig mange mennesker. Det er noen med mørk hud som velger å bruke n-ordet om seg selv og andre. Noen gjør dette fordi de ønsker å ta ordet tilbake og bruke det om seg og andre på en positiv måte, mens andre velger å bruke det uten at man kanskje har tenk så mye gjennom hva det betyr. Om du har en annen hudfarge en svart/brun vil jeg råde deg til å ikke bruke n-ordet. Om du selv har brun hud vil jeg be deg om å reflektere rundt hvorfor du skal bruke det ordet, hva det kan føre til å bruke et ord som har så mye negativ historie ved seg, og konsekvensene det kan ha for andre. </a:t>
            </a:r>
          </a:p>
          <a:p>
            <a:endParaRPr lang="nb-NO" b="0" i="0" dirty="0">
              <a:solidFill>
                <a:srgbClr val="0D0D0D"/>
              </a:solidFill>
              <a:effectLst/>
              <a:highlight>
                <a:srgbClr val="F4F4F4"/>
              </a:highlight>
              <a:latin typeface="ui-sans-serif"/>
            </a:endParaRPr>
          </a:p>
          <a:p>
            <a:r>
              <a:rPr lang="nb-NO" b="0" i="0" dirty="0">
                <a:solidFill>
                  <a:srgbClr val="000000"/>
                </a:solidFill>
                <a:effectLst/>
                <a:highlight>
                  <a:srgbClr val="ECFAEB"/>
                </a:highlight>
                <a:latin typeface="Open Sans" panose="020B0606030504020204" pitchFamily="34" charset="0"/>
              </a:rPr>
              <a:t>Hva kan man si til en venn som bruker n-ordet?</a:t>
            </a:r>
          </a:p>
          <a:p>
            <a:r>
              <a:rPr lang="nb-NO" b="0" i="0" dirty="0">
                <a:solidFill>
                  <a:srgbClr val="000000"/>
                </a:solidFill>
                <a:effectLst/>
                <a:highlight>
                  <a:srgbClr val="ECFAEB"/>
                </a:highlight>
                <a:latin typeface="Open Sans" panose="020B0606030504020204" pitchFamily="34" charset="0"/>
              </a:rPr>
              <a:t>Du kan fortelle henne at det ikke er opp til henne å bestemme hva som kan oppleves som rasistisk eller ikke. Hun er ikke selv et menneske som har opplevd eller kan oppleve at noen bruker n-ordet mot henne, og dermed kan hun heller ikke bestemme i hvilken situasjon det ordet sårer eller ikke. Bare i Norge finnes det et stort antall melaninrike mennesker som vil bli såret, sinte, redde og lei seg når de hører n-ordet. Du kan spørre om hennes rett til å si n-ordet er viktigere en mange mennesker sin rett til å slippe å høre det ordet? Hun vet aldri om noen går forbi og hører hun si det i farta. Bare det å høre n-ordet, om det ikke er rettet mot en selv, kan ødelegge dagen til mange mennesker som opplever rasisme, er det da verdt det? </a:t>
            </a:r>
            <a:endParaRPr lang="en-GB" dirty="0"/>
          </a:p>
          <a:p>
            <a:pPr defTabSz="934791">
              <a:defRPr/>
            </a:pPr>
            <a:endParaRPr lang="en-GB" dirty="0"/>
          </a:p>
          <a:p>
            <a:pPr>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27</a:t>
            </a:fld>
            <a:endParaRPr lang="en-GB"/>
          </a:p>
        </p:txBody>
      </p:sp>
    </p:spTree>
    <p:extLst>
      <p:ext uri="{BB962C8B-B14F-4D97-AF65-F5344CB8AC3E}">
        <p14:creationId xmlns:p14="http://schemas.microsoft.com/office/powerpoint/2010/main" val="1576509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i="0" dirty="0">
                <a:ea typeface="Calibri"/>
                <a:cs typeface="Calibri"/>
              </a:rPr>
              <a:t>Andre </a:t>
            </a:r>
            <a:r>
              <a:rPr lang="en-US" b="1" i="0" dirty="0" err="1">
                <a:ea typeface="Calibri"/>
                <a:cs typeface="Calibri"/>
              </a:rPr>
              <a:t>oppfølgingsspørsmål</a:t>
            </a:r>
            <a:r>
              <a:rPr lang="en-US" b="1" i="0" dirty="0">
                <a:ea typeface="Calibri"/>
                <a:cs typeface="Calibri"/>
              </a:rPr>
              <a:t>:</a:t>
            </a:r>
          </a:p>
          <a:p>
            <a:r>
              <a:rPr lang="en-US" i="0" dirty="0">
                <a:ea typeface="Calibri"/>
                <a:cs typeface="Calibri"/>
              </a:rPr>
              <a:t>- </a:t>
            </a:r>
            <a:r>
              <a:rPr lang="en-US" i="0" dirty="0" err="1">
                <a:ea typeface="Calibri"/>
                <a:cs typeface="Calibri"/>
              </a:rPr>
              <a:t>Tror</a:t>
            </a:r>
            <a:r>
              <a:rPr lang="en-US" i="0" dirty="0">
                <a:ea typeface="Calibri"/>
                <a:cs typeface="Calibri"/>
              </a:rPr>
              <a:t> du </a:t>
            </a:r>
            <a:r>
              <a:rPr lang="en-US" i="0" dirty="0" err="1">
                <a:ea typeface="Calibri"/>
                <a:cs typeface="Calibri"/>
              </a:rPr>
              <a:t>svarene</a:t>
            </a:r>
            <a:r>
              <a:rPr lang="en-US" i="0" dirty="0">
                <a:ea typeface="Calibri"/>
                <a:cs typeface="Calibri"/>
              </a:rPr>
              <a:t> dine </a:t>
            </a:r>
            <a:r>
              <a:rPr lang="en-US" i="0" dirty="0" err="1">
                <a:ea typeface="Calibri"/>
                <a:cs typeface="Calibri"/>
              </a:rPr>
              <a:t>ville</a:t>
            </a:r>
            <a:r>
              <a:rPr lang="en-US" i="0" dirty="0">
                <a:ea typeface="Calibri"/>
                <a:cs typeface="Calibri"/>
              </a:rPr>
              <a:t> </a:t>
            </a:r>
            <a:r>
              <a:rPr lang="en-US" i="0" dirty="0" err="1">
                <a:ea typeface="Calibri"/>
                <a:cs typeface="Calibri"/>
              </a:rPr>
              <a:t>vært</a:t>
            </a:r>
            <a:r>
              <a:rPr lang="en-US" i="0" dirty="0">
                <a:ea typeface="Calibri"/>
                <a:cs typeface="Calibri"/>
              </a:rPr>
              <a:t> </a:t>
            </a:r>
            <a:r>
              <a:rPr lang="en-US" i="0" dirty="0" err="1">
                <a:ea typeface="Calibri"/>
                <a:cs typeface="Calibri"/>
              </a:rPr>
              <a:t>annerledes</a:t>
            </a:r>
            <a:r>
              <a:rPr lang="en-US" i="0" dirty="0">
                <a:ea typeface="Calibri"/>
                <a:cs typeface="Calibri"/>
              </a:rPr>
              <a:t> </a:t>
            </a:r>
            <a:r>
              <a:rPr lang="en-US" i="0" dirty="0" err="1">
                <a:ea typeface="Calibri"/>
                <a:cs typeface="Calibri"/>
              </a:rPr>
              <a:t>hvis</a:t>
            </a:r>
            <a:r>
              <a:rPr lang="en-US" i="0" dirty="0">
                <a:ea typeface="Calibri"/>
                <a:cs typeface="Calibri"/>
              </a:rPr>
              <a:t> </a:t>
            </a:r>
            <a:r>
              <a:rPr lang="en-US" i="0" dirty="0" err="1">
                <a:ea typeface="Calibri"/>
                <a:cs typeface="Calibri"/>
              </a:rPr>
              <a:t>personen</a:t>
            </a:r>
            <a:r>
              <a:rPr lang="en-US" i="0" dirty="0">
                <a:ea typeface="Calibri"/>
                <a:cs typeface="Calibri"/>
              </a:rPr>
              <a:t> </a:t>
            </a:r>
            <a:r>
              <a:rPr lang="en-US" i="0" dirty="0" err="1">
                <a:ea typeface="Calibri"/>
                <a:cs typeface="Calibri"/>
              </a:rPr>
              <a:t>som</a:t>
            </a:r>
            <a:r>
              <a:rPr lang="en-US" i="0" dirty="0">
                <a:ea typeface="Calibri"/>
                <a:cs typeface="Calibri"/>
              </a:rPr>
              <a:t> </a:t>
            </a:r>
            <a:r>
              <a:rPr lang="en-US" i="0" dirty="0" err="1">
                <a:ea typeface="Calibri"/>
                <a:cs typeface="Calibri"/>
              </a:rPr>
              <a:t>ble</a:t>
            </a:r>
            <a:r>
              <a:rPr lang="en-US" i="0" dirty="0">
                <a:ea typeface="Calibri"/>
                <a:cs typeface="Calibri"/>
              </a:rPr>
              <a:t> </a:t>
            </a:r>
            <a:r>
              <a:rPr lang="en-US" i="0" dirty="0" err="1">
                <a:ea typeface="Calibri"/>
                <a:cs typeface="Calibri"/>
              </a:rPr>
              <a:t>utsatt</a:t>
            </a:r>
            <a:r>
              <a:rPr lang="en-US" i="0" dirty="0">
                <a:ea typeface="Calibri"/>
                <a:cs typeface="Calibri"/>
              </a:rPr>
              <a:t> for </a:t>
            </a:r>
            <a:r>
              <a:rPr lang="en-US" i="0" dirty="0" err="1">
                <a:ea typeface="Calibri"/>
                <a:cs typeface="Calibri"/>
              </a:rPr>
              <a:t>hets</a:t>
            </a:r>
            <a:r>
              <a:rPr lang="en-US" i="0" dirty="0">
                <a:ea typeface="Calibri"/>
                <a:cs typeface="Calibri"/>
              </a:rPr>
              <a:t> var et </a:t>
            </a:r>
            <a:r>
              <a:rPr lang="en-US" i="0" dirty="0" err="1">
                <a:ea typeface="Calibri"/>
                <a:cs typeface="Calibri"/>
              </a:rPr>
              <a:t>nært</a:t>
            </a:r>
            <a:r>
              <a:rPr lang="en-US" i="0" dirty="0">
                <a:ea typeface="Calibri"/>
                <a:cs typeface="Calibri"/>
              </a:rPr>
              <a:t> </a:t>
            </a:r>
            <a:r>
              <a:rPr lang="en-US" i="0" dirty="0" err="1">
                <a:ea typeface="Calibri"/>
                <a:cs typeface="Calibri"/>
              </a:rPr>
              <a:t>familiemedlem</a:t>
            </a:r>
            <a:r>
              <a:rPr lang="en-US" i="0" dirty="0">
                <a:ea typeface="Calibri"/>
                <a:cs typeface="Calibri"/>
              </a:rPr>
              <a:t>?</a:t>
            </a:r>
          </a:p>
          <a:p>
            <a:r>
              <a:rPr lang="en-US" i="0" dirty="0">
                <a:ea typeface="Calibri"/>
                <a:cs typeface="Calibri"/>
              </a:rPr>
              <a:t>- </a:t>
            </a:r>
            <a:r>
              <a:rPr lang="en-US" i="0" dirty="0" err="1">
                <a:ea typeface="Calibri"/>
                <a:cs typeface="Calibri"/>
              </a:rPr>
              <a:t>Tror</a:t>
            </a:r>
            <a:r>
              <a:rPr lang="en-US" i="0" dirty="0">
                <a:ea typeface="Calibri"/>
                <a:cs typeface="Calibri"/>
              </a:rPr>
              <a:t> du </a:t>
            </a:r>
            <a:r>
              <a:rPr lang="en-US" i="0" dirty="0" err="1">
                <a:ea typeface="Calibri"/>
                <a:cs typeface="Calibri"/>
              </a:rPr>
              <a:t>svarene</a:t>
            </a:r>
            <a:r>
              <a:rPr lang="en-US" i="0" dirty="0">
                <a:ea typeface="Calibri"/>
                <a:cs typeface="Calibri"/>
              </a:rPr>
              <a:t> dine </a:t>
            </a:r>
            <a:r>
              <a:rPr lang="en-US" i="0" dirty="0" err="1">
                <a:ea typeface="Calibri"/>
                <a:cs typeface="Calibri"/>
              </a:rPr>
              <a:t>ville</a:t>
            </a:r>
            <a:r>
              <a:rPr lang="en-US" i="0" dirty="0">
                <a:ea typeface="Calibri"/>
                <a:cs typeface="Calibri"/>
              </a:rPr>
              <a:t> </a:t>
            </a:r>
            <a:r>
              <a:rPr lang="en-US" i="0" dirty="0" err="1">
                <a:ea typeface="Calibri"/>
                <a:cs typeface="Calibri"/>
              </a:rPr>
              <a:t>vært</a:t>
            </a:r>
            <a:r>
              <a:rPr lang="en-US" i="0" dirty="0">
                <a:ea typeface="Calibri"/>
                <a:cs typeface="Calibri"/>
              </a:rPr>
              <a:t> </a:t>
            </a:r>
            <a:r>
              <a:rPr lang="en-US" i="0" dirty="0" err="1">
                <a:ea typeface="Calibri"/>
                <a:cs typeface="Calibri"/>
              </a:rPr>
              <a:t>annerledes</a:t>
            </a:r>
            <a:r>
              <a:rPr lang="en-US" i="0" dirty="0">
                <a:ea typeface="Calibri"/>
                <a:cs typeface="Calibri"/>
              </a:rPr>
              <a:t> </a:t>
            </a:r>
            <a:r>
              <a:rPr lang="en-US" i="0" dirty="0" err="1">
                <a:ea typeface="Calibri"/>
                <a:cs typeface="Calibri"/>
              </a:rPr>
              <a:t>hvis</a:t>
            </a:r>
            <a:r>
              <a:rPr lang="en-US" i="0" dirty="0">
                <a:ea typeface="Calibri"/>
                <a:cs typeface="Calibri"/>
              </a:rPr>
              <a:t> </a:t>
            </a:r>
            <a:r>
              <a:rPr lang="en-US" i="0" dirty="0" err="1">
                <a:ea typeface="Calibri"/>
                <a:cs typeface="Calibri"/>
              </a:rPr>
              <a:t>personen</a:t>
            </a:r>
            <a:r>
              <a:rPr lang="en-US" i="0" dirty="0">
                <a:ea typeface="Calibri"/>
                <a:cs typeface="Calibri"/>
              </a:rPr>
              <a:t> </a:t>
            </a:r>
            <a:r>
              <a:rPr lang="en-US" i="0" dirty="0" err="1">
                <a:ea typeface="Calibri"/>
                <a:cs typeface="Calibri"/>
              </a:rPr>
              <a:t>som</a:t>
            </a:r>
            <a:r>
              <a:rPr lang="en-US" i="0" dirty="0">
                <a:ea typeface="Calibri"/>
                <a:cs typeface="Calibri"/>
              </a:rPr>
              <a:t> </a:t>
            </a:r>
            <a:r>
              <a:rPr lang="en-US" i="0" dirty="0" err="1">
                <a:ea typeface="Calibri"/>
                <a:cs typeface="Calibri"/>
              </a:rPr>
              <a:t>hetset</a:t>
            </a:r>
            <a:r>
              <a:rPr lang="en-US" i="0" dirty="0">
                <a:ea typeface="Calibri"/>
                <a:cs typeface="Calibri"/>
              </a:rPr>
              <a:t> </a:t>
            </a:r>
            <a:r>
              <a:rPr lang="en-US" i="0" dirty="0" err="1">
                <a:ea typeface="Calibri"/>
                <a:cs typeface="Calibri"/>
              </a:rPr>
              <a:t>noen</a:t>
            </a:r>
            <a:r>
              <a:rPr lang="en-US" i="0" dirty="0">
                <a:ea typeface="Calibri"/>
                <a:cs typeface="Calibri"/>
              </a:rPr>
              <a:t> var </a:t>
            </a:r>
            <a:r>
              <a:rPr lang="en-US" i="0" dirty="0" err="1">
                <a:ea typeface="Calibri"/>
                <a:cs typeface="Calibri"/>
              </a:rPr>
              <a:t>vennen</a:t>
            </a:r>
            <a:r>
              <a:rPr lang="en-US" i="0" dirty="0">
                <a:ea typeface="Calibri"/>
                <a:cs typeface="Calibri"/>
              </a:rPr>
              <a:t> din?</a:t>
            </a:r>
          </a:p>
          <a:p>
            <a:endParaRPr lang="en-US" i="1" dirty="0">
              <a:ea typeface="Calibri"/>
              <a:cs typeface="Calibri"/>
            </a:endParaRPr>
          </a:p>
          <a:p>
            <a:endParaRPr lang="en-US"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Calibri"/>
                <a:cs typeface="Calibri"/>
              </a:rPr>
              <a:t>Foto</a:t>
            </a:r>
            <a:r>
              <a:rPr lang="en-US" dirty="0">
                <a:ea typeface="Calibri"/>
                <a:cs typeface="Calibri"/>
              </a:rPr>
              <a:t>: Clockwork</a:t>
            </a:r>
          </a:p>
          <a:p>
            <a:endParaRPr lang="en-US" i="1" dirty="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28</a:t>
            </a:fld>
            <a:endParaRPr lang="en-GB"/>
          </a:p>
        </p:txBody>
      </p:sp>
    </p:spTree>
    <p:extLst>
      <p:ext uri="{BB962C8B-B14F-4D97-AF65-F5344CB8AC3E}">
        <p14:creationId xmlns:p14="http://schemas.microsoft.com/office/powerpoint/2010/main" val="3073486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i="0" dirty="0" err="1">
                <a:ea typeface="Calibri"/>
                <a:cs typeface="Calibri"/>
              </a:rPr>
              <a:t>Til</a:t>
            </a:r>
            <a:r>
              <a:rPr lang="en-US" b="1" i="0" dirty="0">
                <a:ea typeface="Calibri"/>
                <a:cs typeface="Calibri"/>
              </a:rPr>
              <a:t> deg </a:t>
            </a:r>
            <a:r>
              <a:rPr lang="en-US" b="1" i="0" dirty="0" err="1">
                <a:ea typeface="Calibri"/>
                <a:cs typeface="Calibri"/>
              </a:rPr>
              <a:t>som</a:t>
            </a:r>
            <a:r>
              <a:rPr lang="en-US" b="1" i="0" dirty="0">
                <a:ea typeface="Calibri"/>
                <a:cs typeface="Calibri"/>
              </a:rPr>
              <a:t> </a:t>
            </a:r>
            <a:r>
              <a:rPr lang="en-US" b="1" i="0" dirty="0" err="1">
                <a:ea typeface="Calibri"/>
                <a:cs typeface="Calibri"/>
              </a:rPr>
              <a:t>lærer</a:t>
            </a:r>
            <a:r>
              <a:rPr lang="en-US" b="1" i="0" dirty="0">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a:ea typeface="Calibri" panose="020F0502020204030204"/>
                <a:cs typeface="Calibri" panose="020F0502020204030204"/>
              </a:rPr>
              <a:t>La </a:t>
            </a:r>
            <a:r>
              <a:rPr lang="en-GB" dirty="0" err="1">
                <a:latin typeface="Calibri" panose="020F0502020204030204"/>
                <a:ea typeface="Calibri" panose="020F0502020204030204"/>
                <a:cs typeface="Calibri" panose="020F0502020204030204"/>
              </a:rPr>
              <a:t>elevene</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reflektere</a:t>
            </a:r>
            <a:r>
              <a:rPr lang="en-GB" dirty="0">
                <a:latin typeface="Calibri" panose="020F0502020204030204"/>
                <a:ea typeface="Calibri" panose="020F0502020204030204"/>
                <a:cs typeface="Calibri" panose="020F0502020204030204"/>
              </a:rPr>
              <a:t> over </a:t>
            </a:r>
            <a:r>
              <a:rPr lang="en-GB" dirty="0" err="1">
                <a:latin typeface="Calibri" panose="020F0502020204030204"/>
                <a:ea typeface="Calibri" panose="020F0502020204030204"/>
                <a:cs typeface="Calibri" panose="020F0502020204030204"/>
              </a:rPr>
              <a:t>disse</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spørsmålene</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enten</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alene</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i</a:t>
            </a:r>
            <a:r>
              <a:rPr lang="en-GB" dirty="0">
                <a:latin typeface="Calibri" panose="020F0502020204030204"/>
                <a:ea typeface="Calibri" panose="020F0502020204030204"/>
                <a:cs typeface="Calibri" panose="020F0502020204030204"/>
              </a:rPr>
              <a:t> par </a:t>
            </a:r>
            <a:r>
              <a:rPr lang="en-GB" dirty="0" err="1">
                <a:latin typeface="Calibri" panose="020F0502020204030204"/>
                <a:ea typeface="Calibri" panose="020F0502020204030204"/>
                <a:cs typeface="Calibri" panose="020F0502020204030204"/>
              </a:rPr>
              <a:t>eller</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i</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gruppe</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Skriv</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gjerne</a:t>
            </a:r>
            <a:r>
              <a:rPr lang="en-GB" dirty="0">
                <a:latin typeface="Calibri" panose="020F0502020204030204"/>
                <a:ea typeface="Calibri" panose="020F0502020204030204"/>
                <a:cs typeface="Calibri" panose="020F0502020204030204"/>
              </a:rPr>
              <a:t> ned </a:t>
            </a:r>
            <a:r>
              <a:rPr lang="en-GB" dirty="0" err="1">
                <a:latin typeface="Calibri" panose="020F0502020204030204"/>
                <a:ea typeface="Calibri" panose="020F0502020204030204"/>
                <a:cs typeface="Calibri" panose="020F0502020204030204"/>
              </a:rPr>
              <a:t>noen</a:t>
            </a:r>
            <a:r>
              <a:rPr lang="en-GB" dirty="0">
                <a:latin typeface="Calibri" panose="020F0502020204030204"/>
                <a:ea typeface="Calibri" panose="020F0502020204030204"/>
                <a:cs typeface="Calibri" panose="020F0502020204030204"/>
              </a:rPr>
              <a:t> </a:t>
            </a:r>
            <a:r>
              <a:rPr lang="en-GB" dirty="0" err="1">
                <a:latin typeface="Calibri" panose="020F0502020204030204"/>
                <a:ea typeface="Calibri" panose="020F0502020204030204"/>
                <a:cs typeface="Calibri" panose="020F0502020204030204"/>
              </a:rPr>
              <a:t>stikkord</a:t>
            </a:r>
            <a:r>
              <a:rPr lang="en-GB" dirty="0">
                <a:latin typeface="Calibri" panose="020F0502020204030204"/>
                <a:ea typeface="Calibri" panose="020F0502020204030204"/>
                <a:cs typeface="Calibri" panose="020F0502020204030204"/>
              </a:rPr>
              <a:t>.</a:t>
            </a:r>
            <a:endParaRPr lang="en-US" b="0" i="0" dirty="0">
              <a:ea typeface="Calibri"/>
              <a:cs typeface="Calibri"/>
            </a:endParaRPr>
          </a:p>
          <a:p>
            <a:r>
              <a:rPr lang="en-US" b="0" i="0" dirty="0" err="1">
                <a:ea typeface="Calibri"/>
                <a:cs typeface="Calibri"/>
              </a:rPr>
              <a:t>Få</a:t>
            </a:r>
            <a:r>
              <a:rPr lang="en-US" b="0" i="0" dirty="0">
                <a:ea typeface="Calibri"/>
                <a:cs typeface="Calibri"/>
              </a:rPr>
              <a:t> </a:t>
            </a:r>
            <a:r>
              <a:rPr lang="en-US" b="0" i="0" dirty="0" err="1">
                <a:ea typeface="Calibri"/>
                <a:cs typeface="Calibri"/>
              </a:rPr>
              <a:t>gjerne</a:t>
            </a:r>
            <a:r>
              <a:rPr lang="en-US" b="0" i="0" dirty="0">
                <a:ea typeface="Calibri"/>
                <a:cs typeface="Calibri"/>
              </a:rPr>
              <a:t> </a:t>
            </a:r>
            <a:r>
              <a:rPr lang="en-US" b="0" i="0" dirty="0" err="1">
                <a:ea typeface="Calibri"/>
                <a:cs typeface="Calibri"/>
              </a:rPr>
              <a:t>elevene</a:t>
            </a:r>
            <a:r>
              <a:rPr lang="en-US" b="0" i="0" dirty="0">
                <a:ea typeface="Calibri"/>
                <a:cs typeface="Calibri"/>
              </a:rPr>
              <a:t> </a:t>
            </a:r>
            <a:r>
              <a:rPr lang="en-US" b="0" i="0" dirty="0" err="1">
                <a:ea typeface="Calibri"/>
                <a:cs typeface="Calibri"/>
              </a:rPr>
              <a:t>til</a:t>
            </a:r>
            <a:r>
              <a:rPr lang="en-US" b="0" i="0" dirty="0">
                <a:ea typeface="Calibri"/>
                <a:cs typeface="Calibri"/>
              </a:rPr>
              <a:t> å </a:t>
            </a:r>
            <a:r>
              <a:rPr lang="en-US" b="0" i="0" dirty="0" err="1">
                <a:ea typeface="Calibri"/>
                <a:cs typeface="Calibri"/>
              </a:rPr>
              <a:t>forklare</a:t>
            </a:r>
            <a:r>
              <a:rPr lang="en-US" b="0" i="0" dirty="0">
                <a:ea typeface="Calibri"/>
                <a:cs typeface="Calibri"/>
              </a:rPr>
              <a:t> </a:t>
            </a:r>
            <a:r>
              <a:rPr lang="en-US" b="0" i="0" dirty="0" err="1">
                <a:ea typeface="Calibri"/>
                <a:cs typeface="Calibri"/>
              </a:rPr>
              <a:t>hva</a:t>
            </a:r>
            <a:r>
              <a:rPr lang="en-US" b="0" i="0" dirty="0">
                <a:ea typeface="Calibri"/>
                <a:cs typeface="Calibri"/>
              </a:rPr>
              <a:t> SOS-</a:t>
            </a:r>
            <a:r>
              <a:rPr lang="en-US" b="0" i="0" dirty="0" err="1">
                <a:ea typeface="Calibri"/>
                <a:cs typeface="Calibri"/>
              </a:rPr>
              <a:t>metoden</a:t>
            </a:r>
            <a:r>
              <a:rPr lang="en-US" b="0" i="0" dirty="0">
                <a:ea typeface="Calibri"/>
                <a:cs typeface="Calibri"/>
              </a:rPr>
              <a:t> </a:t>
            </a:r>
            <a:r>
              <a:rPr lang="en-US" b="0" i="0" dirty="0" err="1">
                <a:ea typeface="Calibri"/>
                <a:cs typeface="Calibri"/>
              </a:rPr>
              <a:t>går</a:t>
            </a:r>
            <a:r>
              <a:rPr lang="en-US" b="0" i="0" dirty="0">
                <a:ea typeface="Calibri"/>
                <a:cs typeface="Calibri"/>
              </a:rPr>
              <a:t> </a:t>
            </a:r>
            <a:r>
              <a:rPr lang="en-US" b="0" i="0" dirty="0" err="1">
                <a:ea typeface="Calibri"/>
                <a:cs typeface="Calibri"/>
              </a:rPr>
              <a:t>ut</a:t>
            </a:r>
            <a:r>
              <a:rPr lang="en-US" b="0" i="0" dirty="0">
                <a:ea typeface="Calibri"/>
                <a:cs typeface="Calibri"/>
              </a:rPr>
              <a:t> </a:t>
            </a:r>
            <a:r>
              <a:rPr lang="en-US" b="0" i="0" dirty="0" err="1">
                <a:ea typeface="Calibri"/>
                <a:cs typeface="Calibri"/>
              </a:rPr>
              <a:t>på</a:t>
            </a:r>
            <a:r>
              <a:rPr lang="en-US" b="0" i="0" dirty="0">
                <a:ea typeface="Calibri"/>
                <a:cs typeface="Calibri"/>
              </a:rPr>
              <a:t>: Si </a:t>
            </a:r>
            <a:r>
              <a:rPr lang="en-US" b="0" i="0" dirty="0" err="1">
                <a:ea typeface="Calibri"/>
                <a:cs typeface="Calibri"/>
              </a:rPr>
              <a:t>noe</a:t>
            </a:r>
            <a:r>
              <a:rPr lang="en-US" b="0" i="0" dirty="0">
                <a:ea typeface="Calibri"/>
                <a:cs typeface="Calibri"/>
              </a:rPr>
              <a:t>, </a:t>
            </a:r>
            <a:r>
              <a:rPr lang="en-US" b="0" i="0" dirty="0" err="1">
                <a:ea typeface="Calibri"/>
                <a:cs typeface="Calibri"/>
              </a:rPr>
              <a:t>Overvåk</a:t>
            </a:r>
            <a:r>
              <a:rPr lang="en-US" b="0" i="0" dirty="0">
                <a:ea typeface="Calibri"/>
                <a:cs typeface="Calibri"/>
              </a:rPr>
              <a:t> </a:t>
            </a:r>
            <a:r>
              <a:rPr lang="en-US" b="0" i="0" dirty="0" err="1">
                <a:ea typeface="Calibri"/>
                <a:cs typeface="Calibri"/>
              </a:rPr>
              <a:t>situasjonen</a:t>
            </a:r>
            <a:r>
              <a:rPr lang="en-US" b="0" i="0" dirty="0">
                <a:ea typeface="Calibri"/>
                <a:cs typeface="Calibri"/>
              </a:rPr>
              <a:t>, </a:t>
            </a:r>
            <a:r>
              <a:rPr lang="en-US" b="0" i="0" dirty="0" err="1">
                <a:ea typeface="Calibri"/>
                <a:cs typeface="Calibri"/>
              </a:rPr>
              <a:t>og</a:t>
            </a:r>
            <a:r>
              <a:rPr lang="en-US" b="0" i="0" dirty="0">
                <a:ea typeface="Calibri"/>
                <a:cs typeface="Calibri"/>
              </a:rPr>
              <a:t> </a:t>
            </a:r>
            <a:r>
              <a:rPr lang="en-US" b="0" i="0" dirty="0" err="1">
                <a:ea typeface="Calibri"/>
                <a:cs typeface="Calibri"/>
              </a:rPr>
              <a:t>Spør</a:t>
            </a:r>
            <a:r>
              <a:rPr lang="en-US" b="0" i="0" dirty="0">
                <a:ea typeface="Calibri"/>
                <a:cs typeface="Calibri"/>
              </a:rPr>
              <a:t> om </a:t>
            </a:r>
            <a:r>
              <a:rPr lang="en-US" b="0" i="0" dirty="0" err="1">
                <a:ea typeface="Calibri"/>
                <a:cs typeface="Calibri"/>
              </a:rPr>
              <a:t>hjelp</a:t>
            </a:r>
            <a:r>
              <a:rPr lang="en-US" b="0" i="0" dirty="0">
                <a:ea typeface="Calibri"/>
                <a:cs typeface="Calibri"/>
              </a:rPr>
              <a:t>.</a:t>
            </a:r>
          </a:p>
          <a:p>
            <a:endParaRPr lang="en-US" b="1" i="0" dirty="0">
              <a:ea typeface="Calibri"/>
              <a:cs typeface="Calibri"/>
            </a:endParaRPr>
          </a:p>
          <a:p>
            <a:r>
              <a:rPr lang="en-US" b="1" i="0" dirty="0" err="1">
                <a:ea typeface="Calibri"/>
                <a:cs typeface="Calibri"/>
              </a:rPr>
              <a:t>Hvorfor</a:t>
            </a:r>
            <a:r>
              <a:rPr lang="en-US" b="1" i="0" dirty="0">
                <a:ea typeface="Calibri"/>
                <a:cs typeface="Calibri"/>
              </a:rPr>
              <a:t> er det </a:t>
            </a:r>
            <a:r>
              <a:rPr lang="en-US" b="1" i="0" dirty="0" err="1">
                <a:ea typeface="Calibri"/>
                <a:cs typeface="Calibri"/>
              </a:rPr>
              <a:t>viktig</a:t>
            </a:r>
            <a:r>
              <a:rPr lang="en-US" b="1" i="0" dirty="0">
                <a:ea typeface="Calibri"/>
                <a:cs typeface="Calibri"/>
              </a:rPr>
              <a:t> å gripe inn?</a:t>
            </a:r>
          </a:p>
          <a:p>
            <a:pPr marL="175273" indent="-175273">
              <a:buFont typeface="Arial"/>
              <a:buChar char="•"/>
            </a:pPr>
            <a:r>
              <a:rPr lang="en-US" dirty="0" err="1">
                <a:ea typeface="Calibri"/>
                <a:cs typeface="Calibri"/>
              </a:rPr>
              <a:t>Bidrar</a:t>
            </a:r>
            <a:r>
              <a:rPr lang="en-US" dirty="0">
                <a:ea typeface="Calibri"/>
                <a:cs typeface="Calibri"/>
              </a:rPr>
              <a:t> </a:t>
            </a:r>
            <a:r>
              <a:rPr lang="en-US" dirty="0" err="1">
                <a:ea typeface="Calibri"/>
                <a:cs typeface="Calibri"/>
              </a:rPr>
              <a:t>til</a:t>
            </a:r>
            <a:r>
              <a:rPr lang="en-US" dirty="0">
                <a:ea typeface="Calibri"/>
                <a:cs typeface="Calibri"/>
              </a:rPr>
              <a:t> at den </a:t>
            </a:r>
            <a:r>
              <a:rPr lang="en-US" dirty="0" err="1">
                <a:ea typeface="Calibri"/>
                <a:cs typeface="Calibri"/>
              </a:rPr>
              <a:t>utsatte</a:t>
            </a:r>
            <a:r>
              <a:rPr lang="en-US" dirty="0">
                <a:ea typeface="Calibri"/>
                <a:cs typeface="Calibri"/>
              </a:rPr>
              <a:t> </a:t>
            </a:r>
            <a:r>
              <a:rPr lang="en-US" dirty="0" err="1">
                <a:ea typeface="Calibri"/>
                <a:cs typeface="Calibri"/>
              </a:rPr>
              <a:t>føler</a:t>
            </a:r>
            <a:r>
              <a:rPr lang="en-US" dirty="0">
                <a:ea typeface="Calibri"/>
                <a:cs typeface="Calibri"/>
              </a:rPr>
              <a:t> seg sett </a:t>
            </a:r>
            <a:r>
              <a:rPr lang="en-US" dirty="0" err="1">
                <a:ea typeface="Calibri"/>
                <a:cs typeface="Calibri"/>
              </a:rPr>
              <a:t>og</a:t>
            </a:r>
            <a:r>
              <a:rPr lang="en-US" dirty="0">
                <a:ea typeface="Calibri"/>
                <a:cs typeface="Calibri"/>
              </a:rPr>
              <a:t> </a:t>
            </a:r>
            <a:r>
              <a:rPr lang="en-US" dirty="0" err="1">
                <a:ea typeface="Calibri"/>
                <a:cs typeface="Calibri"/>
              </a:rPr>
              <a:t>ivaretatt</a:t>
            </a:r>
            <a:endParaRPr lang="en-US" dirty="0">
              <a:ea typeface="Calibri"/>
              <a:cs typeface="Calibri"/>
            </a:endParaRPr>
          </a:p>
          <a:p>
            <a:pPr marL="175273" indent="-175273">
              <a:buFont typeface="Arial"/>
              <a:buChar char="•"/>
            </a:pPr>
            <a:r>
              <a:rPr lang="en-US" dirty="0" err="1">
                <a:ea typeface="Calibri"/>
                <a:cs typeface="Calibri"/>
              </a:rPr>
              <a:t>Bidrar</a:t>
            </a:r>
            <a:r>
              <a:rPr lang="en-US" dirty="0">
                <a:ea typeface="Calibri"/>
                <a:cs typeface="Calibri"/>
              </a:rPr>
              <a:t> </a:t>
            </a:r>
            <a:r>
              <a:rPr lang="en-US" dirty="0" err="1">
                <a:ea typeface="Calibri"/>
                <a:cs typeface="Calibri"/>
              </a:rPr>
              <a:t>til</a:t>
            </a:r>
            <a:r>
              <a:rPr lang="en-US" dirty="0">
                <a:ea typeface="Calibri"/>
                <a:cs typeface="Calibri"/>
              </a:rPr>
              <a:t> å </a:t>
            </a:r>
            <a:r>
              <a:rPr lang="en-US" dirty="0" err="1">
                <a:ea typeface="Calibri"/>
                <a:cs typeface="Calibri"/>
              </a:rPr>
              <a:t>sanksjonere</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redusere</a:t>
            </a:r>
            <a:r>
              <a:rPr lang="en-US" dirty="0">
                <a:ea typeface="Calibri"/>
                <a:cs typeface="Calibri"/>
              </a:rPr>
              <a:t> </a:t>
            </a:r>
            <a:r>
              <a:rPr lang="en-US" dirty="0" err="1">
                <a:ea typeface="Calibri"/>
                <a:cs typeface="Calibri"/>
              </a:rPr>
              <a:t>hets</a:t>
            </a:r>
            <a:r>
              <a:rPr lang="en-US" dirty="0">
                <a:ea typeface="Calibri"/>
                <a:cs typeface="Calibri"/>
              </a:rPr>
              <a:t>, </a:t>
            </a:r>
            <a:r>
              <a:rPr lang="en-US" dirty="0" err="1">
                <a:ea typeface="Calibri"/>
                <a:cs typeface="Calibri"/>
              </a:rPr>
              <a:t>rasisme</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diskriminering</a:t>
            </a:r>
            <a:r>
              <a:rPr lang="en-US" dirty="0">
                <a:ea typeface="Calibri"/>
                <a:cs typeface="Calibri"/>
              </a:rPr>
              <a:t> </a:t>
            </a:r>
          </a:p>
          <a:p>
            <a:pPr marL="175273" indent="-175273">
              <a:buFont typeface="Arial"/>
              <a:buChar char="•"/>
            </a:pPr>
            <a:r>
              <a:rPr lang="en-US" dirty="0" err="1">
                <a:ea typeface="Calibri"/>
                <a:cs typeface="Calibri"/>
              </a:rPr>
              <a:t>Bidrar</a:t>
            </a:r>
            <a:r>
              <a:rPr lang="en-US" dirty="0">
                <a:ea typeface="Calibri"/>
                <a:cs typeface="Calibri"/>
              </a:rPr>
              <a:t> </a:t>
            </a:r>
            <a:r>
              <a:rPr lang="en-US" dirty="0" err="1">
                <a:ea typeface="Calibri"/>
                <a:cs typeface="Calibri"/>
              </a:rPr>
              <a:t>til</a:t>
            </a:r>
            <a:r>
              <a:rPr lang="en-US" dirty="0">
                <a:ea typeface="Calibri"/>
                <a:cs typeface="Calibri"/>
              </a:rPr>
              <a:t> å </a:t>
            </a:r>
            <a:r>
              <a:rPr lang="en-US" dirty="0" err="1">
                <a:ea typeface="Calibri"/>
                <a:cs typeface="Calibri"/>
              </a:rPr>
              <a:t>skape</a:t>
            </a:r>
            <a:r>
              <a:rPr lang="en-US" dirty="0">
                <a:ea typeface="Calibri"/>
                <a:cs typeface="Calibri"/>
              </a:rPr>
              <a:t> et </a:t>
            </a:r>
            <a:r>
              <a:rPr lang="en-US" dirty="0" err="1">
                <a:ea typeface="Calibri"/>
                <a:cs typeface="Calibri"/>
              </a:rPr>
              <a:t>åpent</a:t>
            </a:r>
            <a:r>
              <a:rPr lang="en-US" dirty="0">
                <a:ea typeface="Calibri"/>
                <a:cs typeface="Calibri"/>
              </a:rPr>
              <a:t> </a:t>
            </a:r>
            <a:r>
              <a:rPr lang="en-US" dirty="0" err="1">
                <a:ea typeface="Calibri"/>
                <a:cs typeface="Calibri"/>
              </a:rPr>
              <a:t>samfunn</a:t>
            </a:r>
            <a:r>
              <a:rPr lang="en-US" dirty="0">
                <a:ea typeface="Calibri"/>
                <a:cs typeface="Calibri"/>
              </a:rPr>
              <a:t> med </a:t>
            </a:r>
            <a:r>
              <a:rPr lang="en-US" dirty="0" err="1">
                <a:ea typeface="Calibri"/>
                <a:cs typeface="Calibri"/>
              </a:rPr>
              <a:t>stor</a:t>
            </a:r>
            <a:r>
              <a:rPr lang="en-US" dirty="0">
                <a:ea typeface="Calibri"/>
                <a:cs typeface="Calibri"/>
              </a:rPr>
              <a:t> </a:t>
            </a:r>
            <a:r>
              <a:rPr lang="en-US" dirty="0" err="1">
                <a:ea typeface="Calibri"/>
                <a:cs typeface="Calibri"/>
              </a:rPr>
              <a:t>takhøyde</a:t>
            </a:r>
            <a:r>
              <a:rPr lang="en-US" dirty="0">
                <a:ea typeface="Calibri"/>
                <a:cs typeface="Calibri"/>
              </a:rPr>
              <a:t>, der alle </a:t>
            </a:r>
            <a:r>
              <a:rPr lang="en-US" dirty="0" err="1">
                <a:ea typeface="Calibri"/>
                <a:cs typeface="Calibri"/>
              </a:rPr>
              <a:t>skal</a:t>
            </a:r>
            <a:r>
              <a:rPr lang="en-US" dirty="0">
                <a:ea typeface="Calibri"/>
                <a:cs typeface="Calibri"/>
              </a:rPr>
              <a:t> </a:t>
            </a:r>
            <a:r>
              <a:rPr lang="en-US" dirty="0" err="1">
                <a:ea typeface="Calibri"/>
                <a:cs typeface="Calibri"/>
              </a:rPr>
              <a:t>få</a:t>
            </a:r>
            <a:r>
              <a:rPr lang="en-US" dirty="0">
                <a:ea typeface="Calibri"/>
                <a:cs typeface="Calibri"/>
              </a:rPr>
              <a:t> </a:t>
            </a:r>
            <a:r>
              <a:rPr lang="en-US" dirty="0" err="1">
                <a:ea typeface="Calibri"/>
                <a:cs typeface="Calibri"/>
              </a:rPr>
              <a:t>lov</a:t>
            </a:r>
            <a:r>
              <a:rPr lang="en-US" dirty="0">
                <a:ea typeface="Calibri"/>
                <a:cs typeface="Calibri"/>
              </a:rPr>
              <a:t> </a:t>
            </a:r>
            <a:r>
              <a:rPr lang="en-US" dirty="0" err="1">
                <a:ea typeface="Calibri"/>
                <a:cs typeface="Calibri"/>
              </a:rPr>
              <a:t>til</a:t>
            </a:r>
            <a:r>
              <a:rPr lang="en-US" dirty="0">
                <a:ea typeface="Calibri"/>
                <a:cs typeface="Calibri"/>
              </a:rPr>
              <a:t> å </a:t>
            </a:r>
            <a:r>
              <a:rPr lang="en-US" dirty="0" err="1">
                <a:ea typeface="Calibri"/>
                <a:cs typeface="Calibri"/>
              </a:rPr>
              <a:t>være</a:t>
            </a:r>
            <a:r>
              <a:rPr lang="en-US" dirty="0">
                <a:ea typeface="Calibri"/>
                <a:cs typeface="Calibri"/>
              </a:rPr>
              <a:t> seg </a:t>
            </a:r>
            <a:r>
              <a:rPr lang="en-US" dirty="0" err="1">
                <a:ea typeface="Calibri"/>
                <a:cs typeface="Calibri"/>
              </a:rPr>
              <a:t>selv</a:t>
            </a:r>
            <a:r>
              <a:rPr lang="en-US" dirty="0">
                <a:ea typeface="Calibri"/>
                <a:cs typeface="Calibri"/>
              </a:rPr>
              <a:t> </a:t>
            </a:r>
          </a:p>
          <a:p>
            <a:pPr marL="175273" indent="-175273">
              <a:buFont typeface="Arial"/>
              <a:buChar char="•"/>
            </a:pPr>
            <a:endParaRPr lang="en-US" dirty="0">
              <a:ea typeface="Calibri"/>
              <a:cs typeface="Calibri"/>
            </a:endParaRPr>
          </a:p>
          <a:p>
            <a:r>
              <a:rPr lang="en-US" b="1" i="0" dirty="0" err="1">
                <a:ea typeface="Calibri"/>
                <a:cs typeface="Calibri"/>
              </a:rPr>
              <a:t>Hvilken</a:t>
            </a:r>
            <a:r>
              <a:rPr lang="en-US" b="1" i="0" dirty="0">
                <a:ea typeface="Calibri"/>
                <a:cs typeface="Calibri"/>
              </a:rPr>
              <a:t> </a:t>
            </a:r>
            <a:r>
              <a:rPr lang="en-US" b="1" i="0" dirty="0" err="1">
                <a:ea typeface="Calibri"/>
                <a:cs typeface="Calibri"/>
              </a:rPr>
              <a:t>betydning</a:t>
            </a:r>
            <a:r>
              <a:rPr lang="en-US" b="1" i="0" dirty="0">
                <a:ea typeface="Calibri"/>
                <a:cs typeface="Calibri"/>
              </a:rPr>
              <a:t> </a:t>
            </a:r>
            <a:r>
              <a:rPr lang="en-US" b="1" i="0" dirty="0" err="1">
                <a:ea typeface="Calibri"/>
                <a:cs typeface="Calibri"/>
              </a:rPr>
              <a:t>kan</a:t>
            </a:r>
            <a:r>
              <a:rPr lang="en-US" b="1" i="0" dirty="0">
                <a:ea typeface="Calibri"/>
                <a:cs typeface="Calibri"/>
              </a:rPr>
              <a:t> du ha </a:t>
            </a:r>
            <a:r>
              <a:rPr lang="en-US" b="1" i="0" dirty="0" err="1">
                <a:ea typeface="Calibri"/>
                <a:cs typeface="Calibri"/>
              </a:rPr>
              <a:t>når</a:t>
            </a:r>
            <a:r>
              <a:rPr lang="en-US" b="1" i="0" dirty="0">
                <a:ea typeface="Calibri"/>
                <a:cs typeface="Calibri"/>
              </a:rPr>
              <a:t> du er </a:t>
            </a:r>
            <a:r>
              <a:rPr lang="en-US" b="1" i="0" dirty="0" err="1">
                <a:ea typeface="Calibri"/>
                <a:cs typeface="Calibri"/>
              </a:rPr>
              <a:t>vitne</a:t>
            </a:r>
            <a:r>
              <a:rPr lang="en-US" b="1" i="0" dirty="0">
                <a:ea typeface="Calibri"/>
                <a:cs typeface="Calibri"/>
              </a:rPr>
              <a:t> </a:t>
            </a:r>
            <a:r>
              <a:rPr lang="en-US" b="1" i="0" dirty="0" err="1">
                <a:ea typeface="Calibri"/>
                <a:cs typeface="Calibri"/>
              </a:rPr>
              <a:t>til</a:t>
            </a:r>
            <a:r>
              <a:rPr lang="en-US" b="1" i="0" dirty="0">
                <a:ea typeface="Calibri"/>
                <a:cs typeface="Calibri"/>
              </a:rPr>
              <a:t> </a:t>
            </a:r>
            <a:r>
              <a:rPr lang="en-US" b="1" i="0" dirty="0" err="1">
                <a:ea typeface="Calibri"/>
                <a:cs typeface="Calibri"/>
              </a:rPr>
              <a:t>en</a:t>
            </a:r>
            <a:r>
              <a:rPr lang="en-US" b="1" i="0" dirty="0">
                <a:ea typeface="Calibri"/>
                <a:cs typeface="Calibri"/>
              </a:rPr>
              <a:t> </a:t>
            </a:r>
            <a:r>
              <a:rPr lang="en-US" b="1" i="0" dirty="0" err="1">
                <a:ea typeface="Calibri"/>
                <a:cs typeface="Calibri"/>
              </a:rPr>
              <a:t>skadelig</a:t>
            </a:r>
            <a:r>
              <a:rPr lang="en-US" b="1" i="0" dirty="0">
                <a:ea typeface="Calibri"/>
                <a:cs typeface="Calibri"/>
              </a:rPr>
              <a:t> </a:t>
            </a:r>
            <a:r>
              <a:rPr lang="en-US" b="1" i="0" dirty="0" err="1">
                <a:ea typeface="Calibri"/>
                <a:cs typeface="Calibri"/>
              </a:rPr>
              <a:t>hendelse</a:t>
            </a:r>
            <a:r>
              <a:rPr lang="en-US" b="1" i="0" dirty="0">
                <a:ea typeface="Calibri"/>
                <a:cs typeface="Calibri"/>
              </a:rPr>
              <a:t>?</a:t>
            </a:r>
          </a:p>
          <a:p>
            <a:pPr marL="175273" indent="-175273">
              <a:buFont typeface="Arial"/>
              <a:buChar char="•"/>
            </a:pPr>
            <a:r>
              <a:rPr lang="en-US" dirty="0">
                <a:ea typeface="Calibri"/>
                <a:cs typeface="Calibri"/>
              </a:rPr>
              <a:t>Kan ha </a:t>
            </a:r>
            <a:r>
              <a:rPr lang="en-US" dirty="0" err="1">
                <a:ea typeface="Calibri"/>
                <a:cs typeface="Calibri"/>
              </a:rPr>
              <a:t>stor</a:t>
            </a:r>
            <a:r>
              <a:rPr lang="en-US" dirty="0">
                <a:ea typeface="Calibri"/>
                <a:cs typeface="Calibri"/>
              </a:rPr>
              <a:t> </a:t>
            </a:r>
            <a:r>
              <a:rPr lang="en-US" dirty="0" err="1">
                <a:ea typeface="Calibri"/>
                <a:cs typeface="Calibri"/>
              </a:rPr>
              <a:t>betydning</a:t>
            </a:r>
            <a:r>
              <a:rPr lang="en-US" dirty="0">
                <a:ea typeface="Calibri"/>
                <a:cs typeface="Calibri"/>
              </a:rPr>
              <a:t> for den </a:t>
            </a:r>
            <a:r>
              <a:rPr lang="en-US" dirty="0" err="1">
                <a:ea typeface="Calibri"/>
                <a:cs typeface="Calibri"/>
              </a:rPr>
              <a:t>utsattes</a:t>
            </a:r>
            <a:r>
              <a:rPr lang="en-US" dirty="0">
                <a:ea typeface="Calibri"/>
                <a:cs typeface="Calibri"/>
              </a:rPr>
              <a:t> tanker om seg </a:t>
            </a:r>
            <a:r>
              <a:rPr lang="en-US" dirty="0" err="1">
                <a:ea typeface="Calibri"/>
                <a:cs typeface="Calibri"/>
              </a:rPr>
              <a:t>selv</a:t>
            </a:r>
            <a:r>
              <a:rPr lang="en-US" dirty="0">
                <a:ea typeface="Calibri"/>
                <a:cs typeface="Calibri"/>
              </a:rPr>
              <a:t> (sin </a:t>
            </a:r>
            <a:r>
              <a:rPr lang="en-US" dirty="0" err="1">
                <a:ea typeface="Calibri"/>
                <a:cs typeface="Calibri"/>
              </a:rPr>
              <a:t>etnisitet</a:t>
            </a:r>
            <a:r>
              <a:rPr lang="en-US" dirty="0">
                <a:ea typeface="Calibri"/>
                <a:cs typeface="Calibri"/>
              </a:rPr>
              <a:t>/religion/</a:t>
            </a:r>
            <a:r>
              <a:rPr lang="en-US" dirty="0" err="1">
                <a:ea typeface="Calibri"/>
                <a:cs typeface="Calibri"/>
              </a:rPr>
              <a:t>tilhørighet</a:t>
            </a:r>
            <a:r>
              <a:rPr lang="en-US" dirty="0">
                <a:ea typeface="Calibri"/>
                <a:cs typeface="Calibri"/>
              </a:rPr>
              <a:t>/</a:t>
            </a:r>
            <a:r>
              <a:rPr lang="en-US" dirty="0" err="1">
                <a:ea typeface="Calibri"/>
                <a:cs typeface="Calibri"/>
              </a:rPr>
              <a:t>utseende</a:t>
            </a:r>
            <a:r>
              <a:rPr lang="en-US" dirty="0">
                <a:ea typeface="Calibri"/>
                <a:cs typeface="Calibri"/>
              </a:rPr>
              <a:t>/</a:t>
            </a:r>
            <a:r>
              <a:rPr lang="en-US" dirty="0" err="1">
                <a:ea typeface="Calibri"/>
                <a:cs typeface="Calibri"/>
              </a:rPr>
              <a:t>visuell</a:t>
            </a:r>
            <a:r>
              <a:rPr lang="en-US" dirty="0">
                <a:ea typeface="Calibri"/>
                <a:cs typeface="Calibri"/>
              </a:rPr>
              <a:t> </a:t>
            </a:r>
            <a:r>
              <a:rPr lang="en-US" dirty="0" err="1">
                <a:ea typeface="Calibri"/>
                <a:cs typeface="Calibri"/>
              </a:rPr>
              <a:t>markør</a:t>
            </a:r>
            <a:r>
              <a:rPr lang="en-US" dirty="0">
                <a:ea typeface="Calibri"/>
                <a:cs typeface="Calibri"/>
              </a:rPr>
              <a:t> mm.)</a:t>
            </a:r>
          </a:p>
          <a:p>
            <a:pPr marL="175273" indent="-175273">
              <a:buFont typeface="Arial"/>
              <a:buChar char="•"/>
            </a:pPr>
            <a:r>
              <a:rPr lang="en-US" dirty="0" err="1">
                <a:ea typeface="Calibri"/>
                <a:cs typeface="Calibri"/>
              </a:rPr>
              <a:t>Opplevelse</a:t>
            </a:r>
            <a:r>
              <a:rPr lang="en-US" dirty="0">
                <a:ea typeface="Calibri"/>
                <a:cs typeface="Calibri"/>
              </a:rPr>
              <a:t> av å </a:t>
            </a:r>
            <a:r>
              <a:rPr lang="en-US" dirty="0" err="1">
                <a:ea typeface="Calibri"/>
                <a:cs typeface="Calibri"/>
              </a:rPr>
              <a:t>ikke</a:t>
            </a:r>
            <a:r>
              <a:rPr lang="en-US" dirty="0">
                <a:ea typeface="Calibri"/>
                <a:cs typeface="Calibri"/>
              </a:rPr>
              <a:t> </a:t>
            </a:r>
            <a:r>
              <a:rPr lang="en-US" dirty="0" err="1">
                <a:ea typeface="Calibri"/>
                <a:cs typeface="Calibri"/>
              </a:rPr>
              <a:t>være</a:t>
            </a:r>
            <a:r>
              <a:rPr lang="en-US" dirty="0">
                <a:ea typeface="Calibri"/>
                <a:cs typeface="Calibri"/>
              </a:rPr>
              <a:t> </a:t>
            </a:r>
            <a:r>
              <a:rPr lang="en-US" dirty="0" err="1">
                <a:ea typeface="Calibri"/>
                <a:cs typeface="Calibri"/>
              </a:rPr>
              <a:t>alene</a:t>
            </a:r>
            <a:endParaRPr lang="en-US" dirty="0">
              <a:ea typeface="Calibri"/>
              <a:cs typeface="Calibri"/>
            </a:endParaRPr>
          </a:p>
          <a:p>
            <a:pPr marL="175273" indent="-175273">
              <a:buFont typeface="Arial"/>
              <a:buChar char="•"/>
            </a:pPr>
            <a:r>
              <a:rPr lang="en-US" dirty="0" err="1">
                <a:ea typeface="Calibri"/>
                <a:cs typeface="Calibri"/>
              </a:rPr>
              <a:t>Bekreftelse</a:t>
            </a:r>
            <a:r>
              <a:rPr lang="en-US" dirty="0">
                <a:ea typeface="Calibri"/>
                <a:cs typeface="Calibri"/>
              </a:rPr>
              <a:t> </a:t>
            </a:r>
            <a:r>
              <a:rPr lang="en-US" dirty="0" err="1">
                <a:ea typeface="Calibri"/>
                <a:cs typeface="Calibri"/>
              </a:rPr>
              <a:t>på</a:t>
            </a:r>
            <a:r>
              <a:rPr lang="en-US" dirty="0">
                <a:ea typeface="Calibri"/>
                <a:cs typeface="Calibri"/>
              </a:rPr>
              <a:t> at den </a:t>
            </a:r>
            <a:r>
              <a:rPr lang="en-US" dirty="0" err="1">
                <a:ea typeface="Calibri"/>
                <a:cs typeface="Calibri"/>
              </a:rPr>
              <a:t>skadelige</a:t>
            </a:r>
            <a:r>
              <a:rPr lang="en-US" dirty="0">
                <a:ea typeface="Calibri"/>
                <a:cs typeface="Calibri"/>
              </a:rPr>
              <a:t> </a:t>
            </a:r>
            <a:r>
              <a:rPr lang="en-US" dirty="0" err="1">
                <a:ea typeface="Calibri"/>
                <a:cs typeface="Calibri"/>
              </a:rPr>
              <a:t>hendelsen</a:t>
            </a:r>
            <a:r>
              <a:rPr lang="en-US" dirty="0">
                <a:ea typeface="Calibri"/>
                <a:cs typeface="Calibri"/>
              </a:rPr>
              <a:t> </a:t>
            </a:r>
            <a:r>
              <a:rPr lang="en-US" dirty="0" err="1">
                <a:ea typeface="Calibri"/>
                <a:cs typeface="Calibri"/>
              </a:rPr>
              <a:t>ikke</a:t>
            </a:r>
            <a:r>
              <a:rPr lang="en-US" dirty="0">
                <a:ea typeface="Calibri"/>
                <a:cs typeface="Calibri"/>
              </a:rPr>
              <a:t> var </a:t>
            </a:r>
            <a:r>
              <a:rPr lang="en-US" dirty="0" err="1">
                <a:ea typeface="Calibri"/>
                <a:cs typeface="Calibri"/>
              </a:rPr>
              <a:t>riktig</a:t>
            </a:r>
            <a:endParaRPr lang="en-US" dirty="0">
              <a:ea typeface="Calibri"/>
              <a:cs typeface="Calibri"/>
            </a:endParaRPr>
          </a:p>
          <a:p>
            <a:pPr marL="175273" indent="-175273">
              <a:buFont typeface="Arial"/>
              <a:buChar char="•"/>
            </a:pPr>
            <a:r>
              <a:rPr lang="en-US" dirty="0">
                <a:ea typeface="Calibri"/>
                <a:cs typeface="Calibri"/>
              </a:rPr>
              <a:t>Kan </a:t>
            </a:r>
            <a:r>
              <a:rPr lang="en-US" dirty="0" err="1">
                <a:ea typeface="Calibri"/>
                <a:cs typeface="Calibri"/>
              </a:rPr>
              <a:t>være</a:t>
            </a:r>
            <a:r>
              <a:rPr lang="en-US" dirty="0">
                <a:ea typeface="Calibri"/>
                <a:cs typeface="Calibri"/>
              </a:rPr>
              <a:t> et </a:t>
            </a:r>
            <a:r>
              <a:rPr lang="en-US" dirty="0" err="1">
                <a:ea typeface="Calibri"/>
                <a:cs typeface="Calibri"/>
              </a:rPr>
              <a:t>forbilde</a:t>
            </a:r>
            <a:r>
              <a:rPr lang="en-US" dirty="0">
                <a:ea typeface="Calibri"/>
                <a:cs typeface="Calibri"/>
              </a:rPr>
              <a:t> for </a:t>
            </a:r>
            <a:r>
              <a:rPr lang="en-US" dirty="0" err="1">
                <a:ea typeface="Calibri"/>
                <a:cs typeface="Calibri"/>
              </a:rPr>
              <a:t>andre</a:t>
            </a:r>
            <a:r>
              <a:rPr lang="en-US" dirty="0">
                <a:ea typeface="Calibri"/>
                <a:cs typeface="Calibri"/>
              </a:rPr>
              <a:t> </a:t>
            </a:r>
            <a:r>
              <a:rPr lang="en-US" dirty="0" err="1">
                <a:ea typeface="Calibri"/>
                <a:cs typeface="Calibri"/>
              </a:rPr>
              <a:t>vitner</a:t>
            </a:r>
            <a:r>
              <a:rPr lang="en-US" dirty="0">
                <a:ea typeface="Calibri"/>
                <a:cs typeface="Calibri"/>
              </a:rPr>
              <a:t> - </a:t>
            </a:r>
            <a:r>
              <a:rPr lang="en-US" dirty="0" err="1">
                <a:ea typeface="Calibri"/>
                <a:cs typeface="Calibri"/>
              </a:rPr>
              <a:t>skape</a:t>
            </a:r>
            <a:r>
              <a:rPr lang="en-US" dirty="0">
                <a:ea typeface="Calibri"/>
                <a:cs typeface="Calibri"/>
              </a:rPr>
              <a:t> </a:t>
            </a:r>
            <a:r>
              <a:rPr lang="en-US" dirty="0" err="1">
                <a:ea typeface="Calibri"/>
                <a:cs typeface="Calibri"/>
              </a:rPr>
              <a:t>ringvirkninger</a:t>
            </a:r>
            <a:endParaRPr lang="en-US" dirty="0">
              <a:ea typeface="Calibri"/>
              <a:cs typeface="Calibri"/>
            </a:endParaRPr>
          </a:p>
          <a:p>
            <a:pPr marL="175273" indent="-175273">
              <a:buFont typeface="Arial"/>
              <a:buChar char="•"/>
            </a:pPr>
            <a:endParaRPr lang="en-US" dirty="0">
              <a:ea typeface="Calibri"/>
              <a:cs typeface="Calibri"/>
            </a:endParaRPr>
          </a:p>
          <a:p>
            <a:pPr marL="175273" indent="-175273">
              <a:buFont typeface="Arial"/>
              <a:buChar char="•"/>
            </a:pPr>
            <a:endParaRPr lang="en-US" dirty="0">
              <a:ea typeface="Calibri"/>
              <a:cs typeface="Calibri"/>
            </a:endParaRPr>
          </a:p>
          <a:p>
            <a:pPr marL="0" indent="0">
              <a:buFont typeface="Arial"/>
              <a:buNone/>
            </a:pPr>
            <a:r>
              <a:rPr lang="en-US" dirty="0" err="1">
                <a:ea typeface="Calibri"/>
                <a:cs typeface="Calibri"/>
              </a:rPr>
              <a:t>På</a:t>
            </a:r>
            <a:r>
              <a:rPr lang="en-US" dirty="0">
                <a:ea typeface="Calibri"/>
                <a:cs typeface="Calibri"/>
              </a:rPr>
              <a:t> </a:t>
            </a:r>
            <a:r>
              <a:rPr lang="en-US" dirty="0" err="1">
                <a:ea typeface="Calibri"/>
                <a:cs typeface="Calibri"/>
              </a:rPr>
              <a:t>Bufdirs</a:t>
            </a:r>
            <a:r>
              <a:rPr lang="en-US" dirty="0">
                <a:ea typeface="Calibri"/>
                <a:cs typeface="Calibri"/>
              </a:rPr>
              <a:t> </a:t>
            </a:r>
            <a:r>
              <a:rPr lang="en-US" dirty="0" err="1">
                <a:ea typeface="Calibri"/>
                <a:cs typeface="Calibri"/>
              </a:rPr>
              <a:t>nettsider</a:t>
            </a:r>
            <a:r>
              <a:rPr lang="en-US" dirty="0">
                <a:ea typeface="Calibri"/>
                <a:cs typeface="Calibri"/>
              </a:rPr>
              <a:t> </a:t>
            </a:r>
            <a:r>
              <a:rPr lang="en-US" dirty="0" err="1">
                <a:ea typeface="Calibri"/>
                <a:cs typeface="Calibri"/>
              </a:rPr>
              <a:t>kan</a:t>
            </a:r>
            <a:r>
              <a:rPr lang="en-US" dirty="0">
                <a:ea typeface="Calibri"/>
                <a:cs typeface="Calibri"/>
              </a:rPr>
              <a:t> du </a:t>
            </a:r>
            <a:r>
              <a:rPr lang="en-US" dirty="0" err="1">
                <a:ea typeface="Calibri"/>
                <a:cs typeface="Calibri"/>
              </a:rPr>
              <a:t>finne</a:t>
            </a:r>
            <a:r>
              <a:rPr lang="en-US" dirty="0">
                <a:ea typeface="Calibri"/>
                <a:cs typeface="Calibri"/>
              </a:rPr>
              <a:t> </a:t>
            </a:r>
            <a:r>
              <a:rPr lang="en-US" dirty="0" err="1">
                <a:ea typeface="Calibri"/>
                <a:cs typeface="Calibri"/>
              </a:rPr>
              <a:t>mer</a:t>
            </a:r>
            <a:r>
              <a:rPr lang="en-US" dirty="0">
                <a:ea typeface="Calibri"/>
                <a:cs typeface="Calibri"/>
              </a:rPr>
              <a:t> </a:t>
            </a:r>
            <a:r>
              <a:rPr lang="en-US" dirty="0" err="1">
                <a:ea typeface="Calibri"/>
                <a:cs typeface="Calibri"/>
              </a:rPr>
              <a:t>informasjon</a:t>
            </a:r>
            <a:r>
              <a:rPr lang="en-US" dirty="0">
                <a:ea typeface="Calibri"/>
                <a:cs typeface="Calibri"/>
              </a:rPr>
              <a:t> om </a:t>
            </a:r>
            <a:r>
              <a:rPr lang="en-US" dirty="0" err="1">
                <a:ea typeface="Calibri"/>
                <a:cs typeface="Calibri"/>
              </a:rPr>
              <a:t>hatytringer</a:t>
            </a:r>
            <a:r>
              <a:rPr lang="en-US" dirty="0">
                <a:ea typeface="Calibri"/>
                <a:cs typeface="Calibri"/>
              </a:rPr>
              <a:t>, </a:t>
            </a:r>
            <a:r>
              <a:rPr lang="en-US" dirty="0" err="1">
                <a:ea typeface="Calibri"/>
                <a:cs typeface="Calibri"/>
              </a:rPr>
              <a:t>hva</a:t>
            </a:r>
            <a:r>
              <a:rPr lang="en-US" dirty="0">
                <a:ea typeface="Calibri"/>
                <a:cs typeface="Calibri"/>
              </a:rPr>
              <a:t> man </a:t>
            </a:r>
            <a:r>
              <a:rPr lang="en-US" dirty="0" err="1">
                <a:ea typeface="Calibri"/>
                <a:cs typeface="Calibri"/>
              </a:rPr>
              <a:t>kan</a:t>
            </a:r>
            <a:r>
              <a:rPr lang="en-US" dirty="0">
                <a:ea typeface="Calibri"/>
                <a:cs typeface="Calibri"/>
              </a:rPr>
              <a:t> </a:t>
            </a:r>
            <a:r>
              <a:rPr lang="en-US" dirty="0" err="1">
                <a:ea typeface="Calibri"/>
                <a:cs typeface="Calibri"/>
              </a:rPr>
              <a:t>gjøre</a:t>
            </a:r>
            <a:r>
              <a:rPr lang="en-US" dirty="0">
                <a:ea typeface="Calibri"/>
                <a:cs typeface="Calibri"/>
              </a:rPr>
              <a:t> </a:t>
            </a:r>
            <a:r>
              <a:rPr lang="en-US" dirty="0" err="1">
                <a:ea typeface="Calibri"/>
                <a:cs typeface="Calibri"/>
              </a:rPr>
              <a:t>når</a:t>
            </a:r>
            <a:r>
              <a:rPr lang="en-US" dirty="0">
                <a:ea typeface="Calibri"/>
                <a:cs typeface="Calibri"/>
              </a:rPr>
              <a:t> man er </a:t>
            </a:r>
            <a:r>
              <a:rPr lang="en-US" dirty="0" err="1">
                <a:ea typeface="Calibri"/>
                <a:cs typeface="Calibri"/>
              </a:rPr>
              <a:t>utsatt</a:t>
            </a:r>
            <a:r>
              <a:rPr lang="en-US" dirty="0">
                <a:ea typeface="Calibri"/>
                <a:cs typeface="Calibri"/>
              </a:rPr>
              <a:t> for </a:t>
            </a:r>
            <a:r>
              <a:rPr lang="en-US" dirty="0" err="1">
                <a:ea typeface="Calibri"/>
                <a:cs typeface="Calibri"/>
              </a:rPr>
              <a:t>disse</a:t>
            </a:r>
            <a:r>
              <a:rPr lang="en-US" dirty="0">
                <a:ea typeface="Calibri"/>
                <a:cs typeface="Calibri"/>
              </a:rPr>
              <a:t> </a:t>
            </a:r>
            <a:r>
              <a:rPr lang="en-US" dirty="0" err="1">
                <a:ea typeface="Calibri"/>
                <a:cs typeface="Calibri"/>
              </a:rPr>
              <a:t>og</a:t>
            </a:r>
            <a:r>
              <a:rPr lang="en-US" dirty="0">
                <a:ea typeface="Calibri"/>
                <a:cs typeface="Calibri"/>
              </a:rPr>
              <a:t> </a:t>
            </a:r>
            <a:r>
              <a:rPr lang="en-US" dirty="0" err="1">
                <a:ea typeface="Calibri"/>
                <a:cs typeface="Calibri"/>
              </a:rPr>
              <a:t>hvordan</a:t>
            </a:r>
            <a:r>
              <a:rPr lang="en-US" dirty="0">
                <a:ea typeface="Calibri"/>
                <a:cs typeface="Calibri"/>
              </a:rPr>
              <a:t> </a:t>
            </a:r>
            <a:r>
              <a:rPr lang="en-US" dirty="0" err="1">
                <a:ea typeface="Calibri"/>
                <a:cs typeface="Calibri"/>
              </a:rPr>
              <a:t>rapportere</a:t>
            </a:r>
            <a:r>
              <a:rPr lang="en-US" dirty="0">
                <a:ea typeface="Calibri"/>
                <a:cs typeface="Calibri"/>
              </a:rPr>
              <a:t>: https://www.bufdir.no/likestilling/hatytringer/</a:t>
            </a:r>
          </a:p>
        </p:txBody>
      </p:sp>
      <p:sp>
        <p:nvSpPr>
          <p:cNvPr id="4" name="Plassholder for lysbildenummer 3"/>
          <p:cNvSpPr>
            <a:spLocks noGrp="1"/>
          </p:cNvSpPr>
          <p:nvPr>
            <p:ph type="sldNum" sz="quarter" idx="5"/>
          </p:nvPr>
        </p:nvSpPr>
        <p:spPr/>
        <p:txBody>
          <a:bodyPr/>
          <a:lstStyle/>
          <a:p>
            <a:fld id="{78F8475E-C3CA-454B-B2A5-C0CF509BE10C}" type="slidenum">
              <a:rPr lang="en-GB" smtClean="0"/>
              <a:t>29</a:t>
            </a:fld>
            <a:endParaRPr lang="en-GB"/>
          </a:p>
        </p:txBody>
      </p:sp>
    </p:spTree>
    <p:extLst>
      <p:ext uri="{BB962C8B-B14F-4D97-AF65-F5344CB8AC3E}">
        <p14:creationId xmlns:p14="http://schemas.microsoft.com/office/powerpoint/2010/main" val="2729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a:t>Denne </a:t>
            </a:r>
            <a:r>
              <a:rPr lang="en-GB" dirty="0" err="1"/>
              <a:t>sliden</a:t>
            </a:r>
            <a:r>
              <a:rPr lang="en-GB" dirty="0"/>
              <a:t> er </a:t>
            </a:r>
            <a:r>
              <a:rPr lang="en-GB" dirty="0" err="1"/>
              <a:t>tiltenkt</a:t>
            </a:r>
            <a:r>
              <a:rPr lang="en-GB" dirty="0"/>
              <a:t> å </a:t>
            </a:r>
            <a:r>
              <a:rPr lang="en-GB" dirty="0" err="1"/>
              <a:t>bidra</a:t>
            </a:r>
            <a:r>
              <a:rPr lang="en-GB" dirty="0"/>
              <a:t> </a:t>
            </a:r>
            <a:r>
              <a:rPr lang="en-GB" dirty="0" err="1"/>
              <a:t>til</a:t>
            </a:r>
            <a:r>
              <a:rPr lang="en-GB" dirty="0"/>
              <a:t> å </a:t>
            </a:r>
            <a:r>
              <a:rPr lang="en-GB" dirty="0" err="1"/>
              <a:t>skape</a:t>
            </a:r>
            <a:r>
              <a:rPr lang="en-GB" dirty="0"/>
              <a:t> et </a:t>
            </a:r>
            <a:r>
              <a:rPr lang="en-GB" dirty="0" err="1"/>
              <a:t>trygt</a:t>
            </a:r>
            <a:r>
              <a:rPr lang="en-GB" dirty="0"/>
              <a:t> rom. </a:t>
            </a:r>
            <a:r>
              <a:rPr lang="en-GB" dirty="0" err="1"/>
              <a:t>Når</a:t>
            </a:r>
            <a:r>
              <a:rPr lang="en-GB" dirty="0"/>
              <a:t> man </a:t>
            </a:r>
            <a:r>
              <a:rPr lang="en-GB" dirty="0" err="1"/>
              <a:t>skal</a:t>
            </a:r>
            <a:r>
              <a:rPr lang="en-GB" dirty="0"/>
              <a:t> </a:t>
            </a:r>
            <a:r>
              <a:rPr lang="en-GB" dirty="0" err="1"/>
              <a:t>gjennomføre</a:t>
            </a:r>
            <a:r>
              <a:rPr lang="en-GB" dirty="0"/>
              <a:t> dialog om </a:t>
            </a:r>
            <a:r>
              <a:rPr lang="en-GB" dirty="0" err="1"/>
              <a:t>kontroversielle</a:t>
            </a:r>
            <a:r>
              <a:rPr lang="en-GB" dirty="0"/>
              <a:t> </a:t>
            </a:r>
            <a:r>
              <a:rPr lang="en-GB" dirty="0" err="1"/>
              <a:t>og</a:t>
            </a:r>
            <a:r>
              <a:rPr lang="en-GB" dirty="0"/>
              <a:t> sensitive teamer er det </a:t>
            </a:r>
            <a:r>
              <a:rPr lang="en-GB" dirty="0" err="1"/>
              <a:t>viktig</a:t>
            </a:r>
            <a:r>
              <a:rPr lang="en-GB" dirty="0"/>
              <a:t> å </a:t>
            </a:r>
            <a:r>
              <a:rPr lang="en-GB" dirty="0" err="1"/>
              <a:t>være</a:t>
            </a:r>
            <a:r>
              <a:rPr lang="en-GB" dirty="0"/>
              <a:t> </a:t>
            </a:r>
            <a:r>
              <a:rPr lang="en-GB" dirty="0" err="1"/>
              <a:t>bevisst</a:t>
            </a:r>
            <a:r>
              <a:rPr lang="en-GB" dirty="0"/>
              <a:t> </a:t>
            </a:r>
            <a:r>
              <a:rPr lang="en-GB" dirty="0" err="1"/>
              <a:t>på</a:t>
            </a:r>
            <a:r>
              <a:rPr lang="en-GB" dirty="0"/>
              <a:t> </a:t>
            </a:r>
            <a:r>
              <a:rPr lang="en-GB" dirty="0" err="1"/>
              <a:t>nettopp</a:t>
            </a:r>
            <a:r>
              <a:rPr lang="en-GB" dirty="0"/>
              <a:t> det: </a:t>
            </a:r>
            <a:r>
              <a:rPr lang="en-GB" dirty="0" err="1"/>
              <a:t>Rasisme</a:t>
            </a:r>
            <a:r>
              <a:rPr lang="en-GB" dirty="0"/>
              <a:t>, </a:t>
            </a:r>
            <a:r>
              <a:rPr lang="en-GB" dirty="0" err="1"/>
              <a:t>diskiminering</a:t>
            </a:r>
            <a:r>
              <a:rPr lang="en-GB" dirty="0"/>
              <a:t> </a:t>
            </a:r>
            <a:r>
              <a:rPr lang="en-GB" dirty="0" err="1"/>
              <a:t>og</a:t>
            </a:r>
            <a:r>
              <a:rPr lang="en-GB" dirty="0"/>
              <a:t> </a:t>
            </a:r>
            <a:r>
              <a:rPr lang="en-GB" dirty="0" err="1"/>
              <a:t>hets</a:t>
            </a:r>
            <a:r>
              <a:rPr lang="en-GB" dirty="0"/>
              <a:t> </a:t>
            </a:r>
            <a:r>
              <a:rPr lang="en-GB" dirty="0" err="1"/>
              <a:t>kan</a:t>
            </a:r>
            <a:r>
              <a:rPr lang="en-GB" dirty="0"/>
              <a:t> </a:t>
            </a:r>
            <a:r>
              <a:rPr lang="en-GB" dirty="0" err="1"/>
              <a:t>være</a:t>
            </a:r>
            <a:r>
              <a:rPr lang="en-GB" dirty="0"/>
              <a:t> </a:t>
            </a:r>
            <a:r>
              <a:rPr lang="en-GB" dirty="0" err="1"/>
              <a:t>utfordrende</a:t>
            </a:r>
            <a:r>
              <a:rPr lang="en-GB" dirty="0"/>
              <a:t> </a:t>
            </a:r>
            <a:r>
              <a:rPr lang="en-GB" dirty="0" err="1"/>
              <a:t>tema</a:t>
            </a:r>
            <a:r>
              <a:rPr lang="en-GB" dirty="0"/>
              <a:t> for </a:t>
            </a:r>
            <a:r>
              <a:rPr lang="en-GB" dirty="0" err="1"/>
              <a:t>ulike</a:t>
            </a:r>
            <a:r>
              <a:rPr lang="en-GB" dirty="0"/>
              <a:t> </a:t>
            </a:r>
            <a:r>
              <a:rPr lang="en-GB" dirty="0" err="1"/>
              <a:t>grunner</a:t>
            </a:r>
            <a:r>
              <a:rPr lang="en-GB" dirty="0"/>
              <a:t>.</a:t>
            </a:r>
          </a:p>
          <a:p>
            <a:endParaRPr lang="en-GB" dirty="0"/>
          </a:p>
          <a:p>
            <a:r>
              <a:rPr lang="nb-NO" dirty="0">
                <a:solidFill>
                  <a:srgbClr val="212529"/>
                </a:solidFill>
                <a:ea typeface="DengXian"/>
                <a:cs typeface="Calibri"/>
              </a:rPr>
              <a:t>Sett regler i gruppen: Enkelte av temaene kan være tabubelagt og vanskelige å snakke om. Det er derfor viktig å få frem at det ikke er noen rette eller gale svar. Det er viktig å respektere hverandres perspektiver, og vise hensyn ovenfor hverandre. En fin påminnelse er at vi ikke alltid vet alt om våre klassekamerater eller bekjente, og at det kan være noen som har opplevd noe vi ikke vet om.</a:t>
            </a:r>
            <a:endParaRPr lang="en-GB" dirty="0"/>
          </a:p>
          <a:p>
            <a:endParaRPr lang="en-GB" dirty="0"/>
          </a:p>
          <a:p>
            <a:r>
              <a:rPr lang="en-GB" b="1" dirty="0" err="1"/>
              <a:t>Forventningsavklaring</a:t>
            </a:r>
            <a:r>
              <a:rPr lang="en-GB" b="1" dirty="0"/>
              <a:t> </a:t>
            </a:r>
            <a:r>
              <a:rPr lang="en-GB" b="1" dirty="0" err="1"/>
              <a:t>eller</a:t>
            </a:r>
            <a:r>
              <a:rPr lang="en-GB" b="1" dirty="0"/>
              <a:t> </a:t>
            </a:r>
            <a:r>
              <a:rPr lang="en-GB" b="1" dirty="0" err="1"/>
              <a:t>en</a:t>
            </a:r>
            <a:r>
              <a:rPr lang="en-GB" b="1" dirty="0"/>
              <a:t> </a:t>
            </a:r>
            <a:r>
              <a:rPr lang="en-GB" b="1" dirty="0" err="1"/>
              <a:t>øvelse</a:t>
            </a:r>
            <a:r>
              <a:rPr lang="en-GB" b="1" dirty="0"/>
              <a:t> for å </a:t>
            </a:r>
            <a:r>
              <a:rPr lang="en-GB" b="1" dirty="0" err="1"/>
              <a:t>skape</a:t>
            </a:r>
            <a:r>
              <a:rPr lang="en-GB" b="1" dirty="0"/>
              <a:t> et </a:t>
            </a:r>
            <a:r>
              <a:rPr lang="en-GB" b="1" dirty="0" err="1"/>
              <a:t>trygt</a:t>
            </a:r>
            <a:r>
              <a:rPr lang="en-GB" b="1" dirty="0"/>
              <a:t> </a:t>
            </a:r>
            <a:r>
              <a:rPr lang="en-GB" b="1" dirty="0" err="1"/>
              <a:t>klasserom</a:t>
            </a:r>
            <a:r>
              <a:rPr lang="en-GB" b="1" dirty="0"/>
              <a:t>? </a:t>
            </a:r>
            <a:r>
              <a:rPr lang="en-GB" b="1" dirty="0" err="1"/>
              <a:t>Gjør</a:t>
            </a:r>
            <a:r>
              <a:rPr lang="en-GB" b="1" dirty="0"/>
              <a:t> det </a:t>
            </a:r>
            <a:r>
              <a:rPr lang="en-GB" b="1" dirty="0" err="1"/>
              <a:t>som</a:t>
            </a:r>
            <a:r>
              <a:rPr lang="en-GB" b="1" dirty="0"/>
              <a:t> passer best for din </a:t>
            </a:r>
            <a:r>
              <a:rPr lang="en-GB" b="1" dirty="0" err="1"/>
              <a:t>klasse</a:t>
            </a:r>
            <a:r>
              <a:rPr lang="en-GB" b="1" dirty="0"/>
              <a:t>. </a:t>
            </a: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3</a:t>
            </a:fld>
            <a:endParaRPr lang="en-GB"/>
          </a:p>
        </p:txBody>
      </p:sp>
    </p:spTree>
    <p:extLst>
      <p:ext uri="{BB962C8B-B14F-4D97-AF65-F5344CB8AC3E}">
        <p14:creationId xmlns:p14="http://schemas.microsoft.com/office/powerpoint/2010/main" val="248197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i="0" dirty="0" err="1">
                <a:ea typeface="Calibri"/>
                <a:cs typeface="Calibri"/>
              </a:rPr>
              <a:t>Kjære</a:t>
            </a:r>
            <a:r>
              <a:rPr lang="en-US" b="1" i="0" dirty="0">
                <a:ea typeface="Calibri"/>
                <a:cs typeface="Calibri"/>
              </a:rPr>
              <a:t> </a:t>
            </a:r>
            <a:r>
              <a:rPr lang="en-US" b="1" i="0" dirty="0" err="1">
                <a:ea typeface="Calibri"/>
                <a:cs typeface="Calibri"/>
              </a:rPr>
              <a:t>lærer</a:t>
            </a:r>
            <a:r>
              <a:rPr lang="en-US" b="1" i="0" dirty="0">
                <a:ea typeface="Calibri"/>
                <a:cs typeface="Calibri"/>
              </a:rPr>
              <a:t>.</a:t>
            </a:r>
          </a:p>
          <a:p>
            <a:r>
              <a:rPr lang="en-US" i="0" dirty="0" err="1">
                <a:ea typeface="Calibri"/>
                <a:cs typeface="Calibri"/>
              </a:rPr>
              <a:t>Tusen</a:t>
            </a:r>
            <a:r>
              <a:rPr lang="en-US" i="0" dirty="0">
                <a:ea typeface="Calibri"/>
                <a:cs typeface="Calibri"/>
              </a:rPr>
              <a:t> </a:t>
            </a:r>
            <a:r>
              <a:rPr lang="en-US" i="0" dirty="0" err="1">
                <a:ea typeface="Calibri"/>
                <a:cs typeface="Calibri"/>
              </a:rPr>
              <a:t>takk</a:t>
            </a:r>
            <a:r>
              <a:rPr lang="en-US" i="0" dirty="0">
                <a:ea typeface="Calibri"/>
                <a:cs typeface="Calibri"/>
              </a:rPr>
              <a:t> for at du </a:t>
            </a:r>
            <a:r>
              <a:rPr lang="en-US" i="0" dirty="0" err="1">
                <a:ea typeface="Calibri"/>
                <a:cs typeface="Calibri"/>
              </a:rPr>
              <a:t>styrker</a:t>
            </a:r>
            <a:r>
              <a:rPr lang="en-US" i="0" dirty="0">
                <a:ea typeface="Calibri"/>
                <a:cs typeface="Calibri"/>
              </a:rPr>
              <a:t> dine </a:t>
            </a:r>
            <a:r>
              <a:rPr lang="en-US" i="0" dirty="0" err="1">
                <a:ea typeface="Calibri"/>
                <a:cs typeface="Calibri"/>
              </a:rPr>
              <a:t>elever</a:t>
            </a:r>
            <a:r>
              <a:rPr lang="en-US" i="0" dirty="0">
                <a:ea typeface="Calibri"/>
                <a:cs typeface="Calibri"/>
              </a:rPr>
              <a:t> med </a:t>
            </a:r>
            <a:r>
              <a:rPr lang="en-US" i="0" dirty="0" err="1">
                <a:ea typeface="Calibri"/>
                <a:cs typeface="Calibri"/>
              </a:rPr>
              <a:t>verktøy</a:t>
            </a:r>
            <a:r>
              <a:rPr lang="en-US" i="0" dirty="0">
                <a:ea typeface="Calibri"/>
                <a:cs typeface="Calibri"/>
              </a:rPr>
              <a:t> </a:t>
            </a:r>
            <a:r>
              <a:rPr lang="en-US" i="0" dirty="0" err="1">
                <a:ea typeface="Calibri"/>
                <a:cs typeface="Calibri"/>
              </a:rPr>
              <a:t>til</a:t>
            </a:r>
            <a:r>
              <a:rPr lang="en-US" i="0" dirty="0">
                <a:ea typeface="Calibri"/>
                <a:cs typeface="Calibri"/>
              </a:rPr>
              <a:t> å </a:t>
            </a:r>
            <a:r>
              <a:rPr lang="en-US" i="0" dirty="0" err="1">
                <a:ea typeface="Calibri"/>
                <a:cs typeface="Calibri"/>
              </a:rPr>
              <a:t>reagere</a:t>
            </a:r>
            <a:r>
              <a:rPr lang="en-US" i="0" dirty="0">
                <a:ea typeface="Calibri"/>
                <a:cs typeface="Calibri"/>
              </a:rPr>
              <a:t> </a:t>
            </a:r>
            <a:r>
              <a:rPr lang="en-US" i="0" dirty="0" err="1">
                <a:ea typeface="Calibri"/>
                <a:cs typeface="Calibri"/>
              </a:rPr>
              <a:t>når</a:t>
            </a:r>
            <a:r>
              <a:rPr lang="en-US" i="0" dirty="0">
                <a:ea typeface="Calibri"/>
                <a:cs typeface="Calibri"/>
              </a:rPr>
              <a:t> de er </a:t>
            </a:r>
            <a:r>
              <a:rPr lang="en-US" i="0" dirty="0" err="1">
                <a:ea typeface="Calibri"/>
                <a:cs typeface="Calibri"/>
              </a:rPr>
              <a:t>vitne</a:t>
            </a:r>
            <a:r>
              <a:rPr lang="en-US" i="0" dirty="0">
                <a:ea typeface="Calibri"/>
                <a:cs typeface="Calibri"/>
              </a:rPr>
              <a:t> </a:t>
            </a:r>
            <a:r>
              <a:rPr lang="en-US" i="0" dirty="0" err="1">
                <a:ea typeface="Calibri"/>
                <a:cs typeface="Calibri"/>
              </a:rPr>
              <a:t>til</a:t>
            </a:r>
            <a:r>
              <a:rPr lang="en-US" i="0" dirty="0">
                <a:ea typeface="Calibri"/>
                <a:cs typeface="Calibri"/>
              </a:rPr>
              <a:t> at </a:t>
            </a:r>
            <a:r>
              <a:rPr lang="en-US" i="0" dirty="0" err="1">
                <a:ea typeface="Calibri"/>
                <a:cs typeface="Calibri"/>
              </a:rPr>
              <a:t>andre</a:t>
            </a:r>
            <a:r>
              <a:rPr lang="en-US" i="0" dirty="0">
                <a:ea typeface="Calibri"/>
                <a:cs typeface="Calibri"/>
              </a:rPr>
              <a:t> </a:t>
            </a:r>
            <a:r>
              <a:rPr lang="en-US" i="0" dirty="0" err="1">
                <a:ea typeface="Calibri"/>
                <a:cs typeface="Calibri"/>
              </a:rPr>
              <a:t>utsettes</a:t>
            </a:r>
            <a:r>
              <a:rPr lang="en-US" i="0" dirty="0">
                <a:ea typeface="Calibri"/>
                <a:cs typeface="Calibri"/>
              </a:rPr>
              <a:t> for </a:t>
            </a:r>
            <a:r>
              <a:rPr lang="en-US" i="0" dirty="0" err="1">
                <a:ea typeface="Calibri"/>
                <a:cs typeface="Calibri"/>
              </a:rPr>
              <a:t>hets</a:t>
            </a:r>
            <a:r>
              <a:rPr lang="en-US" i="0" dirty="0">
                <a:ea typeface="Calibri"/>
                <a:cs typeface="Calibri"/>
              </a:rPr>
              <a:t>, </a:t>
            </a:r>
            <a:r>
              <a:rPr lang="en-US" i="0" dirty="0" err="1">
                <a:ea typeface="Calibri"/>
                <a:cs typeface="Calibri"/>
              </a:rPr>
              <a:t>rasisme</a:t>
            </a:r>
            <a:r>
              <a:rPr lang="en-US" i="0" dirty="0">
                <a:ea typeface="Calibri"/>
                <a:cs typeface="Calibri"/>
              </a:rPr>
              <a:t> </a:t>
            </a:r>
            <a:r>
              <a:rPr lang="en-US" i="0" dirty="0" err="1">
                <a:ea typeface="Calibri"/>
                <a:cs typeface="Calibri"/>
              </a:rPr>
              <a:t>og</a:t>
            </a:r>
            <a:r>
              <a:rPr lang="en-US" i="0" dirty="0">
                <a:ea typeface="Calibri"/>
                <a:cs typeface="Calibri"/>
              </a:rPr>
              <a:t> </a:t>
            </a:r>
            <a:r>
              <a:rPr lang="en-US" i="0" dirty="0" err="1">
                <a:ea typeface="Calibri"/>
                <a:cs typeface="Calibri"/>
              </a:rPr>
              <a:t>diskriminering</a:t>
            </a:r>
            <a:r>
              <a:rPr lang="en-US" i="0" dirty="0">
                <a:ea typeface="Calibri"/>
                <a:cs typeface="Calibri"/>
              </a:rPr>
              <a:t>.</a:t>
            </a:r>
          </a:p>
          <a:p>
            <a:r>
              <a:rPr lang="en-US" i="0" dirty="0">
                <a:ea typeface="Calibri"/>
                <a:cs typeface="Calibri"/>
              </a:rPr>
              <a:t>Vi </a:t>
            </a:r>
            <a:r>
              <a:rPr lang="en-US" i="0" dirty="0" err="1">
                <a:ea typeface="Calibri"/>
                <a:cs typeface="Calibri"/>
              </a:rPr>
              <a:t>i</a:t>
            </a:r>
            <a:r>
              <a:rPr lang="en-US" i="0" dirty="0">
                <a:ea typeface="Calibri"/>
                <a:cs typeface="Calibri"/>
              </a:rPr>
              <a:t> Amnesty </a:t>
            </a:r>
            <a:r>
              <a:rPr lang="en-US" i="0" dirty="0" err="1">
                <a:ea typeface="Calibri"/>
                <a:cs typeface="Calibri"/>
              </a:rPr>
              <a:t>fortsetter</a:t>
            </a:r>
            <a:r>
              <a:rPr lang="en-US" i="0" dirty="0">
                <a:ea typeface="Calibri"/>
                <a:cs typeface="Calibri"/>
              </a:rPr>
              <a:t> </a:t>
            </a:r>
            <a:r>
              <a:rPr lang="en-US" i="0" dirty="0" err="1">
                <a:ea typeface="Calibri"/>
                <a:cs typeface="Calibri"/>
              </a:rPr>
              <a:t>kampen</a:t>
            </a:r>
            <a:r>
              <a:rPr lang="en-US" i="0" dirty="0">
                <a:ea typeface="Calibri"/>
                <a:cs typeface="Calibri"/>
              </a:rPr>
              <a:t> for at alle </a:t>
            </a:r>
            <a:r>
              <a:rPr lang="en-US" i="0" dirty="0" err="1">
                <a:ea typeface="Calibri"/>
                <a:cs typeface="Calibri"/>
              </a:rPr>
              <a:t>skal</a:t>
            </a:r>
            <a:r>
              <a:rPr lang="en-US" i="0" dirty="0">
                <a:ea typeface="Calibri"/>
                <a:cs typeface="Calibri"/>
              </a:rPr>
              <a:t> </a:t>
            </a:r>
            <a:r>
              <a:rPr lang="en-US" i="0" dirty="0" err="1">
                <a:ea typeface="Calibri"/>
                <a:cs typeface="Calibri"/>
              </a:rPr>
              <a:t>kunne</a:t>
            </a:r>
            <a:r>
              <a:rPr lang="en-US" i="0" dirty="0">
                <a:ea typeface="Calibri"/>
                <a:cs typeface="Calibri"/>
              </a:rPr>
              <a:t> </a:t>
            </a:r>
            <a:r>
              <a:rPr lang="en-US" i="0" dirty="0" err="1">
                <a:ea typeface="Calibri"/>
                <a:cs typeface="Calibri"/>
              </a:rPr>
              <a:t>leve</a:t>
            </a:r>
            <a:r>
              <a:rPr lang="en-US" i="0" dirty="0">
                <a:ea typeface="Calibri"/>
                <a:cs typeface="Calibri"/>
              </a:rPr>
              <a:t> et liv </a:t>
            </a:r>
            <a:r>
              <a:rPr lang="en-US" i="0" dirty="0" err="1">
                <a:ea typeface="Calibri"/>
                <a:cs typeface="Calibri"/>
              </a:rPr>
              <a:t>fritt</a:t>
            </a:r>
            <a:r>
              <a:rPr lang="en-US" i="0" dirty="0">
                <a:ea typeface="Calibri"/>
                <a:cs typeface="Calibri"/>
              </a:rPr>
              <a:t> for </a:t>
            </a:r>
            <a:r>
              <a:rPr lang="en-US" i="0" dirty="0" err="1">
                <a:ea typeface="Calibri"/>
                <a:cs typeface="Calibri"/>
              </a:rPr>
              <a:t>diskriminering</a:t>
            </a:r>
            <a:r>
              <a:rPr lang="en-US" i="0" dirty="0">
                <a:ea typeface="Calibri"/>
                <a:cs typeface="Calibri"/>
              </a:rPr>
              <a:t>, </a:t>
            </a:r>
            <a:r>
              <a:rPr lang="en-US" i="0" dirty="0" err="1">
                <a:ea typeface="Calibri"/>
                <a:cs typeface="Calibri"/>
              </a:rPr>
              <a:t>og</a:t>
            </a:r>
            <a:r>
              <a:rPr lang="en-US" i="0" dirty="0">
                <a:ea typeface="Calibri"/>
                <a:cs typeface="Calibri"/>
              </a:rPr>
              <a:t> for at alle </a:t>
            </a:r>
            <a:r>
              <a:rPr lang="en-US" i="0" dirty="0" err="1">
                <a:ea typeface="Calibri"/>
                <a:cs typeface="Calibri"/>
              </a:rPr>
              <a:t>skal</a:t>
            </a:r>
            <a:r>
              <a:rPr lang="en-US" i="0" dirty="0">
                <a:ea typeface="Calibri"/>
                <a:cs typeface="Calibri"/>
              </a:rPr>
              <a:t> </a:t>
            </a:r>
            <a:r>
              <a:rPr lang="en-US" i="0" dirty="0" err="1">
                <a:ea typeface="Calibri"/>
                <a:cs typeface="Calibri"/>
              </a:rPr>
              <a:t>få</a:t>
            </a:r>
            <a:r>
              <a:rPr lang="en-US" i="0" dirty="0">
                <a:ea typeface="Calibri"/>
                <a:cs typeface="Calibri"/>
              </a:rPr>
              <a:t> sine </a:t>
            </a:r>
            <a:r>
              <a:rPr lang="en-US" i="0" dirty="0" err="1">
                <a:ea typeface="Calibri"/>
                <a:cs typeface="Calibri"/>
              </a:rPr>
              <a:t>grunnleggende</a:t>
            </a:r>
            <a:r>
              <a:rPr lang="en-US" i="0" dirty="0">
                <a:ea typeface="Calibri"/>
                <a:cs typeface="Calibri"/>
              </a:rPr>
              <a:t> </a:t>
            </a:r>
            <a:r>
              <a:rPr lang="en-US" i="0" dirty="0" err="1">
                <a:ea typeface="Calibri"/>
                <a:cs typeface="Calibri"/>
              </a:rPr>
              <a:t>menneskerettigheter</a:t>
            </a:r>
            <a:r>
              <a:rPr lang="en-US" i="0" dirty="0">
                <a:ea typeface="Calibri"/>
                <a:cs typeface="Calibri"/>
              </a:rPr>
              <a:t> </a:t>
            </a:r>
            <a:r>
              <a:rPr lang="en-US" i="0" dirty="0" err="1">
                <a:ea typeface="Calibri"/>
                <a:cs typeface="Calibri"/>
              </a:rPr>
              <a:t>respektert</a:t>
            </a:r>
            <a:r>
              <a:rPr lang="en-US" i="0" dirty="0">
                <a:ea typeface="Calibri"/>
                <a:cs typeface="Calibri"/>
              </a:rPr>
              <a:t>.</a:t>
            </a:r>
          </a:p>
          <a:p>
            <a:endParaRPr lang="en-US" i="0" dirty="0">
              <a:ea typeface="Calibri"/>
              <a:cs typeface="Calibri"/>
            </a:endParaRPr>
          </a:p>
          <a:p>
            <a:r>
              <a:rPr lang="en-US" i="0" dirty="0" err="1">
                <a:ea typeface="Calibri"/>
                <a:cs typeface="Calibri"/>
              </a:rPr>
              <a:t>Skulle</a:t>
            </a:r>
            <a:r>
              <a:rPr lang="en-US" i="0" dirty="0">
                <a:ea typeface="Calibri"/>
                <a:cs typeface="Calibri"/>
              </a:rPr>
              <a:t> du ha </a:t>
            </a:r>
            <a:r>
              <a:rPr lang="en-US" i="0" dirty="0" err="1">
                <a:ea typeface="Calibri"/>
                <a:cs typeface="Calibri"/>
              </a:rPr>
              <a:t>noen</a:t>
            </a:r>
            <a:r>
              <a:rPr lang="en-US" i="0" dirty="0">
                <a:ea typeface="Calibri"/>
                <a:cs typeface="Calibri"/>
              </a:rPr>
              <a:t> </a:t>
            </a:r>
            <a:r>
              <a:rPr lang="en-US" i="0" dirty="0" err="1">
                <a:ea typeface="Calibri"/>
                <a:cs typeface="Calibri"/>
              </a:rPr>
              <a:t>spørsmål</a:t>
            </a:r>
            <a:r>
              <a:rPr lang="en-US" i="0" dirty="0">
                <a:ea typeface="Calibri"/>
                <a:cs typeface="Calibri"/>
              </a:rPr>
              <a:t> om </a:t>
            </a:r>
            <a:r>
              <a:rPr lang="en-US" i="0" dirty="0" err="1">
                <a:ea typeface="Calibri"/>
                <a:cs typeface="Calibri"/>
              </a:rPr>
              <a:t>menneskerettighetsundervisning</a:t>
            </a:r>
            <a:r>
              <a:rPr lang="en-US" i="0" dirty="0">
                <a:ea typeface="Calibri"/>
                <a:cs typeface="Calibri"/>
              </a:rPr>
              <a:t>, </a:t>
            </a:r>
            <a:r>
              <a:rPr lang="en-US" i="0" dirty="0" err="1">
                <a:ea typeface="Calibri"/>
                <a:cs typeface="Calibri"/>
              </a:rPr>
              <a:t>eller</a:t>
            </a:r>
            <a:r>
              <a:rPr lang="en-US" i="0" dirty="0">
                <a:ea typeface="Calibri"/>
                <a:cs typeface="Calibri"/>
              </a:rPr>
              <a:t> </a:t>
            </a:r>
            <a:r>
              <a:rPr lang="en-US" i="0" dirty="0" err="1">
                <a:ea typeface="Calibri"/>
                <a:cs typeface="Calibri"/>
              </a:rPr>
              <a:t>hvordan</a:t>
            </a:r>
            <a:r>
              <a:rPr lang="en-US" i="0" dirty="0">
                <a:ea typeface="Calibri"/>
                <a:cs typeface="Calibri"/>
              </a:rPr>
              <a:t> Amnesty </a:t>
            </a:r>
            <a:r>
              <a:rPr lang="en-US" i="0" dirty="0" err="1">
                <a:ea typeface="Calibri"/>
                <a:cs typeface="Calibri"/>
              </a:rPr>
              <a:t>arbeider</a:t>
            </a:r>
            <a:r>
              <a:rPr lang="en-US" i="0" dirty="0">
                <a:ea typeface="Calibri"/>
                <a:cs typeface="Calibri"/>
              </a:rPr>
              <a:t> med </a:t>
            </a:r>
            <a:r>
              <a:rPr lang="en-US" i="0" dirty="0" err="1">
                <a:ea typeface="Calibri"/>
                <a:cs typeface="Calibri"/>
              </a:rPr>
              <a:t>antirasisme</a:t>
            </a:r>
            <a:r>
              <a:rPr lang="en-US" i="0" dirty="0">
                <a:ea typeface="Calibri"/>
                <a:cs typeface="Calibri"/>
              </a:rPr>
              <a:t>, </a:t>
            </a:r>
            <a:r>
              <a:rPr lang="en-US" i="0" dirty="0" err="1">
                <a:ea typeface="Calibri"/>
                <a:cs typeface="Calibri"/>
              </a:rPr>
              <a:t>ikke</a:t>
            </a:r>
            <a:r>
              <a:rPr lang="en-US" i="0" dirty="0">
                <a:ea typeface="Calibri"/>
                <a:cs typeface="Calibri"/>
              </a:rPr>
              <a:t> </a:t>
            </a:r>
            <a:r>
              <a:rPr lang="en-US" i="0" dirty="0" err="1">
                <a:ea typeface="Calibri"/>
                <a:cs typeface="Calibri"/>
              </a:rPr>
              <a:t>nøl</a:t>
            </a:r>
            <a:r>
              <a:rPr lang="en-US" i="0" dirty="0">
                <a:ea typeface="Calibri"/>
                <a:cs typeface="Calibri"/>
              </a:rPr>
              <a:t> med å ta </a:t>
            </a:r>
            <a:r>
              <a:rPr lang="en-US" i="0" dirty="0" err="1">
                <a:ea typeface="Calibri"/>
                <a:cs typeface="Calibri"/>
              </a:rPr>
              <a:t>kontakt</a:t>
            </a:r>
            <a:r>
              <a:rPr lang="en-US" i="0" dirty="0">
                <a:ea typeface="Calibri"/>
                <a:cs typeface="Calibri"/>
              </a:rPr>
              <a:t> </a:t>
            </a:r>
            <a:r>
              <a:rPr lang="en-US" i="0" dirty="0" err="1">
                <a:ea typeface="Calibri"/>
                <a:cs typeface="Calibri"/>
              </a:rPr>
              <a:t>på</a:t>
            </a:r>
            <a:r>
              <a:rPr lang="en-US" i="0" dirty="0">
                <a:ea typeface="Calibri"/>
                <a:cs typeface="Calibri"/>
              </a:rPr>
              <a:t> opplaering@amnesty.no</a:t>
            </a:r>
          </a:p>
          <a:p>
            <a:endParaRPr lang="en-US" i="0" dirty="0">
              <a:ea typeface="Calibri"/>
              <a:cs typeface="Calibri"/>
            </a:endParaRPr>
          </a:p>
          <a:p>
            <a:r>
              <a:rPr lang="en-US" i="0" dirty="0">
                <a:ea typeface="Calibri"/>
                <a:cs typeface="Calibri"/>
              </a:rPr>
              <a:t>Du </a:t>
            </a:r>
            <a:r>
              <a:rPr lang="en-US" i="0" dirty="0" err="1">
                <a:ea typeface="Calibri"/>
                <a:cs typeface="Calibri"/>
              </a:rPr>
              <a:t>finner</a:t>
            </a:r>
            <a:r>
              <a:rPr lang="en-US" i="0" dirty="0">
                <a:ea typeface="Calibri"/>
                <a:cs typeface="Calibri"/>
              </a:rPr>
              <a:t> </a:t>
            </a:r>
            <a:r>
              <a:rPr lang="en-US" i="0" dirty="0" err="1">
                <a:ea typeface="Calibri"/>
                <a:cs typeface="Calibri"/>
              </a:rPr>
              <a:t>også</a:t>
            </a:r>
            <a:r>
              <a:rPr lang="en-US" i="0" dirty="0">
                <a:ea typeface="Calibri"/>
                <a:cs typeface="Calibri"/>
              </a:rPr>
              <a:t> </a:t>
            </a:r>
            <a:r>
              <a:rPr lang="en-US" i="0" dirty="0" err="1">
                <a:ea typeface="Calibri"/>
                <a:cs typeface="Calibri"/>
              </a:rPr>
              <a:t>flere</a:t>
            </a:r>
            <a:r>
              <a:rPr lang="en-US" i="0" dirty="0">
                <a:ea typeface="Calibri"/>
                <a:cs typeface="Calibri"/>
              </a:rPr>
              <a:t> </a:t>
            </a:r>
            <a:r>
              <a:rPr lang="en-US" i="0" dirty="0" err="1">
                <a:ea typeface="Calibri"/>
                <a:cs typeface="Calibri"/>
              </a:rPr>
              <a:t>undervisningsopplegg</a:t>
            </a:r>
            <a:r>
              <a:rPr lang="en-US" i="0" dirty="0">
                <a:ea typeface="Calibri"/>
                <a:cs typeface="Calibri"/>
              </a:rPr>
              <a:t> fra Amnesty </a:t>
            </a:r>
            <a:r>
              <a:rPr lang="en-US" i="0" dirty="0" err="1">
                <a:ea typeface="Calibri"/>
                <a:cs typeface="Calibri"/>
              </a:rPr>
              <a:t>på</a:t>
            </a:r>
            <a:r>
              <a:rPr lang="en-US" i="0" dirty="0">
                <a:ea typeface="Calibri"/>
                <a:cs typeface="Calibri"/>
              </a:rPr>
              <a:t> https://amnesty.no/alle-opplegg </a:t>
            </a:r>
          </a:p>
        </p:txBody>
      </p:sp>
      <p:sp>
        <p:nvSpPr>
          <p:cNvPr id="4" name="Plassholder for lysbildenummer 3"/>
          <p:cNvSpPr>
            <a:spLocks noGrp="1"/>
          </p:cNvSpPr>
          <p:nvPr>
            <p:ph type="sldNum" sz="quarter" idx="5"/>
          </p:nvPr>
        </p:nvSpPr>
        <p:spPr/>
        <p:txBody>
          <a:bodyPr/>
          <a:lstStyle/>
          <a:p>
            <a:fld id="{78F8475E-C3CA-454B-B2A5-C0CF509BE10C}" type="slidenum">
              <a:rPr lang="en-GB" smtClean="0"/>
              <a:t>30</a:t>
            </a:fld>
            <a:endParaRPr lang="en-GB"/>
          </a:p>
        </p:txBody>
      </p:sp>
    </p:spTree>
    <p:extLst>
      <p:ext uri="{BB962C8B-B14F-4D97-AF65-F5344CB8AC3E}">
        <p14:creationId xmlns:p14="http://schemas.microsoft.com/office/powerpoint/2010/main" val="85801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err="1"/>
              <a:t>Stillhet</a:t>
            </a:r>
            <a:r>
              <a:rPr lang="en-GB" dirty="0"/>
              <a:t> </a:t>
            </a:r>
            <a:r>
              <a:rPr lang="en-GB" dirty="0" err="1"/>
              <a:t>sårer</a:t>
            </a:r>
            <a:r>
              <a:rPr lang="en-GB" dirty="0"/>
              <a:t> er et </a:t>
            </a:r>
            <a:r>
              <a:rPr lang="en-GB" dirty="0" err="1"/>
              <a:t>samarbeidsprosjekt</a:t>
            </a:r>
            <a:r>
              <a:rPr lang="en-GB" dirty="0"/>
              <a:t> </a:t>
            </a:r>
            <a:r>
              <a:rPr lang="en-GB" dirty="0" err="1"/>
              <a:t>mellom</a:t>
            </a:r>
            <a:r>
              <a:rPr lang="en-GB" dirty="0"/>
              <a:t> Amnesty, </a:t>
            </a:r>
            <a:r>
              <a:rPr lang="en-GB" dirty="0" err="1"/>
              <a:t>Norges</a:t>
            </a:r>
            <a:r>
              <a:rPr lang="en-GB" dirty="0"/>
              <a:t> </a:t>
            </a:r>
            <a:r>
              <a:rPr lang="en-GB" dirty="0" err="1"/>
              <a:t>institusjon</a:t>
            </a:r>
            <a:r>
              <a:rPr lang="en-GB" dirty="0"/>
              <a:t> for </a:t>
            </a:r>
            <a:r>
              <a:rPr lang="en-GB" dirty="0" err="1"/>
              <a:t>menneskerettigheter</a:t>
            </a:r>
            <a:r>
              <a:rPr lang="en-GB" dirty="0"/>
              <a:t> </a:t>
            </a:r>
            <a:r>
              <a:rPr lang="en-GB" dirty="0" err="1"/>
              <a:t>og</a:t>
            </a:r>
            <a:r>
              <a:rPr lang="en-GB" dirty="0"/>
              <a:t> Catalysts, med </a:t>
            </a:r>
            <a:r>
              <a:rPr lang="en-GB" dirty="0" err="1"/>
              <a:t>mål</a:t>
            </a:r>
            <a:r>
              <a:rPr lang="en-GB" dirty="0"/>
              <a:t> om å </a:t>
            </a:r>
            <a:r>
              <a:rPr lang="en-GB" dirty="0" err="1"/>
              <a:t>skape</a:t>
            </a:r>
            <a:r>
              <a:rPr lang="en-GB" dirty="0"/>
              <a:t> </a:t>
            </a:r>
            <a:r>
              <a:rPr lang="en-GB" dirty="0" err="1"/>
              <a:t>verktøy</a:t>
            </a:r>
            <a:r>
              <a:rPr lang="en-GB" dirty="0"/>
              <a:t> </a:t>
            </a:r>
            <a:r>
              <a:rPr lang="en-GB" dirty="0" err="1"/>
              <a:t>som</a:t>
            </a:r>
            <a:r>
              <a:rPr lang="en-GB" dirty="0"/>
              <a:t> </a:t>
            </a:r>
            <a:r>
              <a:rPr lang="en-GB" dirty="0" err="1"/>
              <a:t>senker</a:t>
            </a:r>
            <a:r>
              <a:rPr lang="en-GB" dirty="0"/>
              <a:t> </a:t>
            </a:r>
            <a:r>
              <a:rPr lang="en-GB" dirty="0" err="1"/>
              <a:t>terskelen</a:t>
            </a:r>
            <a:r>
              <a:rPr lang="en-GB" dirty="0"/>
              <a:t> for å reagree </a:t>
            </a:r>
            <a:r>
              <a:rPr lang="en-GB" dirty="0" err="1"/>
              <a:t>når</a:t>
            </a:r>
            <a:r>
              <a:rPr lang="en-GB" dirty="0"/>
              <a:t> man er </a:t>
            </a:r>
            <a:r>
              <a:rPr lang="en-GB" dirty="0" err="1"/>
              <a:t>vitne</a:t>
            </a:r>
            <a:r>
              <a:rPr lang="en-GB" dirty="0"/>
              <a:t> </a:t>
            </a:r>
            <a:r>
              <a:rPr lang="en-GB" dirty="0" err="1"/>
              <a:t>til</a:t>
            </a:r>
            <a:r>
              <a:rPr lang="en-GB" dirty="0"/>
              <a:t> at </a:t>
            </a:r>
            <a:r>
              <a:rPr lang="en-GB" dirty="0" err="1"/>
              <a:t>andre</a:t>
            </a:r>
            <a:r>
              <a:rPr lang="en-GB" dirty="0"/>
              <a:t> </a:t>
            </a:r>
            <a:r>
              <a:rPr lang="en-GB" dirty="0" err="1"/>
              <a:t>utsettes</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a:t>
            </a:r>
            <a:r>
              <a:rPr lang="en-GB" dirty="0" err="1"/>
              <a:t>Prosjektet</a:t>
            </a:r>
            <a:r>
              <a:rPr lang="en-GB" dirty="0"/>
              <a:t> er </a:t>
            </a:r>
            <a:r>
              <a:rPr lang="en-GB" dirty="0" err="1"/>
              <a:t>støttet</a:t>
            </a:r>
            <a:r>
              <a:rPr lang="en-GB" dirty="0"/>
              <a:t> </a:t>
            </a:r>
            <a:r>
              <a:rPr lang="en-GB" dirty="0" err="1"/>
              <a:t>av</a:t>
            </a:r>
            <a:r>
              <a:rPr lang="en-GB" dirty="0"/>
              <a:t> Bufdir </a:t>
            </a:r>
            <a:r>
              <a:rPr lang="en-GB" dirty="0" err="1"/>
              <a:t>og</a:t>
            </a:r>
            <a:r>
              <a:rPr lang="en-GB" dirty="0"/>
              <a:t> </a:t>
            </a:r>
            <a:r>
              <a:rPr lang="en-GB" dirty="0" err="1"/>
              <a:t>Sparebankstiftelsen</a:t>
            </a:r>
            <a:r>
              <a:rPr lang="en-GB" dirty="0"/>
              <a:t> DNB. Du </a:t>
            </a:r>
            <a:r>
              <a:rPr lang="en-GB" dirty="0" err="1"/>
              <a:t>kan</a:t>
            </a:r>
            <a:r>
              <a:rPr lang="en-GB" dirty="0"/>
              <a:t> lese </a:t>
            </a:r>
            <a:r>
              <a:rPr lang="en-GB" dirty="0" err="1"/>
              <a:t>mer</a:t>
            </a:r>
            <a:r>
              <a:rPr lang="en-GB" dirty="0"/>
              <a:t> om </a:t>
            </a:r>
            <a:r>
              <a:rPr lang="en-GB" dirty="0" err="1"/>
              <a:t>prosjektet</a:t>
            </a:r>
            <a:r>
              <a:rPr lang="en-GB" dirty="0"/>
              <a:t> </a:t>
            </a:r>
            <a:r>
              <a:rPr lang="en-GB" dirty="0" err="1"/>
              <a:t>på</a:t>
            </a:r>
            <a:r>
              <a:rPr lang="en-GB" dirty="0"/>
              <a:t> www.stillhetsarer.no  </a:t>
            </a:r>
          </a:p>
          <a:p>
            <a:endParaRPr lang="en-GB" dirty="0"/>
          </a:p>
          <a:p>
            <a:endParaRPr lang="en-GB" b="1"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31</a:t>
            </a:fld>
            <a:endParaRPr lang="en-GB"/>
          </a:p>
        </p:txBody>
      </p:sp>
    </p:spTree>
    <p:extLst>
      <p:ext uri="{BB962C8B-B14F-4D97-AF65-F5344CB8AC3E}">
        <p14:creationId xmlns:p14="http://schemas.microsoft.com/office/powerpoint/2010/main" val="374930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deg som lærer:</a:t>
            </a:r>
          </a:p>
          <a:p>
            <a:r>
              <a:rPr lang="nb-NO" dirty="0"/>
              <a:t>Denne filmen kan være et anslag for å samle klassen rundt temaet for undervisningen, og for å sette i gang elevenes tanker rundt dette.</a:t>
            </a:r>
          </a:p>
          <a:p>
            <a:endParaRPr lang="nb-NO" dirty="0"/>
          </a:p>
          <a:p>
            <a:r>
              <a:rPr lang="nb-NO" dirty="0"/>
              <a:t>Spør gjerne om hva elevene la merke til skjedde i filmen, og hvorfor de reagerte på akkurat dette.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Youtube</a:t>
            </a:r>
            <a:r>
              <a:rPr lang="nb-NO" dirty="0"/>
              <a:t>-lenke til filmen: https://youtu.be/zGeptiSxNCU?si=qmbp_AhRiGkJCy0t </a:t>
            </a:r>
          </a:p>
          <a:p>
            <a:endParaRPr lang="nb-NO" b="1" dirty="0"/>
          </a:p>
          <a:p>
            <a:r>
              <a:rPr lang="nb-NO" b="1" dirty="0"/>
              <a:t>Film</a:t>
            </a:r>
            <a:r>
              <a:rPr lang="nb-NO" dirty="0"/>
              <a:t>: </a:t>
            </a:r>
            <a:r>
              <a:rPr lang="nb-NO" dirty="0" err="1"/>
              <a:t>Clockwork</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4</a:t>
            </a:fld>
            <a:endParaRPr lang="en-GB"/>
          </a:p>
        </p:txBody>
      </p:sp>
    </p:spTree>
    <p:extLst>
      <p:ext uri="{BB962C8B-B14F-4D97-AF65-F5344CB8AC3E}">
        <p14:creationId xmlns:p14="http://schemas.microsoft.com/office/powerpoint/2010/main" val="112665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deg som lærer:</a:t>
            </a:r>
          </a:p>
          <a:p>
            <a:r>
              <a:rPr lang="nb-NO" dirty="0"/>
              <a:t>Denne filmen kan være et anslag for å samle klassen rundt temaet for undervisningen, og for å sette i gang elevenes tanker rundt dette.</a:t>
            </a:r>
          </a:p>
          <a:p>
            <a:endParaRPr lang="nb-NO" dirty="0"/>
          </a:p>
          <a:p>
            <a:r>
              <a:rPr lang="nb-NO" dirty="0"/>
              <a:t>Spør gjerne om hva elevene la merke til skjedde i filmen, og hvorfor de reagerte på akkurat dette.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Youtube</a:t>
            </a:r>
            <a:r>
              <a:rPr lang="nb-NO" dirty="0"/>
              <a:t>-lenke til filmen: https://youtu.be/zGeptiSxNCU?si=qmbp_AhRiGkJCy0t </a:t>
            </a:r>
          </a:p>
          <a:p>
            <a:endParaRPr lang="nb-NO" b="1" dirty="0"/>
          </a:p>
          <a:p>
            <a:r>
              <a:rPr lang="nb-NO" b="1" dirty="0"/>
              <a:t>Film</a:t>
            </a:r>
            <a:r>
              <a:rPr lang="nb-NO" dirty="0"/>
              <a:t>: </a:t>
            </a:r>
            <a:r>
              <a:rPr lang="nb-NO" dirty="0" err="1"/>
              <a:t>Clockwork</a:t>
            </a:r>
            <a:endParaRPr lang="nb-NO" dirty="0"/>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5</a:t>
            </a:fld>
            <a:endParaRPr lang="en-GB"/>
          </a:p>
        </p:txBody>
      </p:sp>
    </p:spTree>
    <p:extLst>
      <p:ext uri="{BB962C8B-B14F-4D97-AF65-F5344CB8AC3E}">
        <p14:creationId xmlns:p14="http://schemas.microsoft.com/office/powerpoint/2010/main" val="330942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I </a:t>
            </a:r>
            <a:r>
              <a:rPr lang="en-GB" dirty="0" err="1"/>
              <a:t>dag</a:t>
            </a:r>
            <a:r>
              <a:rPr lang="en-GB" dirty="0"/>
              <a:t> </a:t>
            </a:r>
            <a:r>
              <a:rPr lang="en-GB" dirty="0" err="1"/>
              <a:t>skal</a:t>
            </a:r>
            <a:r>
              <a:rPr lang="en-GB" dirty="0"/>
              <a:t> vi </a:t>
            </a:r>
            <a:r>
              <a:rPr lang="en-GB" dirty="0" err="1"/>
              <a:t>lære</a:t>
            </a:r>
            <a:r>
              <a:rPr lang="en-GB" dirty="0"/>
              <a:t> </a:t>
            </a:r>
            <a:r>
              <a:rPr lang="en-GB" dirty="0" err="1"/>
              <a:t>mer</a:t>
            </a:r>
            <a:r>
              <a:rPr lang="en-GB" dirty="0"/>
              <a:t> om SOS-</a:t>
            </a:r>
            <a:r>
              <a:rPr lang="en-GB" dirty="0" err="1"/>
              <a:t>metoden</a:t>
            </a:r>
            <a:r>
              <a:rPr lang="en-GB" dirty="0"/>
              <a:t>, </a:t>
            </a:r>
            <a:r>
              <a:rPr lang="en-GB" dirty="0" err="1"/>
              <a:t>som</a:t>
            </a:r>
            <a:r>
              <a:rPr lang="en-GB" dirty="0"/>
              <a:t> er </a:t>
            </a:r>
            <a:r>
              <a:rPr lang="en-GB" dirty="0" err="1"/>
              <a:t>en</a:t>
            </a:r>
            <a:r>
              <a:rPr lang="en-GB" dirty="0"/>
              <a:t> </a:t>
            </a:r>
            <a:r>
              <a:rPr lang="en-GB" dirty="0" err="1"/>
              <a:t>huskeregel</a:t>
            </a:r>
            <a:r>
              <a:rPr lang="en-GB" dirty="0"/>
              <a:t> for </a:t>
            </a:r>
            <a:r>
              <a:rPr lang="en-GB" dirty="0" err="1"/>
              <a:t>hva</a:t>
            </a:r>
            <a:r>
              <a:rPr lang="en-GB" dirty="0"/>
              <a:t> vi </a:t>
            </a:r>
            <a:r>
              <a:rPr lang="en-GB" dirty="0" err="1"/>
              <a:t>kan</a:t>
            </a:r>
            <a:r>
              <a:rPr lang="en-GB" dirty="0"/>
              <a:t> </a:t>
            </a:r>
            <a:r>
              <a:rPr lang="en-GB" dirty="0" err="1"/>
              <a:t>gjøre</a:t>
            </a:r>
            <a:r>
              <a:rPr lang="en-GB" dirty="0"/>
              <a:t> </a:t>
            </a:r>
            <a:r>
              <a:rPr lang="en-GB" dirty="0" err="1"/>
              <a:t>når</a:t>
            </a:r>
            <a:r>
              <a:rPr lang="en-GB" dirty="0"/>
              <a:t> vi er </a:t>
            </a:r>
            <a:r>
              <a:rPr lang="en-GB" dirty="0" err="1"/>
              <a:t>vitne</a:t>
            </a:r>
            <a:r>
              <a:rPr lang="en-GB" dirty="0"/>
              <a:t> </a:t>
            </a:r>
            <a:r>
              <a:rPr lang="en-GB" dirty="0" err="1"/>
              <a:t>til</a:t>
            </a:r>
            <a:r>
              <a:rPr lang="en-GB" dirty="0"/>
              <a:t> at </a:t>
            </a:r>
            <a:r>
              <a:rPr lang="en-GB" dirty="0" err="1"/>
              <a:t>andre</a:t>
            </a:r>
            <a:r>
              <a:rPr lang="en-GB" dirty="0"/>
              <a:t> </a:t>
            </a:r>
            <a:r>
              <a:rPr lang="en-GB" dirty="0" err="1"/>
              <a:t>utsettes</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a:t>
            </a:r>
          </a:p>
          <a:p>
            <a:endParaRPr lang="en-GB" dirty="0"/>
          </a:p>
          <a:p>
            <a:r>
              <a:rPr lang="en-GB" b="0" dirty="0"/>
              <a:t>SOS </a:t>
            </a:r>
            <a:r>
              <a:rPr lang="en-GB" b="0" dirty="0" err="1"/>
              <a:t>står</a:t>
            </a:r>
            <a:r>
              <a:rPr lang="en-GB" b="0" dirty="0"/>
              <a:t> for</a:t>
            </a:r>
          </a:p>
          <a:p>
            <a:r>
              <a:rPr lang="en-GB" dirty="0"/>
              <a:t>S – </a:t>
            </a:r>
            <a:r>
              <a:rPr lang="en-GB" dirty="0" err="1"/>
              <a:t>si</a:t>
            </a:r>
            <a:r>
              <a:rPr lang="en-GB" dirty="0"/>
              <a:t> </a:t>
            </a:r>
            <a:r>
              <a:rPr lang="en-GB" dirty="0" err="1"/>
              <a:t>noe</a:t>
            </a:r>
            <a:endParaRPr lang="en-GB" dirty="0"/>
          </a:p>
          <a:p>
            <a:r>
              <a:rPr lang="en-GB" dirty="0"/>
              <a:t>O – </a:t>
            </a:r>
            <a:r>
              <a:rPr lang="en-GB" dirty="0" err="1"/>
              <a:t>overvåk</a:t>
            </a:r>
            <a:r>
              <a:rPr lang="en-GB" dirty="0"/>
              <a:t> </a:t>
            </a:r>
            <a:r>
              <a:rPr lang="en-GB" dirty="0" err="1"/>
              <a:t>situasjonen</a:t>
            </a:r>
            <a:endParaRPr lang="en-GB" dirty="0"/>
          </a:p>
          <a:p>
            <a:r>
              <a:rPr lang="en-GB" dirty="0"/>
              <a:t>S – </a:t>
            </a:r>
            <a:r>
              <a:rPr lang="en-GB" dirty="0" err="1"/>
              <a:t>spør</a:t>
            </a:r>
            <a:r>
              <a:rPr lang="en-GB" dirty="0"/>
              <a:t> om </a:t>
            </a:r>
            <a:r>
              <a:rPr lang="en-GB" dirty="0" err="1"/>
              <a:t>hjelp</a:t>
            </a:r>
            <a:endParaRPr lang="en-GB" dirty="0"/>
          </a:p>
          <a:p>
            <a:endParaRPr lang="en-GB" dirty="0"/>
          </a:p>
          <a:p>
            <a:r>
              <a:rPr lang="en-GB" dirty="0"/>
              <a:t>Vi </a:t>
            </a:r>
            <a:r>
              <a:rPr lang="en-GB" dirty="0" err="1"/>
              <a:t>skal</a:t>
            </a:r>
            <a:r>
              <a:rPr lang="en-GB" dirty="0"/>
              <a:t> </a:t>
            </a:r>
            <a:r>
              <a:rPr lang="en-GB" dirty="0" err="1"/>
              <a:t>gå</a:t>
            </a:r>
            <a:r>
              <a:rPr lang="en-GB" dirty="0"/>
              <a:t> </a:t>
            </a:r>
            <a:r>
              <a:rPr lang="en-GB" dirty="0" err="1"/>
              <a:t>nærmere</a:t>
            </a:r>
            <a:r>
              <a:rPr lang="en-GB" dirty="0"/>
              <a:t> </a:t>
            </a:r>
            <a:r>
              <a:rPr lang="en-GB" dirty="0" err="1"/>
              <a:t>gjennom</a:t>
            </a:r>
            <a:r>
              <a:rPr lang="en-GB" dirty="0"/>
              <a:t> </a:t>
            </a:r>
            <a:r>
              <a:rPr lang="en-GB" dirty="0" err="1"/>
              <a:t>denne</a:t>
            </a:r>
            <a:r>
              <a:rPr lang="en-GB" dirty="0"/>
              <a:t> </a:t>
            </a:r>
            <a:r>
              <a:rPr lang="en-GB" dirty="0" err="1"/>
              <a:t>metoden</a:t>
            </a:r>
            <a:r>
              <a:rPr lang="en-GB" dirty="0"/>
              <a:t> </a:t>
            </a:r>
            <a:r>
              <a:rPr lang="en-GB" dirty="0" err="1"/>
              <a:t>etter</a:t>
            </a:r>
            <a:r>
              <a:rPr lang="en-GB" dirty="0"/>
              <a:t> </a:t>
            </a:r>
            <a:r>
              <a:rPr lang="en-GB" dirty="0" err="1"/>
              <a:t>en</a:t>
            </a:r>
            <a:r>
              <a:rPr lang="en-GB" dirty="0"/>
              <a:t> </a:t>
            </a:r>
            <a:r>
              <a:rPr lang="en-GB" dirty="0" err="1"/>
              <a:t>gjennomgang</a:t>
            </a:r>
            <a:r>
              <a:rPr lang="en-GB" dirty="0"/>
              <a:t> </a:t>
            </a:r>
            <a:r>
              <a:rPr lang="en-GB" dirty="0" err="1"/>
              <a:t>av</a:t>
            </a:r>
            <a:r>
              <a:rPr lang="en-GB" dirty="0"/>
              <a:t> </a:t>
            </a:r>
            <a:r>
              <a:rPr lang="en-GB" dirty="0" err="1"/>
              <a:t>hva</a:t>
            </a:r>
            <a:r>
              <a:rPr lang="en-GB" dirty="0"/>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er.</a:t>
            </a:r>
          </a:p>
        </p:txBody>
      </p:sp>
      <p:sp>
        <p:nvSpPr>
          <p:cNvPr id="4" name="Plassholder for lysbildenummer 3"/>
          <p:cNvSpPr>
            <a:spLocks noGrp="1"/>
          </p:cNvSpPr>
          <p:nvPr>
            <p:ph type="sldNum" sz="quarter" idx="5"/>
          </p:nvPr>
        </p:nvSpPr>
        <p:spPr/>
        <p:txBody>
          <a:bodyPr/>
          <a:lstStyle/>
          <a:p>
            <a:fld id="{78F8475E-C3CA-454B-B2A5-C0CF509BE10C}" type="slidenum">
              <a:rPr lang="en-GB" smtClean="0"/>
              <a:t>6</a:t>
            </a:fld>
            <a:endParaRPr lang="en-GB"/>
          </a:p>
        </p:txBody>
      </p:sp>
    </p:spTree>
    <p:extLst>
      <p:ext uri="{BB962C8B-B14F-4D97-AF65-F5344CB8AC3E}">
        <p14:creationId xmlns:p14="http://schemas.microsoft.com/office/powerpoint/2010/main" val="20179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Undervisningsoppleggene knyttet til SOS-metoden tematiserer rasisme, diskriminering og hatefulle ytringer. Det er derfor viktig at elevene (og lærere!) har kunnskap om disse begrepene. </a:t>
            </a:r>
            <a:endParaRPr lang="en-GB" dirty="0"/>
          </a:p>
          <a:p>
            <a:endParaRPr lang="en-GB" dirty="0"/>
          </a:p>
          <a:p>
            <a:r>
              <a:rPr lang="en-GB" dirty="0" err="1"/>
              <a:t>Formålet</a:t>
            </a:r>
            <a:r>
              <a:rPr lang="en-GB" dirty="0"/>
              <a:t> med </a:t>
            </a:r>
            <a:r>
              <a:rPr lang="en-GB" dirty="0" err="1"/>
              <a:t>denne</a:t>
            </a:r>
            <a:r>
              <a:rPr lang="en-GB" dirty="0"/>
              <a:t> </a:t>
            </a:r>
            <a:r>
              <a:rPr lang="en-GB" dirty="0" err="1"/>
              <a:t>sliden</a:t>
            </a:r>
            <a:r>
              <a:rPr lang="en-GB" dirty="0"/>
              <a:t> er å </a:t>
            </a:r>
            <a:r>
              <a:rPr lang="en-GB" dirty="0" err="1"/>
              <a:t>få</a:t>
            </a:r>
            <a:r>
              <a:rPr lang="en-GB" dirty="0"/>
              <a:t> </a:t>
            </a:r>
            <a:r>
              <a:rPr lang="en-GB" dirty="0" err="1"/>
              <a:t>elevene</a:t>
            </a:r>
            <a:r>
              <a:rPr lang="en-GB" dirty="0"/>
              <a:t> </a:t>
            </a:r>
            <a:r>
              <a:rPr lang="en-GB" dirty="0" err="1"/>
              <a:t>til</a:t>
            </a:r>
            <a:r>
              <a:rPr lang="en-GB" dirty="0"/>
              <a:t> å </a:t>
            </a:r>
            <a:r>
              <a:rPr lang="en-GB" dirty="0" err="1"/>
              <a:t>reflektere</a:t>
            </a:r>
            <a:r>
              <a:rPr lang="en-GB" dirty="0"/>
              <a:t> </a:t>
            </a:r>
            <a:r>
              <a:rPr lang="en-GB" dirty="0" err="1"/>
              <a:t>rundt</a:t>
            </a:r>
            <a:r>
              <a:rPr lang="en-GB" dirty="0"/>
              <a:t> </a:t>
            </a:r>
            <a:r>
              <a:rPr lang="en-GB" dirty="0" err="1"/>
              <a:t>deres</a:t>
            </a:r>
            <a:r>
              <a:rPr lang="en-GB" dirty="0"/>
              <a:t> tanker om </a:t>
            </a:r>
            <a:r>
              <a:rPr lang="en-GB" dirty="0" err="1"/>
              <a:t>hva</a:t>
            </a:r>
            <a:r>
              <a:rPr lang="en-GB" dirty="0"/>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er. Dette er </a:t>
            </a:r>
            <a:r>
              <a:rPr lang="en-GB" dirty="0" err="1"/>
              <a:t>en</a:t>
            </a:r>
            <a:r>
              <a:rPr lang="en-GB" dirty="0"/>
              <a:t> fin </a:t>
            </a:r>
            <a:r>
              <a:rPr lang="en-GB" dirty="0" err="1"/>
              <a:t>mulighet</a:t>
            </a:r>
            <a:r>
              <a:rPr lang="en-GB" dirty="0"/>
              <a:t> </a:t>
            </a:r>
            <a:r>
              <a:rPr lang="en-GB" dirty="0" err="1"/>
              <a:t>til</a:t>
            </a:r>
            <a:r>
              <a:rPr lang="en-GB" dirty="0"/>
              <a:t> å </a:t>
            </a:r>
            <a:r>
              <a:rPr lang="en-GB" dirty="0" err="1"/>
              <a:t>starte</a:t>
            </a:r>
            <a:r>
              <a:rPr lang="en-GB" dirty="0"/>
              <a:t> </a:t>
            </a:r>
            <a:r>
              <a:rPr lang="en-GB" dirty="0" err="1"/>
              <a:t>samtaler</a:t>
            </a:r>
            <a:r>
              <a:rPr lang="en-GB" dirty="0"/>
              <a:t> I </a:t>
            </a:r>
            <a:r>
              <a:rPr lang="en-GB" dirty="0" err="1"/>
              <a:t>grupper</a:t>
            </a:r>
            <a:r>
              <a:rPr lang="en-GB" dirty="0"/>
              <a:t> </a:t>
            </a:r>
            <a:r>
              <a:rPr lang="en-GB" dirty="0" err="1"/>
              <a:t>eller</a:t>
            </a:r>
            <a:r>
              <a:rPr lang="en-GB" dirty="0"/>
              <a:t> par, </a:t>
            </a:r>
            <a:r>
              <a:rPr lang="en-GB" dirty="0" err="1"/>
              <a:t>og</a:t>
            </a:r>
            <a:r>
              <a:rPr lang="en-GB" dirty="0"/>
              <a:t> </a:t>
            </a:r>
            <a:r>
              <a:rPr lang="en-GB" dirty="0" err="1"/>
              <a:t>gjerne</a:t>
            </a:r>
            <a:r>
              <a:rPr lang="en-GB" dirty="0"/>
              <a:t> </a:t>
            </a:r>
            <a:r>
              <a:rPr lang="en-GB" dirty="0" err="1"/>
              <a:t>få</a:t>
            </a:r>
            <a:r>
              <a:rPr lang="en-GB" dirty="0"/>
              <a:t> </a:t>
            </a:r>
            <a:r>
              <a:rPr lang="en-GB" dirty="0" err="1"/>
              <a:t>elevene</a:t>
            </a:r>
            <a:r>
              <a:rPr lang="en-GB" dirty="0"/>
              <a:t> </a:t>
            </a:r>
            <a:r>
              <a:rPr lang="en-GB" dirty="0" err="1"/>
              <a:t>til</a:t>
            </a:r>
            <a:r>
              <a:rPr lang="en-GB" dirty="0"/>
              <a:t> å </a:t>
            </a:r>
            <a:r>
              <a:rPr lang="en-GB" dirty="0" err="1"/>
              <a:t>skrive</a:t>
            </a:r>
            <a:r>
              <a:rPr lang="en-GB" dirty="0"/>
              <a:t> ned </a:t>
            </a:r>
            <a:r>
              <a:rPr lang="en-GB" dirty="0" err="1"/>
              <a:t>noen</a:t>
            </a:r>
            <a:r>
              <a:rPr lang="en-GB" dirty="0"/>
              <a:t> </a:t>
            </a:r>
            <a:r>
              <a:rPr lang="en-GB" dirty="0" err="1"/>
              <a:t>stikkord</a:t>
            </a:r>
            <a:r>
              <a:rPr lang="en-GB" dirty="0"/>
              <a:t>. </a:t>
            </a:r>
            <a:r>
              <a:rPr lang="en-GB" dirty="0" err="1"/>
              <a:t>Gå</a:t>
            </a:r>
            <a:r>
              <a:rPr lang="en-GB" dirty="0"/>
              <a:t> </a:t>
            </a:r>
            <a:r>
              <a:rPr lang="en-GB" dirty="0" err="1"/>
              <a:t>gjennom</a:t>
            </a:r>
            <a:r>
              <a:rPr lang="en-GB" dirty="0"/>
              <a:t> </a:t>
            </a:r>
            <a:r>
              <a:rPr lang="en-GB" dirty="0" err="1"/>
              <a:t>dette</a:t>
            </a:r>
            <a:r>
              <a:rPr lang="en-GB" dirty="0"/>
              <a:t> </a:t>
            </a:r>
            <a:r>
              <a:rPr lang="en-GB" dirty="0" err="1"/>
              <a:t>i</a:t>
            </a:r>
            <a:r>
              <a:rPr lang="en-GB" dirty="0"/>
              <a:t> plenum, </a:t>
            </a:r>
            <a:r>
              <a:rPr lang="en-GB" dirty="0" err="1"/>
              <a:t>og</a:t>
            </a:r>
            <a:r>
              <a:rPr lang="en-GB" dirty="0"/>
              <a:t> </a:t>
            </a:r>
            <a:r>
              <a:rPr lang="en-GB" dirty="0" err="1"/>
              <a:t>oppklar</a:t>
            </a:r>
            <a:r>
              <a:rPr lang="en-GB" dirty="0"/>
              <a:t> </a:t>
            </a:r>
            <a:r>
              <a:rPr lang="en-GB" dirty="0" err="1"/>
              <a:t>eventuelle</a:t>
            </a:r>
            <a:r>
              <a:rPr lang="en-GB" dirty="0"/>
              <a:t> </a:t>
            </a:r>
            <a:r>
              <a:rPr lang="en-GB" dirty="0" err="1"/>
              <a:t>misforståelser</a:t>
            </a:r>
            <a:r>
              <a:rPr lang="en-GB" dirty="0"/>
              <a:t>.</a:t>
            </a:r>
          </a:p>
          <a:p>
            <a:endParaRPr lang="en-GB" dirty="0"/>
          </a:p>
          <a:p>
            <a:r>
              <a:rPr lang="en-GB" dirty="0"/>
              <a:t>Her </a:t>
            </a:r>
            <a:r>
              <a:rPr lang="en-GB" dirty="0" err="1"/>
              <a:t>kan</a:t>
            </a:r>
            <a:r>
              <a:rPr lang="en-GB" dirty="0"/>
              <a:t> du </a:t>
            </a:r>
            <a:r>
              <a:rPr lang="en-GB" dirty="0" err="1"/>
              <a:t>velge</a:t>
            </a:r>
            <a:r>
              <a:rPr lang="en-GB" dirty="0"/>
              <a:t> om du </a:t>
            </a:r>
            <a:r>
              <a:rPr lang="en-GB" dirty="0" err="1"/>
              <a:t>vil</a:t>
            </a:r>
            <a:r>
              <a:rPr lang="en-GB" dirty="0"/>
              <a:t> </a:t>
            </a:r>
            <a:r>
              <a:rPr lang="en-GB" dirty="0" err="1"/>
              <a:t>gå</a:t>
            </a:r>
            <a:r>
              <a:rPr lang="en-GB" dirty="0"/>
              <a:t> </a:t>
            </a:r>
            <a:r>
              <a:rPr lang="en-GB" dirty="0" err="1"/>
              <a:t>gjennom</a:t>
            </a:r>
            <a:r>
              <a:rPr lang="en-GB" dirty="0"/>
              <a:t> </a:t>
            </a:r>
            <a:r>
              <a:rPr lang="en-GB" dirty="0" err="1"/>
              <a:t>definisjonene</a:t>
            </a:r>
            <a:r>
              <a:rPr lang="en-GB" dirty="0"/>
              <a:t> </a:t>
            </a:r>
            <a:r>
              <a:rPr lang="en-GB" dirty="0" err="1"/>
              <a:t>på</a:t>
            </a:r>
            <a:r>
              <a:rPr lang="en-GB" dirty="0"/>
              <a:t> </a:t>
            </a:r>
            <a:r>
              <a:rPr lang="en-GB" dirty="0" err="1"/>
              <a:t>disse</a:t>
            </a:r>
            <a:r>
              <a:rPr lang="en-GB" dirty="0"/>
              <a:t> </a:t>
            </a:r>
            <a:r>
              <a:rPr lang="en-GB" dirty="0" err="1"/>
              <a:t>begrepene</a:t>
            </a:r>
            <a:r>
              <a:rPr lang="en-GB" dirty="0"/>
              <a:t> (</a:t>
            </a:r>
            <a:r>
              <a:rPr lang="en-GB" dirty="0" err="1"/>
              <a:t>neste</a:t>
            </a:r>
            <a:r>
              <a:rPr lang="en-GB" dirty="0"/>
              <a:t> slide), </a:t>
            </a:r>
            <a:r>
              <a:rPr lang="en-GB" dirty="0" err="1"/>
              <a:t>eller</a:t>
            </a:r>
            <a:r>
              <a:rPr lang="en-GB" dirty="0"/>
              <a:t> </a:t>
            </a:r>
            <a:r>
              <a:rPr lang="en-GB" dirty="0" err="1"/>
              <a:t>gi</a:t>
            </a:r>
            <a:r>
              <a:rPr lang="en-GB" dirty="0"/>
              <a:t> </a:t>
            </a:r>
            <a:r>
              <a:rPr lang="en-GB" dirty="0" err="1"/>
              <a:t>en</a:t>
            </a:r>
            <a:r>
              <a:rPr lang="en-GB" dirty="0"/>
              <a:t> </a:t>
            </a:r>
            <a:r>
              <a:rPr lang="en-GB" dirty="0" err="1"/>
              <a:t>overordnet</a:t>
            </a:r>
            <a:r>
              <a:rPr lang="en-GB" dirty="0"/>
              <a:t> </a:t>
            </a:r>
            <a:r>
              <a:rPr lang="en-GB" dirty="0" err="1"/>
              <a:t>forståelse</a:t>
            </a:r>
            <a:r>
              <a:rPr lang="en-GB" dirty="0"/>
              <a:t> </a:t>
            </a:r>
            <a:r>
              <a:rPr lang="en-GB" dirty="0" err="1"/>
              <a:t>av</a:t>
            </a:r>
            <a:r>
              <a:rPr lang="en-GB" dirty="0"/>
              <a:t>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er </a:t>
            </a:r>
            <a:r>
              <a:rPr lang="en-GB" dirty="0" err="1"/>
              <a:t>ord</a:t>
            </a:r>
            <a:r>
              <a:rPr lang="en-GB" dirty="0"/>
              <a:t> </a:t>
            </a:r>
            <a:r>
              <a:rPr lang="en-GB" dirty="0" err="1"/>
              <a:t>eller</a:t>
            </a:r>
            <a:r>
              <a:rPr lang="en-GB" dirty="0"/>
              <a:t> </a:t>
            </a:r>
            <a:r>
              <a:rPr lang="en-GB" dirty="0" err="1"/>
              <a:t>handlinger</a:t>
            </a:r>
            <a:r>
              <a:rPr lang="en-GB" dirty="0"/>
              <a:t> </a:t>
            </a:r>
            <a:r>
              <a:rPr lang="en-GB" dirty="0" err="1"/>
              <a:t>som</a:t>
            </a:r>
            <a:r>
              <a:rPr lang="en-GB" dirty="0"/>
              <a:t> </a:t>
            </a:r>
            <a:r>
              <a:rPr lang="en-GB" dirty="0" err="1"/>
              <a:t>går</a:t>
            </a:r>
            <a:r>
              <a:rPr lang="en-GB" dirty="0"/>
              <a:t> </a:t>
            </a:r>
            <a:r>
              <a:rPr lang="en-GB" dirty="0" err="1"/>
              <a:t>på</a:t>
            </a:r>
            <a:r>
              <a:rPr lang="en-GB" dirty="0"/>
              <a:t> </a:t>
            </a:r>
            <a:r>
              <a:rPr lang="en-GB" dirty="0" err="1"/>
              <a:t>bekostning</a:t>
            </a:r>
            <a:r>
              <a:rPr lang="en-GB" dirty="0"/>
              <a:t> </a:t>
            </a:r>
            <a:r>
              <a:rPr lang="en-GB" dirty="0" err="1"/>
              <a:t>av</a:t>
            </a:r>
            <a:r>
              <a:rPr lang="en-GB" dirty="0"/>
              <a:t> </a:t>
            </a:r>
            <a:r>
              <a:rPr lang="en-GB" dirty="0" err="1"/>
              <a:t>en</a:t>
            </a:r>
            <a:r>
              <a:rPr lang="en-GB" dirty="0"/>
              <a:t> </a:t>
            </a:r>
            <a:r>
              <a:rPr lang="en-GB" dirty="0" err="1"/>
              <a:t>annens</a:t>
            </a:r>
            <a:r>
              <a:rPr lang="en-GB" dirty="0"/>
              <a:t> </a:t>
            </a:r>
            <a:r>
              <a:rPr lang="en-GB" dirty="0" err="1"/>
              <a:t>identitet</a:t>
            </a:r>
            <a:r>
              <a:rPr lang="en-GB" dirty="0"/>
              <a:t>. </a:t>
            </a:r>
          </a:p>
          <a:p>
            <a:endParaRPr lang="en-GB" dirty="0"/>
          </a:p>
          <a:p>
            <a:r>
              <a:rPr lang="nb-NO" dirty="0"/>
              <a:t>Alle mennesker har rett til å leve et liv fritt fra diskriminering - det er en menneskerett, forankret i menneskerettighetserklæringen. Menneskerettighetene gjelder for alle, overalt og alltid. Likevel ser man at noen mennesker er særlig utsatt for rasisme, diskriminering og hatefulle ytringer. </a:t>
            </a:r>
            <a:endParaRPr lang="en-GB" dirty="0"/>
          </a:p>
          <a:p>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Diskriminering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å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bli</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usaklig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urettferdig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forskjellsbehandlet</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på</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grunn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av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hvem</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du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hvor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du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kommer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fra.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300" b="0" i="0" u="none" strike="noStrike" kern="100" cap="none" spc="0" normalizeH="0" baseline="0" noProof="0" dirty="0">
              <a:ln>
                <a:noFill/>
              </a:ln>
              <a:solidFill>
                <a:prstClr val="black"/>
              </a:solidFill>
              <a:effectLst/>
              <a:uLnTx/>
              <a:uFillTx/>
              <a:latin typeface="Avenir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Rasisme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når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ord</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handlinger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fører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til</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urettferdig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forskjellsbehandling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tanken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om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noen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mindre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verdt</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på</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bakgrunn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av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deres</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hudfarge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religion, kultur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hvor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de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kommer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fra.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300" b="0" i="0" u="none" strike="noStrike" kern="100" cap="none" spc="0" normalizeH="0" baseline="0" noProof="0" dirty="0">
              <a:ln>
                <a:noFill/>
              </a:ln>
              <a:solidFill>
                <a:prstClr val="black"/>
              </a:solidFill>
              <a:effectLst/>
              <a:uLnTx/>
              <a:uFillTx/>
              <a:latin typeface="Avenir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Avenir light"/>
                <a:ea typeface="+mn-ea"/>
                <a:cs typeface="+mn-cs"/>
              </a:rPr>
              <a:t>Hets</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ytringer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som</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stigmatiserende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nedverdigende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trakasserende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eller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truende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og</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rettet</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mot et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individ</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eller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en</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gruppe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på</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grunnlag</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av</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gruppekarakteristikker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(om for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eksempel</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etnistiet</a:t>
            </a:r>
            <a:r>
              <a:rPr kumimoji="0" lang="en-GB" sz="1200" b="0" i="0" u="none" strike="noStrike" kern="1200" cap="none" spc="0" normalizeH="0" baseline="0" noProof="0" dirty="0">
                <a:ln>
                  <a:noFill/>
                </a:ln>
                <a:solidFill>
                  <a:prstClr val="black"/>
                </a:solidFill>
                <a:effectLst/>
                <a:uLnTx/>
                <a:uFillTx/>
                <a:latin typeface="Avenir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venir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venir Ligh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ea typeface="Calibri"/>
                <a:cs typeface="Calibri"/>
              </a:rPr>
              <a:t>Ønsker</a:t>
            </a:r>
            <a:r>
              <a:rPr lang="en-US" sz="1200" b="1" dirty="0">
                <a:ea typeface="Calibri"/>
                <a:cs typeface="Calibri"/>
              </a:rPr>
              <a:t> du at </a:t>
            </a:r>
            <a:r>
              <a:rPr lang="en-US" sz="1200" b="1" dirty="0" err="1">
                <a:ea typeface="Calibri"/>
                <a:cs typeface="Calibri"/>
              </a:rPr>
              <a:t>elevene</a:t>
            </a:r>
            <a:r>
              <a:rPr lang="en-US" sz="1200" b="1" dirty="0">
                <a:ea typeface="Calibri"/>
                <a:cs typeface="Calibri"/>
              </a:rPr>
              <a:t> </a:t>
            </a:r>
            <a:r>
              <a:rPr lang="en-US" sz="1200" b="1" dirty="0" err="1">
                <a:ea typeface="Calibri"/>
                <a:cs typeface="Calibri"/>
              </a:rPr>
              <a:t>skal</a:t>
            </a:r>
            <a:r>
              <a:rPr lang="en-US" sz="1200" b="1" dirty="0">
                <a:ea typeface="Calibri"/>
                <a:cs typeface="Calibri"/>
              </a:rPr>
              <a:t> </a:t>
            </a:r>
            <a:r>
              <a:rPr lang="en-US" sz="1200" b="1" dirty="0" err="1">
                <a:ea typeface="Calibri"/>
                <a:cs typeface="Calibri"/>
              </a:rPr>
              <a:t>bruke</a:t>
            </a:r>
            <a:r>
              <a:rPr lang="en-US" sz="1200" b="1" dirty="0">
                <a:ea typeface="Calibri"/>
                <a:cs typeface="Calibri"/>
              </a:rPr>
              <a:t> </a:t>
            </a:r>
            <a:r>
              <a:rPr lang="en-US" sz="1200" b="1" dirty="0" err="1">
                <a:ea typeface="Calibri"/>
                <a:cs typeface="Calibri"/>
              </a:rPr>
              <a:t>mer</a:t>
            </a:r>
            <a:r>
              <a:rPr lang="en-US" sz="1200" b="1" dirty="0">
                <a:ea typeface="Calibri"/>
                <a:cs typeface="Calibri"/>
              </a:rPr>
              <a:t> </a:t>
            </a:r>
            <a:r>
              <a:rPr lang="en-US" sz="1200" b="1" dirty="0" err="1">
                <a:ea typeface="Calibri"/>
                <a:cs typeface="Calibri"/>
              </a:rPr>
              <a:t>tid</a:t>
            </a:r>
            <a:r>
              <a:rPr lang="en-US" sz="1200" b="1" dirty="0">
                <a:ea typeface="Calibri"/>
                <a:cs typeface="Calibri"/>
              </a:rPr>
              <a:t> </a:t>
            </a:r>
            <a:r>
              <a:rPr lang="en-US" sz="1200" b="1" dirty="0" err="1">
                <a:ea typeface="Calibri"/>
                <a:cs typeface="Calibri"/>
              </a:rPr>
              <a:t>på</a:t>
            </a:r>
            <a:r>
              <a:rPr lang="en-US" sz="1200" b="1" dirty="0">
                <a:ea typeface="Calibri"/>
                <a:cs typeface="Calibri"/>
              </a:rPr>
              <a:t>  </a:t>
            </a:r>
            <a:r>
              <a:rPr lang="en-US" sz="1200" b="1" dirty="0" err="1">
                <a:ea typeface="Calibri"/>
                <a:cs typeface="Calibri"/>
              </a:rPr>
              <a:t>finne</a:t>
            </a:r>
            <a:r>
              <a:rPr lang="en-US" sz="1200" b="1" dirty="0">
                <a:ea typeface="Calibri"/>
                <a:cs typeface="Calibri"/>
              </a:rPr>
              <a:t> </a:t>
            </a:r>
            <a:r>
              <a:rPr lang="en-US" sz="1200" b="1" dirty="0" err="1">
                <a:ea typeface="Calibri"/>
                <a:cs typeface="Calibri"/>
              </a:rPr>
              <a:t>ut</a:t>
            </a:r>
            <a:r>
              <a:rPr lang="en-US" sz="1200" b="1" dirty="0">
                <a:ea typeface="Calibri"/>
                <a:cs typeface="Calibri"/>
              </a:rPr>
              <a:t> av </a:t>
            </a:r>
            <a:r>
              <a:rPr lang="en-US" sz="1200" b="1" dirty="0" err="1">
                <a:ea typeface="Calibri"/>
                <a:cs typeface="Calibri"/>
              </a:rPr>
              <a:t>hvilke</a:t>
            </a:r>
            <a:r>
              <a:rPr lang="en-US" sz="1200" b="1" dirty="0">
                <a:ea typeface="Calibri"/>
                <a:cs typeface="Calibri"/>
              </a:rPr>
              <a:t> </a:t>
            </a:r>
            <a:r>
              <a:rPr lang="en-US" sz="1200" b="1" dirty="0" err="1">
                <a:ea typeface="Calibri"/>
                <a:cs typeface="Calibri"/>
              </a:rPr>
              <a:t>menneskerettigheter</a:t>
            </a:r>
            <a:r>
              <a:rPr lang="en-US" sz="1200" b="1" dirty="0">
                <a:ea typeface="Calibri"/>
                <a:cs typeface="Calibri"/>
              </a:rPr>
              <a:t> </a:t>
            </a:r>
            <a:r>
              <a:rPr lang="en-US" sz="1200" dirty="0" err="1">
                <a:ea typeface="Calibri"/>
                <a:cs typeface="Calibri"/>
              </a:rPr>
              <a:t>som</a:t>
            </a:r>
            <a:r>
              <a:rPr lang="en-US" sz="1200" dirty="0">
                <a:ea typeface="Calibri"/>
                <a:cs typeface="Calibri"/>
              </a:rPr>
              <a:t> er </a:t>
            </a:r>
            <a:r>
              <a:rPr lang="en-US" sz="1200" dirty="0" err="1">
                <a:ea typeface="Calibri"/>
                <a:cs typeface="Calibri"/>
              </a:rPr>
              <a:t>relevante</a:t>
            </a:r>
            <a:r>
              <a:rPr lang="en-US" sz="1200" dirty="0">
                <a:ea typeface="Calibri"/>
                <a:cs typeface="Calibri"/>
              </a:rPr>
              <a:t>, </a:t>
            </a:r>
            <a:r>
              <a:rPr lang="en-US" sz="1200" dirty="0" err="1">
                <a:ea typeface="Calibri"/>
                <a:cs typeface="Calibri"/>
              </a:rPr>
              <a:t>kan</a:t>
            </a:r>
            <a:r>
              <a:rPr lang="en-US" sz="1200" dirty="0">
                <a:ea typeface="Calibri"/>
                <a:cs typeface="Calibri"/>
              </a:rPr>
              <a:t> de se </a:t>
            </a:r>
            <a:r>
              <a:rPr lang="en-US" sz="1200" dirty="0" err="1">
                <a:ea typeface="Calibri"/>
                <a:cs typeface="Calibri"/>
              </a:rPr>
              <a:t>gjennom</a:t>
            </a:r>
            <a:r>
              <a:rPr lang="en-US" sz="1200" dirty="0">
                <a:ea typeface="Calibri"/>
                <a:cs typeface="Calibri"/>
              </a:rPr>
              <a:t> </a:t>
            </a:r>
            <a:r>
              <a:rPr lang="en-US" sz="1200" dirty="0" err="1">
                <a:ea typeface="Calibri"/>
                <a:cs typeface="Calibri"/>
              </a:rPr>
              <a:t>en</a:t>
            </a:r>
            <a:r>
              <a:rPr lang="en-US" sz="1200" dirty="0">
                <a:ea typeface="Calibri"/>
                <a:cs typeface="Calibri"/>
              </a:rPr>
              <a:t> </a:t>
            </a:r>
            <a:r>
              <a:rPr lang="en-US" sz="1200" dirty="0" err="1">
                <a:ea typeface="Calibri"/>
                <a:cs typeface="Calibri"/>
              </a:rPr>
              <a:t>forenklet</a:t>
            </a:r>
            <a:r>
              <a:rPr lang="en-US" sz="1200" dirty="0">
                <a:ea typeface="Calibri"/>
                <a:cs typeface="Calibri"/>
              </a:rPr>
              <a:t> </a:t>
            </a:r>
            <a:r>
              <a:rPr lang="en-US" sz="1200" dirty="0" err="1">
                <a:ea typeface="Calibri"/>
                <a:cs typeface="Calibri"/>
              </a:rPr>
              <a:t>versjon</a:t>
            </a:r>
            <a:r>
              <a:rPr lang="en-US" sz="1200" dirty="0">
                <a:ea typeface="Calibri"/>
                <a:cs typeface="Calibri"/>
              </a:rPr>
              <a:t> av </a:t>
            </a:r>
            <a:r>
              <a:rPr lang="en-US" sz="1200" dirty="0" err="1">
                <a:ea typeface="Calibri"/>
                <a:cs typeface="Calibri"/>
              </a:rPr>
              <a:t>menneskerettighetene</a:t>
            </a:r>
            <a:r>
              <a:rPr lang="en-US" sz="1200" dirty="0">
                <a:ea typeface="Calibri"/>
                <a:cs typeface="Calibri"/>
              </a:rPr>
              <a:t>, de </a:t>
            </a:r>
            <a:r>
              <a:rPr lang="en-US" sz="1200" dirty="0" err="1">
                <a:ea typeface="Calibri"/>
                <a:cs typeface="Calibri"/>
              </a:rPr>
              <a:t>finner</a:t>
            </a:r>
            <a:r>
              <a:rPr lang="en-US" sz="1200" dirty="0">
                <a:ea typeface="Calibri"/>
                <a:cs typeface="Calibri"/>
              </a:rPr>
              <a:t> du her: </a:t>
            </a:r>
            <a:r>
              <a:rPr lang="nb-NO" sz="1200" dirty="0">
                <a:hlinkClick r:id="rId3"/>
              </a:rPr>
              <a:t>Menneskerettighetene: Forenklet versjon | Amnesty International Norge</a:t>
            </a:r>
            <a:endParaRPr lang="en-US" sz="1200" b="1" dirty="0">
              <a:ea typeface="Calibri"/>
              <a:cs typeface="Calibri"/>
            </a:endParaRPr>
          </a:p>
          <a:p>
            <a:endParaRPr lang="en-US" sz="1200" b="0" dirty="0">
              <a:ea typeface="Calibri"/>
              <a:cs typeface="Calibri"/>
            </a:endParaRPr>
          </a:p>
          <a:p>
            <a:r>
              <a:rPr lang="en-US" sz="1200" b="0" dirty="0" err="1">
                <a:ea typeface="Calibri"/>
                <a:cs typeface="Calibri"/>
              </a:rPr>
              <a:t>Forslag</a:t>
            </a:r>
            <a:r>
              <a:rPr lang="en-US" sz="1200" b="0" dirty="0">
                <a:ea typeface="Calibri"/>
                <a:cs typeface="Calibri"/>
              </a:rPr>
              <a:t> </a:t>
            </a:r>
            <a:r>
              <a:rPr lang="en-US" sz="1200" b="0" dirty="0" err="1">
                <a:ea typeface="Calibri"/>
                <a:cs typeface="Calibri"/>
              </a:rPr>
              <a:t>til</a:t>
            </a:r>
            <a:r>
              <a:rPr lang="en-US" sz="1200" b="0" dirty="0">
                <a:ea typeface="Calibri"/>
                <a:cs typeface="Calibri"/>
              </a:rPr>
              <a:t> </a:t>
            </a:r>
            <a:r>
              <a:rPr lang="en-US" sz="1200" b="0" dirty="0" err="1">
                <a:ea typeface="Calibri"/>
                <a:cs typeface="Calibri"/>
              </a:rPr>
              <a:t>relevante</a:t>
            </a:r>
            <a:r>
              <a:rPr lang="en-US" sz="1200" b="0" dirty="0">
                <a:ea typeface="Calibri"/>
                <a:cs typeface="Calibri"/>
              </a:rPr>
              <a:t> </a:t>
            </a:r>
            <a:r>
              <a:rPr lang="en-US" sz="1200" b="0" dirty="0" err="1">
                <a:ea typeface="Calibri"/>
                <a:cs typeface="Calibri"/>
              </a:rPr>
              <a:t>menneskerettigheter</a:t>
            </a:r>
            <a:r>
              <a:rPr lang="en-US" sz="1200" b="0" dirty="0">
                <a:ea typeface="Calibri"/>
                <a:cs typeface="Calibri"/>
              </a:rPr>
              <a:t>:</a:t>
            </a:r>
          </a:p>
          <a:p>
            <a:r>
              <a:rPr lang="en-US" sz="1200" dirty="0" err="1">
                <a:ea typeface="Calibri"/>
                <a:cs typeface="Calibri"/>
              </a:rPr>
              <a:t>Artikkel</a:t>
            </a:r>
            <a:r>
              <a:rPr lang="en-US" sz="1200" dirty="0">
                <a:ea typeface="Calibri"/>
                <a:cs typeface="Calibri"/>
              </a:rPr>
              <a:t> 2: Ingen </a:t>
            </a:r>
            <a:r>
              <a:rPr lang="en-US" sz="1200" dirty="0" err="1">
                <a:ea typeface="Calibri"/>
                <a:cs typeface="Calibri"/>
              </a:rPr>
              <a:t>må</a:t>
            </a:r>
            <a:r>
              <a:rPr lang="en-US" sz="1200" dirty="0">
                <a:ea typeface="Calibri"/>
                <a:cs typeface="Calibri"/>
              </a:rPr>
              <a:t> </a:t>
            </a:r>
            <a:r>
              <a:rPr lang="en-US" sz="1200" dirty="0" err="1">
                <a:ea typeface="Calibri"/>
                <a:cs typeface="Calibri"/>
              </a:rPr>
              <a:t>bli</a:t>
            </a:r>
            <a:r>
              <a:rPr lang="en-US" sz="1200" dirty="0">
                <a:ea typeface="Calibri"/>
                <a:cs typeface="Calibri"/>
              </a:rPr>
              <a:t> </a:t>
            </a:r>
            <a:r>
              <a:rPr lang="en-US" sz="1200" dirty="0" err="1">
                <a:ea typeface="Calibri"/>
                <a:cs typeface="Calibri"/>
              </a:rPr>
              <a:t>diskriminert</a:t>
            </a:r>
            <a:r>
              <a:rPr lang="en-US" sz="1200" dirty="0">
                <a:ea typeface="Calibri"/>
                <a:cs typeface="Calibri"/>
              </a:rPr>
              <a:t> </a:t>
            </a:r>
            <a:r>
              <a:rPr lang="en-US" sz="1200" dirty="0" err="1">
                <a:ea typeface="Calibri"/>
                <a:cs typeface="Calibri"/>
              </a:rPr>
              <a:t>på</a:t>
            </a:r>
            <a:r>
              <a:rPr lang="en-US" sz="1200" dirty="0">
                <a:ea typeface="Calibri"/>
                <a:cs typeface="Calibri"/>
              </a:rPr>
              <a:t> </a:t>
            </a:r>
            <a:r>
              <a:rPr lang="en-US" sz="1200" dirty="0" err="1">
                <a:ea typeface="Calibri"/>
                <a:cs typeface="Calibri"/>
              </a:rPr>
              <a:t>grunn</a:t>
            </a:r>
            <a:r>
              <a:rPr lang="en-US" sz="1200" dirty="0">
                <a:ea typeface="Calibri"/>
                <a:cs typeface="Calibri"/>
              </a:rPr>
              <a:t> av sin alder, religion, </a:t>
            </a:r>
            <a:r>
              <a:rPr lang="en-US" sz="1200" dirty="0" err="1">
                <a:ea typeface="Calibri"/>
                <a:cs typeface="Calibri"/>
              </a:rPr>
              <a:t>kjønn</a:t>
            </a:r>
            <a:r>
              <a:rPr lang="en-US" sz="1200" dirty="0">
                <a:ea typeface="Calibri"/>
                <a:cs typeface="Calibri"/>
              </a:rPr>
              <a:t>, </a:t>
            </a:r>
            <a:r>
              <a:rPr lang="en-US" sz="1200" dirty="0" err="1">
                <a:ea typeface="Calibri"/>
                <a:cs typeface="Calibri"/>
              </a:rPr>
              <a:t>etnisitet</a:t>
            </a:r>
            <a:r>
              <a:rPr lang="en-US" sz="1200" dirty="0">
                <a:ea typeface="Calibri"/>
                <a:cs typeface="Calibri"/>
              </a:rPr>
              <a:t>, </a:t>
            </a:r>
            <a:r>
              <a:rPr lang="en-US" sz="1200" dirty="0" err="1">
                <a:ea typeface="Calibri"/>
                <a:cs typeface="Calibri"/>
              </a:rPr>
              <a:t>livssituasjon</a:t>
            </a:r>
            <a:r>
              <a:rPr lang="en-US" sz="1200" dirty="0">
                <a:ea typeface="Calibri"/>
                <a:cs typeface="Calibri"/>
              </a:rPr>
              <a:t> </a:t>
            </a:r>
            <a:r>
              <a:rPr lang="en-US" sz="1200" dirty="0" err="1">
                <a:ea typeface="Calibri"/>
                <a:cs typeface="Calibri"/>
              </a:rPr>
              <a:t>eller</a:t>
            </a:r>
            <a:r>
              <a:rPr lang="en-US" sz="1200" dirty="0">
                <a:ea typeface="Calibri"/>
                <a:cs typeface="Calibri"/>
              </a:rPr>
              <a:t> </a:t>
            </a:r>
            <a:r>
              <a:rPr lang="en-US" sz="1200" dirty="0" err="1">
                <a:ea typeface="Calibri"/>
                <a:cs typeface="Calibri"/>
              </a:rPr>
              <a:t>andre</a:t>
            </a:r>
            <a:r>
              <a:rPr lang="en-US" sz="1200" dirty="0">
                <a:ea typeface="Calibri"/>
                <a:cs typeface="Calibri"/>
              </a:rPr>
              <a:t> forhold.</a:t>
            </a:r>
          </a:p>
          <a:p>
            <a:r>
              <a:rPr lang="en-US" sz="1200" dirty="0" err="1">
                <a:ea typeface="Calibri"/>
                <a:cs typeface="Calibri"/>
              </a:rPr>
              <a:t>Artikkel</a:t>
            </a:r>
            <a:r>
              <a:rPr lang="en-US" sz="1200" dirty="0">
                <a:ea typeface="Calibri"/>
                <a:cs typeface="Calibri"/>
              </a:rPr>
              <a:t> 7: Vi er alle </a:t>
            </a:r>
            <a:r>
              <a:rPr lang="en-US" sz="1200" dirty="0" err="1">
                <a:ea typeface="Calibri"/>
                <a:cs typeface="Calibri"/>
              </a:rPr>
              <a:t>ulike</a:t>
            </a:r>
            <a:r>
              <a:rPr lang="en-US" sz="1200" dirty="0">
                <a:ea typeface="Calibri"/>
                <a:cs typeface="Calibri"/>
              </a:rPr>
              <a:t>, men </a:t>
            </a:r>
            <a:r>
              <a:rPr lang="en-US" sz="1200" dirty="0" err="1">
                <a:ea typeface="Calibri"/>
                <a:cs typeface="Calibri"/>
              </a:rPr>
              <a:t>lovene</a:t>
            </a:r>
            <a:r>
              <a:rPr lang="en-US" sz="1200" dirty="0">
                <a:ea typeface="Calibri"/>
                <a:cs typeface="Calibri"/>
              </a:rPr>
              <a:t> </a:t>
            </a:r>
            <a:r>
              <a:rPr lang="en-US" sz="1200" dirty="0" err="1">
                <a:ea typeface="Calibri"/>
                <a:cs typeface="Calibri"/>
              </a:rPr>
              <a:t>må</a:t>
            </a:r>
            <a:r>
              <a:rPr lang="en-US" sz="1200" dirty="0">
                <a:ea typeface="Calibri"/>
                <a:cs typeface="Calibri"/>
              </a:rPr>
              <a:t> </a:t>
            </a:r>
            <a:r>
              <a:rPr lang="en-US" sz="1200" dirty="0" err="1">
                <a:ea typeface="Calibri"/>
                <a:cs typeface="Calibri"/>
              </a:rPr>
              <a:t>være</a:t>
            </a:r>
            <a:r>
              <a:rPr lang="en-US" sz="1200" dirty="0">
                <a:ea typeface="Calibri"/>
                <a:cs typeface="Calibri"/>
              </a:rPr>
              <a:t> like for alle. Love </a:t>
            </a:r>
            <a:r>
              <a:rPr lang="en-US" sz="1200" dirty="0" err="1">
                <a:ea typeface="Calibri"/>
                <a:cs typeface="Calibri"/>
              </a:rPr>
              <a:t>må</a:t>
            </a:r>
            <a:r>
              <a:rPr lang="en-US" sz="1200" dirty="0">
                <a:ea typeface="Calibri"/>
                <a:cs typeface="Calibri"/>
              </a:rPr>
              <a:t> </a:t>
            </a:r>
            <a:r>
              <a:rPr lang="en-US" sz="1200" dirty="0" err="1">
                <a:ea typeface="Calibri"/>
                <a:cs typeface="Calibri"/>
              </a:rPr>
              <a:t>beskytte</a:t>
            </a:r>
            <a:r>
              <a:rPr lang="en-US" sz="1200" dirty="0">
                <a:ea typeface="Calibri"/>
                <a:cs typeface="Calibri"/>
              </a:rPr>
              <a:t> alle mot </a:t>
            </a:r>
            <a:r>
              <a:rPr lang="en-US" sz="1200" dirty="0" err="1">
                <a:ea typeface="Calibri"/>
                <a:cs typeface="Calibri"/>
              </a:rPr>
              <a:t>diskriminering</a:t>
            </a:r>
            <a:r>
              <a:rPr lang="en-US" sz="1200" dirty="0">
                <a:ea typeface="Calibri"/>
                <a:cs typeface="Calibri"/>
              </a:rPr>
              <a:t>. </a:t>
            </a:r>
          </a:p>
          <a:p>
            <a:r>
              <a:rPr lang="en-US" sz="1200" dirty="0" err="1">
                <a:ea typeface="Calibri"/>
                <a:cs typeface="Calibri"/>
              </a:rPr>
              <a:t>Artikkel</a:t>
            </a:r>
            <a:r>
              <a:rPr lang="en-US" sz="1200" dirty="0">
                <a:ea typeface="Calibri"/>
                <a:cs typeface="Calibri"/>
              </a:rPr>
              <a:t> 18: </a:t>
            </a:r>
            <a:r>
              <a:rPr lang="en-US" sz="1200" dirty="0" err="1">
                <a:ea typeface="Calibri"/>
                <a:cs typeface="Calibri"/>
              </a:rPr>
              <a:t>Enhver</a:t>
            </a:r>
            <a:r>
              <a:rPr lang="en-US" sz="1200" dirty="0">
                <a:ea typeface="Calibri"/>
                <a:cs typeface="Calibri"/>
              </a:rPr>
              <a:t> </a:t>
            </a:r>
            <a:r>
              <a:rPr lang="en-US" sz="1200" dirty="0" err="1">
                <a:ea typeface="Calibri"/>
                <a:cs typeface="Calibri"/>
              </a:rPr>
              <a:t>har</a:t>
            </a:r>
            <a:r>
              <a:rPr lang="en-US" sz="1200" dirty="0">
                <a:ea typeface="Calibri"/>
                <a:cs typeface="Calibri"/>
              </a:rPr>
              <a:t> </a:t>
            </a:r>
            <a:r>
              <a:rPr lang="en-US" sz="1200" dirty="0" err="1">
                <a:ea typeface="Calibri"/>
                <a:cs typeface="Calibri"/>
              </a:rPr>
              <a:t>rett</a:t>
            </a:r>
            <a:r>
              <a:rPr lang="en-US" sz="1200" dirty="0">
                <a:ea typeface="Calibri"/>
                <a:cs typeface="Calibri"/>
              </a:rPr>
              <a:t> </a:t>
            </a:r>
            <a:r>
              <a:rPr lang="en-US" sz="1200" dirty="0" err="1">
                <a:ea typeface="Calibri"/>
                <a:cs typeface="Calibri"/>
              </a:rPr>
              <a:t>til</a:t>
            </a:r>
            <a:r>
              <a:rPr lang="en-US" sz="1200" dirty="0">
                <a:ea typeface="Calibri"/>
                <a:cs typeface="Calibri"/>
              </a:rPr>
              <a:t> </a:t>
            </a:r>
            <a:r>
              <a:rPr lang="en-US" sz="1200" dirty="0" err="1">
                <a:ea typeface="Calibri"/>
                <a:cs typeface="Calibri"/>
              </a:rPr>
              <a:t>tanke</a:t>
            </a:r>
            <a:r>
              <a:rPr lang="en-US" sz="1200" dirty="0">
                <a:ea typeface="Calibri"/>
                <a:cs typeface="Calibri"/>
              </a:rPr>
              <a:t>-, </a:t>
            </a:r>
            <a:r>
              <a:rPr lang="en-US" sz="1200" dirty="0" err="1">
                <a:ea typeface="Calibri"/>
                <a:cs typeface="Calibri"/>
              </a:rPr>
              <a:t>samvittighets</a:t>
            </a:r>
            <a:r>
              <a:rPr lang="en-US" sz="1200" dirty="0">
                <a:ea typeface="Calibri"/>
                <a:cs typeface="Calibri"/>
              </a:rPr>
              <a:t>- </a:t>
            </a:r>
            <a:r>
              <a:rPr lang="en-US" sz="1200" dirty="0" err="1">
                <a:ea typeface="Calibri"/>
                <a:cs typeface="Calibri"/>
              </a:rPr>
              <a:t>og</a:t>
            </a:r>
            <a:r>
              <a:rPr lang="en-US" sz="1200" dirty="0">
                <a:ea typeface="Calibri"/>
                <a:cs typeface="Calibri"/>
              </a:rPr>
              <a:t> </a:t>
            </a:r>
            <a:r>
              <a:rPr lang="en-US" sz="1200" dirty="0" err="1">
                <a:ea typeface="Calibri"/>
                <a:cs typeface="Calibri"/>
              </a:rPr>
              <a:t>religionsfrihet</a:t>
            </a:r>
            <a:r>
              <a:rPr lang="en-US" sz="1200" dirty="0">
                <a:ea typeface="Calibri"/>
                <a:cs typeface="Calibri"/>
              </a:rPr>
              <a:t>.</a:t>
            </a:r>
          </a:p>
          <a:p>
            <a:r>
              <a:rPr lang="en-US" sz="1200" dirty="0" err="1">
                <a:ea typeface="Calibri"/>
                <a:cs typeface="Calibri"/>
              </a:rPr>
              <a:t>Artikkel</a:t>
            </a:r>
            <a:r>
              <a:rPr lang="en-US" sz="1200" dirty="0">
                <a:ea typeface="Calibri"/>
                <a:cs typeface="Calibri"/>
              </a:rPr>
              <a:t> 19: </a:t>
            </a:r>
            <a:r>
              <a:rPr lang="en-US" sz="1200" dirty="0" err="1">
                <a:ea typeface="Calibri"/>
                <a:cs typeface="Calibri"/>
              </a:rPr>
              <a:t>Enhver</a:t>
            </a:r>
            <a:r>
              <a:rPr lang="en-US" sz="1200" dirty="0">
                <a:ea typeface="Calibri"/>
                <a:cs typeface="Calibri"/>
              </a:rPr>
              <a:t> </a:t>
            </a:r>
            <a:r>
              <a:rPr lang="en-US" sz="1200" dirty="0" err="1">
                <a:ea typeface="Calibri"/>
                <a:cs typeface="Calibri"/>
              </a:rPr>
              <a:t>har</a:t>
            </a:r>
            <a:r>
              <a:rPr lang="en-US" sz="1200" dirty="0">
                <a:ea typeface="Calibri"/>
                <a:cs typeface="Calibri"/>
              </a:rPr>
              <a:t> </a:t>
            </a:r>
            <a:r>
              <a:rPr lang="en-US" sz="1200" dirty="0" err="1">
                <a:ea typeface="Calibri"/>
                <a:cs typeface="Calibri"/>
              </a:rPr>
              <a:t>rett</a:t>
            </a:r>
            <a:r>
              <a:rPr lang="en-US" sz="1200" dirty="0">
                <a:ea typeface="Calibri"/>
                <a:cs typeface="Calibri"/>
              </a:rPr>
              <a:t> </a:t>
            </a:r>
            <a:r>
              <a:rPr lang="en-US" sz="1200" dirty="0" err="1">
                <a:ea typeface="Calibri"/>
                <a:cs typeface="Calibri"/>
              </a:rPr>
              <a:t>til</a:t>
            </a:r>
            <a:r>
              <a:rPr lang="en-US" sz="1200" dirty="0">
                <a:ea typeface="Calibri"/>
                <a:cs typeface="Calibri"/>
              </a:rPr>
              <a:t> </a:t>
            </a:r>
            <a:r>
              <a:rPr lang="en-US" sz="1200" dirty="0" err="1">
                <a:ea typeface="Calibri"/>
                <a:cs typeface="Calibri"/>
              </a:rPr>
              <a:t>menings</a:t>
            </a:r>
            <a:r>
              <a:rPr lang="en-US" sz="1200" dirty="0">
                <a:ea typeface="Calibri"/>
                <a:cs typeface="Calibri"/>
              </a:rPr>
              <a:t> </a:t>
            </a:r>
            <a:r>
              <a:rPr lang="en-US" sz="1200" dirty="0" err="1">
                <a:ea typeface="Calibri"/>
                <a:cs typeface="Calibri"/>
              </a:rPr>
              <a:t>og</a:t>
            </a:r>
            <a:r>
              <a:rPr lang="en-US" sz="1200" dirty="0">
                <a:ea typeface="Calibri"/>
                <a:cs typeface="Calibri"/>
              </a:rPr>
              <a:t> </a:t>
            </a:r>
            <a:r>
              <a:rPr lang="en-US" sz="1200" dirty="0" err="1">
                <a:ea typeface="Calibri"/>
                <a:cs typeface="Calibri"/>
              </a:rPr>
              <a:t>ytringsfrihet</a:t>
            </a:r>
            <a:r>
              <a:rPr lang="en-US" sz="1200" dirty="0">
                <a:ea typeface="Calibri"/>
                <a:cs typeface="Calibri"/>
              </a:rPr>
              <a:t>.</a:t>
            </a:r>
          </a:p>
          <a:p>
            <a:endParaRPr lang="en-US" sz="1200" dirty="0">
              <a:ea typeface="Calibri"/>
              <a:cs typeface="Calibri"/>
            </a:endParaRPr>
          </a:p>
          <a:p>
            <a:pPr defTabSz="934791"/>
            <a:r>
              <a:rPr lang="en-US" sz="1200" b="0" dirty="0" err="1">
                <a:ea typeface="Calibri"/>
                <a:cs typeface="Calibri"/>
              </a:rPr>
              <a:t>Hvor</a:t>
            </a:r>
            <a:r>
              <a:rPr lang="en-US" sz="1200" b="0" dirty="0">
                <a:ea typeface="Calibri"/>
                <a:cs typeface="Calibri"/>
              </a:rPr>
              <a:t> skillet </a:t>
            </a:r>
            <a:r>
              <a:rPr lang="en-US" sz="1200" b="0" dirty="0" err="1">
                <a:ea typeface="Calibri"/>
                <a:cs typeface="Calibri"/>
              </a:rPr>
              <a:t>mellom</a:t>
            </a:r>
            <a:r>
              <a:rPr lang="en-US" sz="1200" b="0" dirty="0">
                <a:ea typeface="Calibri"/>
                <a:cs typeface="Calibri"/>
              </a:rPr>
              <a:t> </a:t>
            </a:r>
            <a:r>
              <a:rPr lang="en-US" sz="1200" b="0" dirty="0" err="1">
                <a:ea typeface="Calibri"/>
                <a:cs typeface="Calibri"/>
              </a:rPr>
              <a:t>ytringsfrihet</a:t>
            </a:r>
            <a:r>
              <a:rPr lang="en-US" sz="1200" b="0" dirty="0">
                <a:ea typeface="Calibri"/>
                <a:cs typeface="Calibri"/>
              </a:rPr>
              <a:t> </a:t>
            </a:r>
            <a:r>
              <a:rPr lang="en-US" sz="1200" b="0" dirty="0" err="1">
                <a:ea typeface="Calibri"/>
                <a:cs typeface="Calibri"/>
              </a:rPr>
              <a:t>og</a:t>
            </a:r>
            <a:r>
              <a:rPr lang="en-US" sz="1200" b="0" dirty="0">
                <a:ea typeface="Calibri"/>
                <a:cs typeface="Calibri"/>
              </a:rPr>
              <a:t> </a:t>
            </a:r>
            <a:r>
              <a:rPr lang="en-US" sz="1200" b="0" dirty="0" err="1">
                <a:ea typeface="Calibri"/>
                <a:cs typeface="Calibri"/>
              </a:rPr>
              <a:t>straffbare</a:t>
            </a:r>
            <a:r>
              <a:rPr lang="en-US" sz="1200" b="0" dirty="0">
                <a:ea typeface="Calibri"/>
                <a:cs typeface="Calibri"/>
              </a:rPr>
              <a:t> </a:t>
            </a:r>
            <a:r>
              <a:rPr lang="en-US" sz="1200" b="0" dirty="0" err="1">
                <a:ea typeface="Calibri"/>
                <a:cs typeface="Calibri"/>
              </a:rPr>
              <a:t>ytringer</a:t>
            </a:r>
            <a:r>
              <a:rPr lang="en-US" sz="1200" b="0" dirty="0">
                <a:ea typeface="Calibri"/>
                <a:cs typeface="Calibri"/>
              </a:rPr>
              <a:t> </a:t>
            </a:r>
            <a:r>
              <a:rPr lang="en-US" sz="1200" b="0" dirty="0" err="1">
                <a:ea typeface="Calibri"/>
                <a:cs typeface="Calibri"/>
              </a:rPr>
              <a:t>og</a:t>
            </a:r>
            <a:r>
              <a:rPr lang="en-US" sz="1200" b="0" dirty="0">
                <a:ea typeface="Calibri"/>
                <a:cs typeface="Calibri"/>
              </a:rPr>
              <a:t> </a:t>
            </a:r>
            <a:r>
              <a:rPr lang="en-US" sz="1200" b="0" dirty="0" err="1">
                <a:ea typeface="Calibri"/>
                <a:cs typeface="Calibri"/>
              </a:rPr>
              <a:t>handlinger</a:t>
            </a:r>
            <a:r>
              <a:rPr lang="en-US" sz="1200" b="0" dirty="0">
                <a:ea typeface="Calibri"/>
                <a:cs typeface="Calibri"/>
              </a:rPr>
              <a:t> </a:t>
            </a:r>
            <a:r>
              <a:rPr lang="en-US" sz="1200" b="0" dirty="0" err="1">
                <a:ea typeface="Calibri"/>
                <a:cs typeface="Calibri"/>
              </a:rPr>
              <a:t>kan</a:t>
            </a:r>
            <a:r>
              <a:rPr lang="en-US" sz="1200" b="0" dirty="0">
                <a:ea typeface="Calibri"/>
                <a:cs typeface="Calibri"/>
              </a:rPr>
              <a:t> </a:t>
            </a:r>
            <a:r>
              <a:rPr lang="en-US" sz="1200" b="0" dirty="0" err="1">
                <a:ea typeface="Calibri"/>
                <a:cs typeface="Calibri"/>
              </a:rPr>
              <a:t>bli</a:t>
            </a:r>
            <a:r>
              <a:rPr lang="en-US" sz="1200" b="0" dirty="0">
                <a:ea typeface="Calibri"/>
                <a:cs typeface="Calibri"/>
              </a:rPr>
              <a:t> et </a:t>
            </a:r>
            <a:r>
              <a:rPr lang="en-US" sz="1200" b="0" dirty="0" err="1">
                <a:ea typeface="Calibri"/>
                <a:cs typeface="Calibri"/>
              </a:rPr>
              <a:t>tema</a:t>
            </a:r>
            <a:r>
              <a:rPr lang="en-US" sz="1200" b="0" dirty="0">
                <a:ea typeface="Calibri"/>
                <a:cs typeface="Calibri"/>
              </a:rPr>
              <a:t> under </a:t>
            </a:r>
            <a:r>
              <a:rPr lang="en-US" sz="1200" b="0" dirty="0" err="1">
                <a:ea typeface="Calibri"/>
                <a:cs typeface="Calibri"/>
              </a:rPr>
              <a:t>dette</a:t>
            </a:r>
            <a:r>
              <a:rPr lang="en-US" sz="1200" b="0" dirty="0">
                <a:ea typeface="Calibri"/>
                <a:cs typeface="Calibri"/>
              </a:rPr>
              <a:t> </a:t>
            </a:r>
            <a:r>
              <a:rPr lang="en-US" sz="1200" b="0" dirty="0" err="1">
                <a:ea typeface="Calibri"/>
                <a:cs typeface="Calibri"/>
              </a:rPr>
              <a:t>undervisningsopplegget</a:t>
            </a:r>
            <a:r>
              <a:rPr lang="en-US" sz="1200" b="0" dirty="0">
                <a:ea typeface="Calibri"/>
                <a:cs typeface="Calibri"/>
              </a:rPr>
              <a:t>. </a:t>
            </a:r>
          </a:p>
          <a:p>
            <a:pPr defTabSz="934791"/>
            <a:r>
              <a:rPr lang="en-US" sz="1200" dirty="0" err="1">
                <a:ea typeface="Calibri"/>
                <a:cs typeface="Calibri"/>
              </a:rPr>
              <a:t>Artikkel</a:t>
            </a:r>
            <a:r>
              <a:rPr lang="en-US" sz="1200" dirty="0">
                <a:ea typeface="Calibri"/>
                <a:cs typeface="Calibri"/>
              </a:rPr>
              <a:t> 19 </a:t>
            </a:r>
            <a:r>
              <a:rPr lang="en-US" sz="1200" dirty="0" err="1">
                <a:ea typeface="Calibri"/>
                <a:cs typeface="Calibri"/>
              </a:rPr>
              <a:t>sier</a:t>
            </a:r>
            <a:r>
              <a:rPr lang="en-US" sz="1200" dirty="0">
                <a:ea typeface="Calibri"/>
                <a:cs typeface="Calibri"/>
              </a:rPr>
              <a:t> at </a:t>
            </a:r>
            <a:r>
              <a:rPr lang="nb-NO" sz="1200" b="0" i="0" dirty="0">
                <a:solidFill>
                  <a:srgbClr val="212529"/>
                </a:solidFill>
                <a:effectLst/>
                <a:latin typeface="Amnesty Trade Gothic BdCn20"/>
              </a:rPr>
              <a:t>Alle har rett til å ha sin egen mening, si hva de tenker og til å utveksle informasjon og idéer med andre. Du kan si hva som helst, så lenge du ikke gjør det på en måte som krenker andres menneskerettigheter.</a:t>
            </a:r>
          </a:p>
          <a:p>
            <a:pPr defTabSz="934791"/>
            <a:endParaRPr lang="nb-NO" sz="1200" b="0" i="0" dirty="0">
              <a:solidFill>
                <a:srgbClr val="212529"/>
              </a:solidFill>
              <a:effectLst/>
              <a:latin typeface="Amnesty Trade Gothic BdCn20"/>
            </a:endParaRPr>
          </a:p>
          <a:p>
            <a:endParaRPr lang="en-GB" dirty="0"/>
          </a:p>
          <a:p>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7</a:t>
            </a:fld>
            <a:endParaRPr lang="en-GB"/>
          </a:p>
        </p:txBody>
      </p:sp>
    </p:spTree>
    <p:extLst>
      <p:ext uri="{BB962C8B-B14F-4D97-AF65-F5344CB8AC3E}">
        <p14:creationId xmlns:p14="http://schemas.microsoft.com/office/powerpoint/2010/main" val="248197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deg som lærer:</a:t>
            </a:r>
          </a:p>
          <a:p>
            <a:r>
              <a:rPr lang="nb-NO" dirty="0"/>
              <a:t>Undervisningsoppleggene knyttet til SOS-metoden tematiserer rasisme, diskriminering og hatefulle ytringer. Det er derfor viktig at elevene (og lærere) har kunnskap om disse begrepene. </a:t>
            </a:r>
          </a:p>
          <a:p>
            <a:endParaRPr lang="nb-NO" dirty="0"/>
          </a:p>
          <a:p>
            <a:r>
              <a:rPr lang="nb-NO" dirty="0"/>
              <a:t>Alle mennesker har rett til å leve et liv fritt fra diskriminering - det er en menneskerett, forankret i menneskerettighetserklæringen. Menneskerettighetene gjelder for alle, overalt og alltid. Likevel ser man at noen mennesker er særlig utsatt for rasisme, diskriminering og hatefulle ytringer. </a:t>
            </a:r>
          </a:p>
          <a:p>
            <a:endParaRPr lang="nb-NO" dirty="0"/>
          </a:p>
          <a:p>
            <a:r>
              <a:rPr lang="nb-NO" dirty="0"/>
              <a:t>Les definisjonene høyt, og la elevene stille eventuelle oppfølgingsspørsmål.</a:t>
            </a:r>
          </a:p>
          <a:p>
            <a:endParaRPr lang="nb-NO" dirty="0"/>
          </a:p>
          <a:p>
            <a:r>
              <a:rPr lang="nb-NO" dirty="0"/>
              <a:t>Ofte hører disse menneskene til en minoritetsgruppe. Minoritet er derfor også et sentralt og viktig begrep i de følgende delene av undervisningsopplegget.</a:t>
            </a:r>
            <a:endParaRPr lang="en-GB" dirty="0"/>
          </a:p>
          <a:p>
            <a:r>
              <a:rPr lang="nb-NO" b="0" i="1" dirty="0"/>
              <a:t>Minoritet:</a:t>
            </a:r>
            <a:r>
              <a:rPr lang="nb-NO" b="0" dirty="0"/>
              <a:t> </a:t>
            </a:r>
            <a:r>
              <a:rPr lang="nb-NO" dirty="0"/>
              <a:t>"Minoritet betyr mindretall, og brukes om en folkegruppe som utgjør et mindretall av et lands befolkning." (Store norske leksikon)</a:t>
            </a:r>
            <a:endParaRPr lang="en-GB" dirty="0"/>
          </a:p>
          <a:p>
            <a:endParaRPr lang="nb-NO" b="1" dirty="0"/>
          </a:p>
          <a:p>
            <a:r>
              <a:rPr lang="nb-NO" b="1" dirty="0"/>
              <a:t>Mer omfattende definisjoner av begrepene: </a:t>
            </a:r>
            <a:endParaRPr lang="en-GB" b="1" dirty="0"/>
          </a:p>
          <a:p>
            <a:r>
              <a:rPr lang="nb-NO" i="1" dirty="0"/>
              <a:t>Rasisme:</a:t>
            </a:r>
            <a:r>
              <a:rPr lang="nb-NO" dirty="0"/>
              <a:t> "Rasisme er i smal betydning oppfatninger, holdninger eller handlinger som deler mennesker inn i påståtte «raser» hvor noen hevdes å være mer verdifulle enn andre. I dag brukes begrepet rasisme også i vid betydning om flere former for etnisk diskriminering som ikke nødvendigvis bygger på forestillingen om «menneskeraser», men som også skjer på basis av andre kjennetegn som nasjonalitet, utseende, kultur eller religion." (Store norske leksikon)</a:t>
            </a:r>
            <a:endParaRPr lang="en-GB" dirty="0"/>
          </a:p>
          <a:p>
            <a:r>
              <a:rPr lang="nb-NO" dirty="0"/>
              <a:t> </a:t>
            </a:r>
            <a:endParaRPr lang="en-GB" dirty="0"/>
          </a:p>
          <a:p>
            <a:r>
              <a:rPr lang="nb-NO" i="1" dirty="0"/>
              <a:t>Diskriminering: "</a:t>
            </a:r>
            <a:r>
              <a:rPr lang="nb-NO" dirty="0"/>
              <a:t>Diskriminering betyr å behandle noen mindre gunstig enn andre. Ordet brukes oftest for å betegne en usaklig eller urimelig forskjellsbehandling av individer på grunnlag av deres kjønn, religion, tilhørighet til etniske grupper, nasjonaliteter eller nedsatt funksjonsevne." (Store norske leksikon)</a:t>
            </a:r>
            <a:endParaRPr lang="en-GB" dirty="0"/>
          </a:p>
          <a:p>
            <a:r>
              <a:rPr lang="nb-NO" dirty="0"/>
              <a:t> </a:t>
            </a:r>
            <a:endParaRPr lang="en-GB" dirty="0"/>
          </a:p>
          <a:p>
            <a:r>
              <a:rPr lang="nb-NO" i="1" dirty="0"/>
              <a:t>Hatefulle ytringer:</a:t>
            </a:r>
            <a:r>
              <a:rPr lang="nb-NO" dirty="0"/>
              <a:t> "Med diskriminerende og hatefulle ytringer menes ytringer som er straffbare fordi de har et kvalifisert krenkende innhold. (...) Offentlige hatytringer kan straffes med bot eller fengsel inntil tre år. Ytringer som ikke fremsettes offentlig, men i en mer privat sammenheng, har en lavere strafferamme, og kan straffes med bot eller fengsel inntil ett år." (Store norske leksikon)</a:t>
            </a:r>
            <a:endParaRPr lang="en-GB" dirty="0"/>
          </a:p>
          <a:p>
            <a:endParaRPr lang="nb-NO" dirty="0"/>
          </a:p>
          <a:p>
            <a:r>
              <a:rPr lang="nb-NO" b="1" dirty="0"/>
              <a:t>Angående definisjonen av hets og hatprat:</a:t>
            </a:r>
          </a:p>
          <a:p>
            <a:pPr marL="467396" indent="-447921">
              <a:lnSpc>
                <a:spcPct val="115000"/>
              </a:lnSpc>
              <a:buClr>
                <a:srgbClr val="443742"/>
              </a:buClr>
              <a:buSzPts val="3300"/>
              <a:buFont typeface="Avenir"/>
              <a:buChar char="●"/>
            </a:pPr>
            <a:r>
              <a:rPr lang="nb-NO" dirty="0">
                <a:solidFill>
                  <a:srgbClr val="443742"/>
                </a:solidFill>
                <a:latin typeface="Avenir"/>
                <a:ea typeface="Avenir"/>
                <a:cs typeface="Avenir"/>
                <a:sym typeface="Avenir"/>
              </a:rPr>
              <a:t>Hets og hatprat kan omfatte støtende ytringer som er lovlige, samt ytringer som utgjør «hatefulle ytringer» etter straffeloven § 185 eller «trakassering» etter likestillings- og diskrimineringsloven § 13. </a:t>
            </a:r>
          </a:p>
          <a:p>
            <a:pPr marL="467396" indent="-447921">
              <a:lnSpc>
                <a:spcPct val="115000"/>
              </a:lnSpc>
              <a:buClr>
                <a:srgbClr val="443742"/>
              </a:buClr>
              <a:buSzPts val="3300"/>
              <a:buFont typeface="Avenir"/>
              <a:buChar char="●"/>
            </a:pPr>
            <a:r>
              <a:rPr lang="nb-NO" dirty="0">
                <a:solidFill>
                  <a:srgbClr val="443742"/>
                </a:solidFill>
                <a:latin typeface="Avenir"/>
                <a:ea typeface="Avenir"/>
                <a:cs typeface="Avenir"/>
                <a:sym typeface="Avenir"/>
              </a:rPr>
              <a:t>Hets, hatefulle ytringer og diskriminering er tre overlappende begreper som kan defineres på ulike måter. Det kan derfor være nyttig å se på hvordan de henger sammen som ulike former og manifestasjoner av det underliggende hovedproblemet – fordommer.</a:t>
            </a:r>
          </a:p>
          <a:p>
            <a:pPr marL="467396" indent="-447921">
              <a:lnSpc>
                <a:spcPct val="115000"/>
              </a:lnSpc>
              <a:buClr>
                <a:srgbClr val="443742"/>
              </a:buClr>
              <a:buSzPts val="3300"/>
              <a:buFont typeface="Avenir"/>
              <a:buChar char="●"/>
            </a:pPr>
            <a:endParaRPr lang="nb-NO" dirty="0">
              <a:solidFill>
                <a:srgbClr val="443742"/>
              </a:solidFill>
              <a:latin typeface="Avenir"/>
              <a:ea typeface="Avenir"/>
              <a:cs typeface="Avenir"/>
              <a:sym typeface="Avenir"/>
            </a:endParaRPr>
          </a:p>
          <a:p>
            <a:pPr algn="l" fontAlgn="base"/>
            <a:r>
              <a:rPr lang="nb-NO" b="1" i="0" dirty="0">
                <a:effectLst/>
                <a:latin typeface="poppins-semibold"/>
              </a:rPr>
              <a:t>Hvilke konsekvenser har hets og diskriminering?</a:t>
            </a:r>
            <a:endParaRPr lang="nb-NO" b="1" i="0" dirty="0">
              <a:effectLst/>
            </a:endParaRPr>
          </a:p>
          <a:p>
            <a:pPr algn="l" fontAlgn="base"/>
            <a:r>
              <a:rPr lang="nb-NO" b="0" i="0" dirty="0">
                <a:effectLst/>
              </a:rPr>
              <a:t>Å bli utsatt for hets eller diskriminering kan oppleves som krenkende, skremmende og svært nedverdigende. På individnivå kan det ha direkte, skadelige konsekvenser for både psykisk og fysisk helse, og kan hindre de som opplever det i å delta i den offentlige debatten, i arbeidslivet eller i utdanning. Å være vitne til hets eller diskriminering kan også ha negative konsekvenser for dem som observerer den. På gruppenivå kan det begrense andre i å ytre seg fritt i det offentlige ordskiftet, holde liv i fordommer, og i ytterste konsekvens legitimere vold rettet mot personer som tilhører de berørte gruppene. For minoriteter kan det oppleves som et angrep på deres status som likeverdige medlemmer av samfunnet.</a:t>
            </a:r>
            <a:endParaRPr lang="en-GB" dirty="0">
              <a:latin typeface="Calibri" panose="020F0502020204030204"/>
              <a:ea typeface="Calibri" panose="020F0502020204030204"/>
              <a:cs typeface="Calibri" panose="020F0502020204030204"/>
            </a:endParaRPr>
          </a:p>
          <a:p>
            <a:pPr marL="19475" indent="0">
              <a:lnSpc>
                <a:spcPct val="115000"/>
              </a:lnSpc>
              <a:buClr>
                <a:srgbClr val="443742"/>
              </a:buClr>
              <a:buSzPts val="3300"/>
              <a:buFont typeface="Avenir"/>
              <a:buNone/>
            </a:pPr>
            <a:endParaRPr lang="nb-NO" dirty="0">
              <a:solidFill>
                <a:srgbClr val="443742"/>
              </a:solidFill>
              <a:latin typeface="Avenir"/>
              <a:ea typeface="Avenir"/>
              <a:cs typeface="Avenir"/>
              <a:sym typeface="Avenir"/>
            </a:endParaRPr>
          </a:p>
          <a:p>
            <a:pPr marL="467396" indent="-447921">
              <a:lnSpc>
                <a:spcPct val="115000"/>
              </a:lnSpc>
              <a:buClr>
                <a:srgbClr val="443742"/>
              </a:buClr>
              <a:buSzPts val="3300"/>
              <a:buFont typeface="Avenir"/>
              <a:buChar char="●"/>
            </a:pPr>
            <a:endParaRPr lang="nb-NO" dirty="0">
              <a:solidFill>
                <a:srgbClr val="443742"/>
              </a:solidFill>
              <a:latin typeface="Avenir"/>
              <a:ea typeface="Avenir"/>
              <a:cs typeface="Avenir"/>
              <a:sym typeface="Avenir"/>
            </a:endParaRPr>
          </a:p>
          <a:p>
            <a:endParaRPr lang="nb-NO"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8</a:t>
            </a:fld>
            <a:endParaRPr lang="en-GB"/>
          </a:p>
        </p:txBody>
      </p:sp>
    </p:spTree>
    <p:extLst>
      <p:ext uri="{BB962C8B-B14F-4D97-AF65-F5344CB8AC3E}">
        <p14:creationId xmlns:p14="http://schemas.microsoft.com/office/powerpoint/2010/main" val="352545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73EE-E341-A9DA-D85A-2972779DC3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464EB5D-2E15-C372-EAD0-A1B1CB62630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28BE8B-EA8D-4C04-23EB-C550FC841CBC}"/>
              </a:ext>
            </a:extLst>
          </p:cNvPr>
          <p:cNvSpPr>
            <a:spLocks noGrp="1"/>
          </p:cNvSpPr>
          <p:nvPr>
            <p:ph type="body" idx="1"/>
          </p:nvPr>
        </p:nvSpPr>
        <p:spPr/>
        <p:txBody>
          <a:bodyPr/>
          <a:lstStyle/>
          <a:p>
            <a:r>
              <a:rPr lang="nb-NO" b="1" dirty="0">
                <a:ea typeface="Calibri"/>
                <a:cs typeface="Calibri"/>
              </a:rPr>
              <a:t>Gjennomgang fordomspyramiden.</a:t>
            </a:r>
          </a:p>
          <a:p>
            <a:endParaRPr lang="nb-NO" b="1" dirty="0">
              <a:ea typeface="Calibri"/>
              <a:cs typeface="Calibri"/>
            </a:endParaRPr>
          </a:p>
          <a:p>
            <a:r>
              <a:rPr lang="nb-NO" b="1" dirty="0">
                <a:ea typeface="Calibri"/>
                <a:cs typeface="Calibri"/>
              </a:rPr>
              <a:t>Til deg som lærer: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a typeface="Calibri"/>
                <a:cs typeface="Calibri"/>
              </a:rPr>
              <a:t>Det er mange måter å presentere fordomspyramiden på, avhengig av tidsbruk og hvor dypt man ønsker å gå inn i tematikken. </a:t>
            </a:r>
            <a:endParaRPr lang="en-US" sz="1200" dirty="0">
              <a:effectLst/>
              <a:latin typeface="Segoe UI" panose="020B0502040204020203" pitchFamily="34" charset="0"/>
            </a:endParaRPr>
          </a:p>
          <a:p>
            <a:r>
              <a:rPr lang="en-US" sz="1200" dirty="0">
                <a:effectLst/>
                <a:latin typeface="Segoe UI" panose="020B0502040204020203" pitchFamily="34" charset="0"/>
              </a:rPr>
              <a:t>Amnesty </a:t>
            </a:r>
            <a:r>
              <a:rPr lang="en-US" sz="1200" dirty="0" err="1">
                <a:effectLst/>
                <a:latin typeface="Segoe UI" panose="020B0502040204020203" pitchFamily="34" charset="0"/>
              </a:rPr>
              <a:t>foreslår</a:t>
            </a:r>
            <a:r>
              <a:rPr lang="en-US" sz="1200" dirty="0">
                <a:effectLst/>
                <a:latin typeface="Segoe UI" panose="020B0502040204020203" pitchFamily="34" charset="0"/>
              </a:rPr>
              <a:t> 2 </a:t>
            </a:r>
            <a:r>
              <a:rPr lang="en-US" sz="1200" dirty="0" err="1">
                <a:effectLst/>
                <a:latin typeface="Segoe UI" panose="020B0502040204020203" pitchFamily="34" charset="0"/>
              </a:rPr>
              <a:t>alternativer</a:t>
            </a:r>
            <a:r>
              <a:rPr lang="en-US" sz="1200" dirty="0">
                <a:effectLst/>
                <a:latin typeface="Segoe UI" panose="020B0502040204020203" pitchFamily="34" charset="0"/>
              </a:rPr>
              <a:t> </a:t>
            </a:r>
            <a:r>
              <a:rPr lang="en-US" sz="1200" dirty="0" err="1">
                <a:effectLst/>
                <a:latin typeface="Segoe UI" panose="020B0502040204020203" pitchFamily="34" charset="0"/>
              </a:rPr>
              <a:t>til</a:t>
            </a:r>
            <a:r>
              <a:rPr lang="en-US" sz="1200" dirty="0">
                <a:effectLst/>
                <a:latin typeface="Segoe UI" panose="020B0502040204020203" pitchFamily="34" charset="0"/>
              </a:rPr>
              <a:t> </a:t>
            </a:r>
            <a:r>
              <a:rPr lang="en-US" sz="1200" dirty="0" err="1">
                <a:effectLst/>
                <a:latin typeface="Segoe UI" panose="020B0502040204020203" pitchFamily="34" charset="0"/>
              </a:rPr>
              <a:t>hvordan</a:t>
            </a:r>
            <a:r>
              <a:rPr lang="en-US" sz="1200" dirty="0">
                <a:effectLst/>
                <a:latin typeface="Segoe UI" panose="020B0502040204020203" pitchFamily="34" charset="0"/>
              </a:rPr>
              <a:t> </a:t>
            </a:r>
            <a:r>
              <a:rPr lang="en-US" sz="1200" dirty="0" err="1">
                <a:effectLst/>
                <a:latin typeface="Segoe UI" panose="020B0502040204020203" pitchFamily="34" charset="0"/>
              </a:rPr>
              <a:t>presentere</a:t>
            </a:r>
            <a:r>
              <a:rPr lang="en-US" sz="1200" dirty="0">
                <a:effectLst/>
                <a:latin typeface="Segoe UI" panose="020B0502040204020203" pitchFamily="34" charset="0"/>
              </a:rPr>
              <a:t> </a:t>
            </a:r>
            <a:r>
              <a:rPr lang="en-US" sz="1200" dirty="0" err="1">
                <a:effectLst/>
                <a:latin typeface="Segoe UI" panose="020B0502040204020203" pitchFamily="34" charset="0"/>
              </a:rPr>
              <a:t>pyramiden</a:t>
            </a:r>
            <a:r>
              <a:rPr lang="en-US" sz="1200" dirty="0">
                <a:effectLst/>
                <a:latin typeface="Segoe UI" panose="020B0502040204020203" pitchFamily="34" charset="0"/>
              </a:rPr>
              <a:t>:</a:t>
            </a:r>
          </a:p>
          <a:p>
            <a:pPr marL="171450" indent="-171450">
              <a:buFont typeface="Arial" panose="020B0604020202020204" pitchFamily="34" charset="0"/>
              <a:buChar char="•"/>
            </a:pPr>
            <a:r>
              <a:rPr lang="en-US" sz="1200" dirty="0" err="1">
                <a:effectLst/>
                <a:latin typeface="Segoe UI" panose="020B0502040204020203" pitchFamily="34" charset="0"/>
              </a:rPr>
              <a:t>Enkel</a:t>
            </a:r>
            <a:r>
              <a:rPr lang="en-US" sz="1200" dirty="0">
                <a:effectLst/>
                <a:latin typeface="Segoe UI" panose="020B0502040204020203" pitchFamily="34" charset="0"/>
              </a:rPr>
              <a:t> </a:t>
            </a:r>
            <a:r>
              <a:rPr lang="en-US" sz="1200" dirty="0" err="1">
                <a:effectLst/>
                <a:latin typeface="Segoe UI" panose="020B0502040204020203" pitchFamily="34" charset="0"/>
              </a:rPr>
              <a:t>gjennomgang</a:t>
            </a:r>
            <a:r>
              <a:rPr lang="en-US" sz="1200" dirty="0">
                <a:effectLst/>
                <a:latin typeface="Segoe UI" panose="020B0502040204020203" pitchFamily="34" charset="0"/>
              </a:rPr>
              <a:t> av </a:t>
            </a:r>
            <a:r>
              <a:rPr lang="en-US" sz="1200" dirty="0" err="1">
                <a:effectLst/>
                <a:latin typeface="Segoe UI" panose="020B0502040204020203" pitchFamily="34" charset="0"/>
              </a:rPr>
              <a:t>fordomspyramiden</a:t>
            </a:r>
            <a:r>
              <a:rPr lang="en-US" sz="1200" dirty="0">
                <a:effectLst/>
                <a:latin typeface="Segoe UI" panose="020B0502040204020203" pitchFamily="34" charset="0"/>
              </a:rPr>
              <a:t>, med to </a:t>
            </a:r>
            <a:r>
              <a:rPr lang="en-US" sz="1200" dirty="0" err="1">
                <a:effectLst/>
                <a:latin typeface="Segoe UI" panose="020B0502040204020203" pitchFamily="34" charset="0"/>
              </a:rPr>
              <a:t>hovedpoenger</a:t>
            </a:r>
            <a:r>
              <a:rPr lang="en-US" sz="1200" dirty="0">
                <a:effectLst/>
                <a:latin typeface="Segoe UI" panose="020B0502040204020203" pitchFamily="34" charset="0"/>
              </a:rPr>
              <a:t> (se </a:t>
            </a:r>
            <a:r>
              <a:rPr lang="en-US" sz="1200" dirty="0" err="1">
                <a:effectLst/>
                <a:latin typeface="Segoe UI" panose="020B0502040204020203" pitchFamily="34" charset="0"/>
              </a:rPr>
              <a:t>notatfeltet</a:t>
            </a:r>
            <a:r>
              <a:rPr lang="en-US" sz="1200" dirty="0">
                <a:effectLst/>
                <a:latin typeface="Segoe UI" panose="020B0502040204020203" pitchFamily="34" charset="0"/>
              </a:rPr>
              <a:t> under) – </a:t>
            </a:r>
            <a:r>
              <a:rPr lang="en-US" sz="1200" i="1" dirty="0">
                <a:effectLst/>
                <a:latin typeface="Segoe UI" panose="020B0502040204020203" pitchFamily="34" charset="0"/>
              </a:rPr>
              <a:t>Slide 8 </a:t>
            </a:r>
            <a:r>
              <a:rPr lang="en-US" sz="1200" i="1" dirty="0" err="1">
                <a:effectLst/>
                <a:latin typeface="Segoe UI" panose="020B0502040204020203" pitchFamily="34" charset="0"/>
              </a:rPr>
              <a:t>og</a:t>
            </a:r>
            <a:r>
              <a:rPr lang="en-US" sz="1200" i="1" dirty="0">
                <a:effectLst/>
                <a:latin typeface="Segoe UI" panose="020B0502040204020203" pitchFamily="34" charset="0"/>
              </a:rPr>
              <a:t> 11</a:t>
            </a:r>
          </a:p>
          <a:p>
            <a:pPr marL="171450" indent="-171450">
              <a:buFont typeface="Arial" panose="020B0604020202020204" pitchFamily="34" charset="0"/>
              <a:buChar char="•"/>
            </a:pPr>
            <a:r>
              <a:rPr lang="en-US" sz="1200" dirty="0" err="1">
                <a:effectLst/>
                <a:latin typeface="Segoe UI" panose="020B0502040204020203" pitchFamily="34" charset="0"/>
              </a:rPr>
              <a:t>Gjennomgang</a:t>
            </a:r>
            <a:r>
              <a:rPr lang="en-US" sz="1200" dirty="0">
                <a:effectLst/>
                <a:latin typeface="Segoe UI" panose="020B0502040204020203" pitchFamily="34" charset="0"/>
              </a:rPr>
              <a:t> + </a:t>
            </a:r>
            <a:r>
              <a:rPr lang="en-US" sz="1200" dirty="0" err="1">
                <a:effectLst/>
                <a:latin typeface="Segoe UI" panose="020B0502040204020203" pitchFamily="34" charset="0"/>
              </a:rPr>
              <a:t>interaktiv</a:t>
            </a:r>
            <a:r>
              <a:rPr lang="en-US" sz="1200" dirty="0">
                <a:effectLst/>
                <a:latin typeface="Segoe UI" panose="020B0502040204020203" pitchFamily="34" charset="0"/>
              </a:rPr>
              <a:t> </a:t>
            </a:r>
            <a:r>
              <a:rPr lang="en-US" sz="1200" dirty="0" err="1">
                <a:effectLst/>
                <a:latin typeface="Segoe UI" panose="020B0502040204020203" pitchFamily="34" charset="0"/>
              </a:rPr>
              <a:t>øvelse</a:t>
            </a:r>
            <a:r>
              <a:rPr lang="en-US" sz="1200" dirty="0">
                <a:effectLst/>
                <a:latin typeface="Segoe UI" panose="020B0502040204020203" pitchFamily="34" charset="0"/>
              </a:rPr>
              <a:t> </a:t>
            </a:r>
            <a:r>
              <a:rPr lang="en-US" sz="1200" dirty="0" err="1">
                <a:effectLst/>
                <a:latin typeface="Segoe UI" panose="020B0502040204020203" pitchFamily="34" charset="0"/>
              </a:rPr>
              <a:t>hvor</a:t>
            </a:r>
            <a:r>
              <a:rPr lang="en-US" sz="1200" dirty="0">
                <a:effectLst/>
                <a:latin typeface="Segoe UI" panose="020B0502040204020203" pitchFamily="34" charset="0"/>
              </a:rPr>
              <a:t> </a:t>
            </a:r>
            <a:r>
              <a:rPr lang="en-US" sz="1200" dirty="0" err="1">
                <a:effectLst/>
                <a:latin typeface="Segoe UI" panose="020B0502040204020203" pitchFamily="34" charset="0"/>
              </a:rPr>
              <a:t>elevene</a:t>
            </a:r>
            <a:r>
              <a:rPr lang="en-US" sz="1200" dirty="0">
                <a:effectLst/>
                <a:latin typeface="Segoe UI" panose="020B0502040204020203" pitchFamily="34" charset="0"/>
              </a:rPr>
              <a:t> </a:t>
            </a:r>
            <a:r>
              <a:rPr lang="en-US" sz="1200" dirty="0" err="1">
                <a:effectLst/>
                <a:latin typeface="Segoe UI" panose="020B0502040204020203" pitchFamily="34" charset="0"/>
              </a:rPr>
              <a:t>skal</a:t>
            </a:r>
            <a:r>
              <a:rPr lang="en-US" sz="1200" dirty="0">
                <a:effectLst/>
                <a:latin typeface="Segoe UI" panose="020B0502040204020203" pitchFamily="34" charset="0"/>
              </a:rPr>
              <a:t> </a:t>
            </a:r>
            <a:r>
              <a:rPr lang="en-US" sz="1200" dirty="0" err="1">
                <a:effectLst/>
                <a:latin typeface="Segoe UI" panose="020B0502040204020203" pitchFamily="34" charset="0"/>
              </a:rPr>
              <a:t>plassere</a:t>
            </a:r>
            <a:r>
              <a:rPr lang="en-US" sz="1200" dirty="0">
                <a:effectLst/>
                <a:latin typeface="Segoe UI" panose="020B0502040204020203" pitchFamily="34" charset="0"/>
              </a:rPr>
              <a:t> </a:t>
            </a:r>
            <a:r>
              <a:rPr lang="en-US" sz="1200" dirty="0" err="1">
                <a:effectLst/>
                <a:latin typeface="Segoe UI" panose="020B0502040204020203" pitchFamily="34" charset="0"/>
              </a:rPr>
              <a:t>konkrete</a:t>
            </a:r>
            <a:r>
              <a:rPr lang="en-US" sz="1200" dirty="0">
                <a:effectLst/>
                <a:latin typeface="Segoe UI" panose="020B0502040204020203" pitchFamily="34" charset="0"/>
              </a:rPr>
              <a:t> </a:t>
            </a:r>
            <a:r>
              <a:rPr lang="en-US" sz="1200" dirty="0" err="1">
                <a:effectLst/>
                <a:latin typeface="Segoe UI" panose="020B0502040204020203" pitchFamily="34" charset="0"/>
              </a:rPr>
              <a:t>situasjoner</a:t>
            </a:r>
            <a:r>
              <a:rPr lang="en-US" sz="1200" dirty="0">
                <a:effectLst/>
                <a:latin typeface="Segoe UI" panose="020B0502040204020203" pitchFamily="34" charset="0"/>
              </a:rPr>
              <a:t> </a:t>
            </a:r>
            <a:r>
              <a:rPr lang="en-US" sz="1200" dirty="0" err="1">
                <a:effectLst/>
                <a:latin typeface="Segoe UI" panose="020B0502040204020203" pitchFamily="34" charset="0"/>
              </a:rPr>
              <a:t>i</a:t>
            </a:r>
            <a:r>
              <a:rPr lang="en-US" sz="1200" dirty="0">
                <a:effectLst/>
                <a:latin typeface="Segoe UI" panose="020B0502040204020203" pitchFamily="34" charset="0"/>
              </a:rPr>
              <a:t> </a:t>
            </a:r>
            <a:r>
              <a:rPr lang="en-US" sz="1200" dirty="0" err="1">
                <a:effectLst/>
                <a:latin typeface="Segoe UI" panose="020B0502040204020203" pitchFamily="34" charset="0"/>
              </a:rPr>
              <a:t>pyramiden</a:t>
            </a:r>
            <a:r>
              <a:rPr lang="en-US" sz="1200" dirty="0">
                <a:effectLst/>
                <a:latin typeface="Segoe UI" panose="020B0502040204020203" pitchFamily="34" charset="0"/>
              </a:rPr>
              <a:t> – </a:t>
            </a:r>
            <a:r>
              <a:rPr lang="en-US" sz="1200" i="1" dirty="0">
                <a:effectLst/>
                <a:latin typeface="Segoe UI" panose="020B0502040204020203" pitchFamily="34" charset="0"/>
              </a:rPr>
              <a:t>Slide 8-11</a:t>
            </a:r>
          </a:p>
          <a:p>
            <a:pPr marL="0" indent="0">
              <a:buFont typeface="Arial" panose="020B0604020202020204" pitchFamily="34" charset="0"/>
              <a:buNone/>
            </a:pPr>
            <a:endParaRPr lang="en-US" sz="1200" dirty="0">
              <a:effectLst/>
              <a:latin typeface="Segoe UI" panose="020B0502040204020203" pitchFamily="34" charset="0"/>
            </a:endParaRPr>
          </a:p>
          <a:p>
            <a:pPr marL="0" indent="0">
              <a:buFont typeface="Arial" panose="020B0604020202020204" pitchFamily="34" charset="0"/>
              <a:buNone/>
            </a:pPr>
            <a:r>
              <a:rPr lang="en-US" sz="1200" dirty="0" err="1">
                <a:effectLst/>
                <a:latin typeface="Segoe UI" panose="020B0502040204020203" pitchFamily="34" charset="0"/>
              </a:rPr>
              <a:t>Velg</a:t>
            </a:r>
            <a:r>
              <a:rPr lang="en-US" sz="1200" dirty="0">
                <a:effectLst/>
                <a:latin typeface="Segoe UI" panose="020B0502040204020203" pitchFamily="34" charset="0"/>
              </a:rPr>
              <a:t> den </a:t>
            </a:r>
            <a:r>
              <a:rPr lang="en-US" sz="1200" dirty="0" err="1">
                <a:effectLst/>
                <a:latin typeface="Segoe UI" panose="020B0502040204020203" pitchFamily="34" charset="0"/>
              </a:rPr>
              <a:t>metoden</a:t>
            </a:r>
            <a:r>
              <a:rPr lang="en-US" sz="1200" dirty="0">
                <a:effectLst/>
                <a:latin typeface="Segoe UI" panose="020B0502040204020203" pitchFamily="34" charset="0"/>
              </a:rPr>
              <a:t> du </a:t>
            </a:r>
            <a:r>
              <a:rPr lang="en-US" sz="1200" dirty="0" err="1">
                <a:effectLst/>
                <a:latin typeface="Segoe UI" panose="020B0502040204020203" pitchFamily="34" charset="0"/>
              </a:rPr>
              <a:t>ønsker</a:t>
            </a:r>
            <a:r>
              <a:rPr lang="en-US" sz="1200" dirty="0">
                <a:effectLst/>
                <a:latin typeface="Segoe UI" panose="020B0502040204020203" pitchFamily="34" charset="0"/>
              </a:rPr>
              <a:t> </a:t>
            </a:r>
            <a:r>
              <a:rPr lang="en-US" sz="1200" dirty="0" err="1">
                <a:effectLst/>
                <a:latin typeface="Segoe UI" panose="020B0502040204020203" pitchFamily="34" charset="0"/>
              </a:rPr>
              <a:t>og</a:t>
            </a:r>
            <a:r>
              <a:rPr lang="en-US" sz="1200" dirty="0">
                <a:effectLst/>
                <a:latin typeface="Segoe UI" panose="020B0502040204020203" pitchFamily="34" charset="0"/>
              </a:rPr>
              <a:t> </a:t>
            </a:r>
            <a:r>
              <a:rPr lang="en-US" sz="1200" dirty="0" err="1">
                <a:effectLst/>
                <a:latin typeface="Segoe UI" panose="020B0502040204020203" pitchFamily="34" charset="0"/>
              </a:rPr>
              <a:t>flytt</a:t>
            </a:r>
            <a:r>
              <a:rPr lang="en-US" sz="1200" dirty="0">
                <a:effectLst/>
                <a:latin typeface="Segoe UI" panose="020B0502040204020203" pitchFamily="34" charset="0"/>
              </a:rPr>
              <a:t> </a:t>
            </a:r>
            <a:r>
              <a:rPr lang="en-US" sz="1200" dirty="0" err="1">
                <a:effectLst/>
                <a:latin typeface="Segoe UI" panose="020B0502040204020203" pitchFamily="34" charset="0"/>
              </a:rPr>
              <a:t>resterende</a:t>
            </a:r>
            <a:r>
              <a:rPr lang="en-US" sz="1200" dirty="0">
                <a:effectLst/>
                <a:latin typeface="Segoe UI" panose="020B0502040204020203" pitchFamily="34" charset="0"/>
              </a:rPr>
              <a:t> slides </a:t>
            </a:r>
            <a:r>
              <a:rPr lang="en-US" sz="1200" dirty="0" err="1">
                <a:effectLst/>
                <a:latin typeface="Segoe UI" panose="020B0502040204020203" pitchFamily="34" charset="0"/>
              </a:rPr>
              <a:t>til</a:t>
            </a:r>
            <a:r>
              <a:rPr lang="en-US" sz="1200" dirty="0">
                <a:effectLst/>
                <a:latin typeface="Segoe UI" panose="020B0502040204020203" pitchFamily="34" charset="0"/>
              </a:rPr>
              <a:t> </a:t>
            </a:r>
            <a:r>
              <a:rPr lang="en-US" sz="1200" dirty="0" err="1">
                <a:effectLst/>
                <a:latin typeface="Segoe UI" panose="020B0502040204020203" pitchFamily="34" charset="0"/>
              </a:rPr>
              <a:t>bunnen</a:t>
            </a:r>
            <a:r>
              <a:rPr lang="en-US" sz="1200" dirty="0">
                <a:effectLst/>
                <a:latin typeface="Segoe UI" panose="020B0502040204020203" pitchFamily="34" charset="0"/>
              </a:rPr>
              <a:t> av </a:t>
            </a:r>
            <a:r>
              <a:rPr lang="en-US" sz="1200" dirty="0" err="1">
                <a:effectLst/>
                <a:latin typeface="Segoe UI" panose="020B0502040204020203" pitchFamily="34" charset="0"/>
              </a:rPr>
              <a:t>presentasjonen</a:t>
            </a:r>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ea typeface="Calibri"/>
                <a:cs typeface="Calibri"/>
              </a:rPr>
              <a:t>For beskrivelser av </a:t>
            </a:r>
            <a:r>
              <a:rPr lang="nb-NO" b="1" dirty="0" err="1">
                <a:ea typeface="Calibri"/>
                <a:cs typeface="Calibri"/>
              </a:rPr>
              <a:t>foromspyramiden</a:t>
            </a:r>
            <a:r>
              <a:rPr lang="nb-NO" b="1" dirty="0">
                <a:ea typeface="Calibri"/>
                <a:cs typeface="Calibri"/>
              </a:rPr>
              <a:t> og den interaktive øvelsen, se vedlegget </a:t>
            </a:r>
            <a:r>
              <a:rPr lang="nb-NO" b="1" i="1" dirty="0">
                <a:ea typeface="Calibri"/>
                <a:cs typeface="Calibri"/>
              </a:rPr>
              <a:t>«Lærerveiledning: Fordomspyramiden».</a:t>
            </a:r>
          </a:p>
          <a:p>
            <a:endParaRPr lang="nb-NO" dirty="0">
              <a:ea typeface="Calibri"/>
              <a:cs typeface="Calibri"/>
            </a:endParaRPr>
          </a:p>
          <a:p>
            <a:endParaRPr lang="nb-NO" dirty="0">
              <a:ea typeface="Calibri"/>
              <a:cs typeface="Calibri"/>
            </a:endParaRPr>
          </a:p>
          <a:p>
            <a:r>
              <a:rPr lang="nb-NO" b="1" dirty="0">
                <a:ea typeface="Calibri"/>
                <a:cs typeface="Calibri"/>
              </a:rPr>
              <a:t>To viktige poenger med fordomspyramiden:</a:t>
            </a:r>
          </a:p>
          <a:p>
            <a:r>
              <a:rPr lang="nb-NO" b="1" dirty="0">
                <a:ea typeface="Calibri"/>
                <a:cs typeface="Calibri"/>
              </a:rPr>
              <a:t>1. Det som skiller de to nederste nivåene fra de fire øverste</a:t>
            </a:r>
            <a:r>
              <a:rPr lang="nb-NO" dirty="0">
                <a:ea typeface="Calibri"/>
                <a:cs typeface="Calibri"/>
              </a:rPr>
              <a:t> er at disse omfatter noe som bor i oss, mens de fire over omfatter hva man gjør/sin atferd som konsekvens av det vi har inni oss. Har noen sterk mistillit til en minoritetsgruppe som resultat av lite kontakt og manglende kunnskap – vil dette kunne resultere i støtende eller ufølsomme kommentarer og atferd, diskriminering, hatefulle ytringer og i verste fall vold eller trusler. Det er derfor viktig at vi lærer mer om hverandre, at vi utfordrer stereotypier og fordommer. </a:t>
            </a:r>
          </a:p>
          <a:p>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ea typeface="Calibri"/>
                <a:cs typeface="Calibri"/>
              </a:rPr>
              <a:t>2. </a:t>
            </a:r>
            <a:r>
              <a:rPr lang="nb-NO" dirty="0">
                <a:ea typeface="Calibri"/>
                <a:cs typeface="Calibri"/>
              </a:rPr>
              <a:t>Juridisk sett spiller </a:t>
            </a:r>
            <a:r>
              <a:rPr lang="nb-NO" b="1" dirty="0">
                <a:ea typeface="Calibri"/>
                <a:cs typeface="Calibri"/>
              </a:rPr>
              <a:t>alvorlighetsgrad i fordomspyramiden </a:t>
            </a:r>
            <a:r>
              <a:rPr lang="nb-NO" dirty="0">
                <a:ea typeface="Calibri"/>
                <a:cs typeface="Calibri"/>
              </a:rPr>
              <a:t>en rolle (se kapittel 2 i rapporten «Stille i møte med hets» for mer informasjon). Det vi ønsker å løfte frem her er at det er </a:t>
            </a:r>
            <a:r>
              <a:rPr lang="nb-NO" b="1" dirty="0"/>
              <a:t>viktig å ha forståelse for at den juridiske alvorlighetsgraden ikke nødvendigvis betyr det samme som </a:t>
            </a:r>
            <a:r>
              <a:rPr lang="nb-NO" b="1" i="1" dirty="0"/>
              <a:t>opplevd </a:t>
            </a:r>
            <a:r>
              <a:rPr lang="nb-NO" b="1" dirty="0"/>
              <a:t>alvorlighetsgrad</a:t>
            </a:r>
            <a:r>
              <a:rPr lang="nb-NO" dirty="0"/>
              <a:t>. For eksempel kan konsekvensene av å bli utsatt for diskriminering gjennom fordommer, stereotypiske holdninger eller mangel på kunnskap oppleves som svært ubehagelige for den som blir utsatt. </a:t>
            </a:r>
            <a:endParaRPr lang="nb-NO" dirty="0">
              <a:ea typeface="Calibri"/>
              <a:cs typeface="Calibri"/>
            </a:endParaRPr>
          </a:p>
          <a:p>
            <a:endParaRPr lang="nb-NO" dirty="0">
              <a:ea typeface="Calibri"/>
              <a:cs typeface="Calibri"/>
            </a:endParaRPr>
          </a:p>
          <a:p>
            <a:endParaRPr lang="nb-NO" dirty="0">
              <a:ea typeface="Calibri"/>
              <a:cs typeface="Calibri"/>
            </a:endParaRPr>
          </a:p>
          <a:p>
            <a:r>
              <a:rPr lang="nb-NO" dirty="0"/>
              <a:t>Kunnskap om fordomspyramiden gjør det enklere for mennesket å identifisere diskriminering av ulik forekomst. Samtidig er det viktig å understreke at all diskriminering skal motarbeides og slås ned på - uavhengig av grad. Dette er også i tråd med arbeidet for ytringsfrihet.  </a:t>
            </a:r>
            <a:endParaRPr lang="nb-NO" dirty="0">
              <a:ea typeface="Calibri"/>
              <a:cs typeface="Calibri"/>
            </a:endParaRPr>
          </a:p>
          <a:p>
            <a:endParaRPr lang="nb-NO" i="1" dirty="0"/>
          </a:p>
          <a:p>
            <a:r>
              <a:rPr lang="nb-NO" b="1" i="0" dirty="0"/>
              <a:t>De tre nederste nivåene er beskyttet av ytringsfriheten.</a:t>
            </a:r>
            <a:r>
              <a:rPr lang="nb-NO" b="1" dirty="0"/>
              <a:t> </a:t>
            </a:r>
            <a:r>
              <a:rPr lang="nb-NO" dirty="0"/>
              <a:t>Ytringsfrihet er retten du har til å ytre din mening - så lenge den ikke er hatefull eller diskriminerende, i tillegg til retten du har til å motta og gi informasjon (Amnesty,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i="1" dirty="0"/>
              <a:t>Summespørsmål dersom du ønsker å nærmere inn på ytringsfriheten: </a:t>
            </a:r>
            <a:r>
              <a:rPr lang="nb-NO" i="1" dirty="0"/>
              <a:t>Hvordan kan vi vite hva som er diskriminering, og hva som er innenfor ytringsfriheten? Spiller det noen rolle for den som blir utsatt?</a:t>
            </a:r>
            <a:r>
              <a:rPr lang="nb-NO" dirty="0"/>
              <a:t> </a:t>
            </a:r>
            <a:endParaRPr lang="nb-NO" dirty="0">
              <a:ea typeface="Calibri"/>
              <a:cs typeface="Calibri"/>
            </a:endParaRPr>
          </a:p>
          <a:p>
            <a:endParaRPr 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a typeface="Calibri"/>
                <a:cs typeface="Calibri"/>
              </a:rPr>
              <a:t>Ønsker du mer informasjon om fordomspyramiden og lover anbefaler vi å lese kapittel 2 i </a:t>
            </a:r>
            <a:r>
              <a:rPr lang="nb-NO" dirty="0" err="1">
                <a:ea typeface="Calibri"/>
                <a:cs typeface="Calibri"/>
              </a:rPr>
              <a:t>NIMs</a:t>
            </a:r>
            <a:r>
              <a:rPr lang="nb-NO" dirty="0">
                <a:ea typeface="Calibri"/>
                <a:cs typeface="Calibri"/>
              </a:rPr>
              <a:t> rapport «Stille i møte med hets», som ble skrevet som kunnskapsgrunnlag for prosjektet. Du finner den her: </a:t>
            </a:r>
            <a:r>
              <a:rPr lang="nb-NO" dirty="0"/>
              <a:t>https://www.nhri.no/2023/stille-i-mote-med-hets-en-rapport-om-tilskuerintervensjon-i-norge/</a:t>
            </a:r>
            <a:endParaRPr lang="nb-NO" dirty="0">
              <a:ea typeface="Calibri"/>
              <a:cs typeface="Calibri"/>
            </a:endParaRPr>
          </a:p>
          <a:p>
            <a:endParaRPr lang="nb-NO" dirty="0">
              <a:ea typeface="Calibri"/>
              <a:cs typeface="Calibri"/>
            </a:endParaRPr>
          </a:p>
        </p:txBody>
      </p:sp>
      <p:sp>
        <p:nvSpPr>
          <p:cNvPr id="4" name="Plassholder for lysbildenummer 3">
            <a:extLst>
              <a:ext uri="{FF2B5EF4-FFF2-40B4-BE49-F238E27FC236}">
                <a16:creationId xmlns:a16="http://schemas.microsoft.com/office/drawing/2014/main" id="{95D75954-0CA6-49D3-D1F9-119D2592B750}"/>
              </a:ext>
            </a:extLst>
          </p:cNvPr>
          <p:cNvSpPr>
            <a:spLocks noGrp="1"/>
          </p:cNvSpPr>
          <p:nvPr>
            <p:ph type="sldNum" sz="quarter" idx="5"/>
          </p:nvPr>
        </p:nvSpPr>
        <p:spPr/>
        <p:txBody>
          <a:bodyPr/>
          <a:lstStyle/>
          <a:p>
            <a:fld id="{78F8475E-C3CA-454B-B2A5-C0CF509BE10C}" type="slidenum">
              <a:rPr lang="en-GB" smtClean="0"/>
              <a:t>9</a:t>
            </a:fld>
            <a:endParaRPr lang="en-GB"/>
          </a:p>
        </p:txBody>
      </p:sp>
    </p:spTree>
    <p:extLst>
      <p:ext uri="{BB962C8B-B14F-4D97-AF65-F5344CB8AC3E}">
        <p14:creationId xmlns:p14="http://schemas.microsoft.com/office/powerpoint/2010/main" val="267570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D0290-3751-107B-190A-079DC902BB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06FCF353-13B4-D043-4254-C0939BFB7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6E8DE1E6-C79C-9F4C-DC09-873D5BE71BEA}"/>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ACEF5F3A-45D9-0F33-8018-24BA9BDFD08D}"/>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DF05F8F-5D11-AC86-6E7C-55E6A5969A18}"/>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400771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C795A-5493-16A6-ED25-D9445ECDC1AB}"/>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8AF46C1E-EF1B-73B2-711A-C5E577A32F5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25805E44-4570-589F-3A25-94CC44C79F93}"/>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AD5DDCD0-918D-E238-A4A1-757F89074A0B}"/>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81438751-CBF8-8C47-F8FD-FCAC186C51E7}"/>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50674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25BCDDB-B213-31F9-7252-4E50A8E44C9D}"/>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B2819351-546A-2E94-1653-3767FC93F29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47B73072-03E8-9A86-3FAC-4349A09220E4}"/>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726CA85E-0905-F31A-9C4F-DB53633C5962}"/>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C6F70FAA-CD7C-96BB-4AB5-94ADB1AC9F24}"/>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58562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3D0466-08F5-CBC4-FC00-6F3E81787D29}"/>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31C7A521-71BB-3AA0-ED3D-74DA9A7B26B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ADA30CC-7C80-66E9-9C31-FDB516782181}"/>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268A1C5E-8D99-7411-5A3A-9E801A0881F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6DC268D-73BD-7E8F-1D9E-627F6A87A202}"/>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01930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3234FA-338E-C570-FCE6-64CBF903F84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1AB7E730-753C-8F3E-F7DB-5D38E170F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1B387C0-9944-6CCB-EED4-90F9B390FF45}"/>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7CEA4E83-461A-120A-6EB1-B01468A7BC2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7F41FA9-3E52-F9C8-618A-19CF3A3478EF}"/>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7262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FFFE97-B955-5D13-F41D-E27F65635FF4}"/>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DD9FB0-564E-B4B6-4DC8-BBAD105B60D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9093FD71-3D5D-EC9C-8D4C-36B41ACBEA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F97CA23B-AD33-F29C-DAF7-286EFA6976CA}"/>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6" name="Plassholder for bunntekst 5">
            <a:extLst>
              <a:ext uri="{FF2B5EF4-FFF2-40B4-BE49-F238E27FC236}">
                <a16:creationId xmlns:a16="http://schemas.microsoft.com/office/drawing/2014/main" id="{2AFF5A6A-BACA-87F0-357F-E6A8BECE0C51}"/>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57326CE7-988B-A8B9-F984-485E4CB390F1}"/>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60148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D05397-2BAD-D358-E65D-924E810A67B8}"/>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3E79CE8-CE9F-29A1-AF4D-A6759C83D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453F1C2-1121-2DDE-4F74-0895E254F33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64F83CF7-4B30-787F-F68D-79958B6A0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70235B8-AAE8-4298-FC5F-A1E4AAE2E02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6DB4EAF2-E200-0396-1B05-995FB71CEE4D}"/>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8" name="Plassholder for bunntekst 7">
            <a:extLst>
              <a:ext uri="{FF2B5EF4-FFF2-40B4-BE49-F238E27FC236}">
                <a16:creationId xmlns:a16="http://schemas.microsoft.com/office/drawing/2014/main" id="{5352A9BD-B377-0FFB-BFB7-D4197D4DA71E}"/>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F9BB86BA-EA52-2AF4-E034-7B20B9168ABE}"/>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74681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5D3E72-0EE9-8412-3BBE-4EBB3F46608A}"/>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5D9743C3-6585-17EA-116F-30CFD2CFBD51}"/>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4" name="Plassholder for bunntekst 3">
            <a:extLst>
              <a:ext uri="{FF2B5EF4-FFF2-40B4-BE49-F238E27FC236}">
                <a16:creationId xmlns:a16="http://schemas.microsoft.com/office/drawing/2014/main" id="{71E2A2CE-5274-8239-5359-9897BDB4135E}"/>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DE970418-A8DE-3749-CF38-101746A49356}"/>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315188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75E968F-3135-7894-6802-4147343E908F}"/>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3" name="Plassholder for bunntekst 2">
            <a:extLst>
              <a:ext uri="{FF2B5EF4-FFF2-40B4-BE49-F238E27FC236}">
                <a16:creationId xmlns:a16="http://schemas.microsoft.com/office/drawing/2014/main" id="{9F6D3C97-554E-6F54-1590-A0E84E1C20C5}"/>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56F6B01E-7EAF-C304-1263-F256DF2A32BB}"/>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626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620E0-6609-5090-2E08-BB3907ADC8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C080058C-DCCF-23C6-F196-F36F88AB6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18E11A47-A325-79B1-4223-A071D9049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94E6905-B75F-A4EF-278A-979316A5FEFE}"/>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6" name="Plassholder for bunntekst 5">
            <a:extLst>
              <a:ext uri="{FF2B5EF4-FFF2-40B4-BE49-F238E27FC236}">
                <a16:creationId xmlns:a16="http://schemas.microsoft.com/office/drawing/2014/main" id="{CC4A838E-7CDE-6053-F3F3-4D30720A6853}"/>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CEE770BF-F1A3-FB18-E667-58586E061E08}"/>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285240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DAE1B4-E699-26A4-E191-62C7C367B0D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A742B823-C471-A943-8DE3-E40D6B67E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201659CB-F0AB-7606-4057-5B746F579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D91A9B4-45DC-55A6-D554-F1ABB0DB13FA}"/>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6" name="Plassholder for bunntekst 5">
            <a:extLst>
              <a:ext uri="{FF2B5EF4-FFF2-40B4-BE49-F238E27FC236}">
                <a16:creationId xmlns:a16="http://schemas.microsoft.com/office/drawing/2014/main" id="{149A8A89-6DE9-ABDA-21C8-DED6329BA259}"/>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9D820734-073D-50B8-F159-446515F6A50D}"/>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97965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28B3D9F-BA11-C9A1-C5B1-38BC579F0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19178FFB-AFD8-24D2-3562-3E93CEB6A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AAC563DF-CEF5-F07E-FCB8-BEED1417D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A79AD621-C699-55AB-3AC2-87968F044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B60CBB85-297E-311F-D3BF-E3183890E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1A3B5-26E5-45CF-9DDC-6BBD8CAF7B5E}" type="slidenum">
              <a:rPr lang="en-GB" smtClean="0"/>
              <a:t>‹#›</a:t>
            </a:fld>
            <a:endParaRPr lang="en-GB"/>
          </a:p>
        </p:txBody>
      </p:sp>
    </p:spTree>
    <p:extLst>
      <p:ext uri="{BB962C8B-B14F-4D97-AF65-F5344CB8AC3E}">
        <p14:creationId xmlns:p14="http://schemas.microsoft.com/office/powerpoint/2010/main" val="21167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wiXxSX36dU4?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GeptiSxNCU?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p7dymc7VnXA?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2901079" y="1679343"/>
            <a:ext cx="6389842" cy="2387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dirty="0">
                <a:ln>
                  <a:noFill/>
                </a:ln>
                <a:solidFill>
                  <a:srgbClr val="E8938C"/>
                </a:solidFill>
                <a:effectLst/>
                <a:uLnTx/>
                <a:uFillTx/>
                <a:latin typeface="Baskerville SemiBold" panose="02020502070401020303" pitchFamily="18" charset="0"/>
                <a:ea typeface="Baskerville SemiBold" panose="02020502070401020303" pitchFamily="18" charset="0"/>
                <a:cs typeface="+mn-cs"/>
              </a:rPr>
              <a:t>Stillhet </a:t>
            </a:r>
            <a:r>
              <a:rPr kumimoji="0" lang="nb-NO" sz="9600" b="1" i="0" u="none" strike="noStrike" kern="1200" cap="none" normalizeH="0" baseline="0" noProof="0" dirty="0">
                <a:ln>
                  <a:noFill/>
                </a:ln>
                <a:solidFill>
                  <a:srgbClr val="FFFFFF"/>
                </a:solidFill>
                <a:effectLst/>
                <a:uLnTx/>
                <a:uFillTx/>
                <a:latin typeface="Baskerville SemiBold" panose="02020502070401020303" pitchFamily="18" charset="0"/>
                <a:ea typeface="Baskerville SemiBold" panose="02020502070401020303" pitchFamily="18" charset="0"/>
                <a:cs typeface="+mn-cs"/>
              </a:rPr>
              <a:t>sårer</a:t>
            </a: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8" name="Bilde 7" descr="Et bilde som inneholder tekst, Grafikk, Font, grafisk design&#10;&#10;Automatisk generert beskrivelse">
            <a:extLst>
              <a:ext uri="{FF2B5EF4-FFF2-40B4-BE49-F238E27FC236}">
                <a16:creationId xmlns:a16="http://schemas.microsoft.com/office/drawing/2014/main" id="{852912C4-3F90-C0AB-EE8E-E412CA187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4" name="Bilde 3" descr="Et bilde som inneholder tekst, Font, Grafikk, logo&#10;&#10;Automatisk generert beskrivelse">
            <a:extLst>
              <a:ext uri="{FF2B5EF4-FFF2-40B4-BE49-F238E27FC236}">
                <a16:creationId xmlns:a16="http://schemas.microsoft.com/office/drawing/2014/main" id="{3AB383C9-6993-1A2C-226B-C95B08203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6806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FEF"/>
        </a:solidFill>
        <a:effectLst/>
      </p:bgPr>
    </p:bg>
    <p:spTree>
      <p:nvGrpSpPr>
        <p:cNvPr id="1" name=""/>
        <p:cNvGrpSpPr/>
        <p:nvPr/>
      </p:nvGrpSpPr>
      <p:grpSpPr>
        <a:xfrm>
          <a:off x="0" y="0"/>
          <a:ext cx="0" cy="0"/>
          <a:chOff x="0" y="0"/>
          <a:chExt cx="0" cy="0"/>
        </a:xfrm>
      </p:grpSpPr>
      <p:pic>
        <p:nvPicPr>
          <p:cNvPr id="6" name="Bilde 5" descr="Et bilde som inneholder tekst, Font, Grafikk, grafisk design&#10;&#10;Automatisk generert beskrivelse">
            <a:extLst>
              <a:ext uri="{FF2B5EF4-FFF2-40B4-BE49-F238E27FC236}">
                <a16:creationId xmlns:a16="http://schemas.microsoft.com/office/drawing/2014/main" id="{EBE954C7-BF96-42E3-33D1-D41237E7F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5" name="Bilde 4" descr="Et bilde som inneholder tekst, skjermbilde, Font, nummer&#10;&#10;Automatisk generert beskrivelse">
            <a:extLst>
              <a:ext uri="{FF2B5EF4-FFF2-40B4-BE49-F238E27FC236}">
                <a16:creationId xmlns:a16="http://schemas.microsoft.com/office/drawing/2014/main" id="{61A5E2F9-9B8D-4C9F-B602-B240A690D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9833">
            <a:off x="2135731" y="1563912"/>
            <a:ext cx="3125837" cy="4421269"/>
          </a:xfrm>
          <a:prstGeom prst="rect">
            <a:avLst/>
          </a:prstGeom>
          <a:ln>
            <a:noFill/>
          </a:ln>
          <a:effectLst>
            <a:outerShdw blurRad="190500" algn="tl" rotWithShape="0">
              <a:srgbClr val="000000">
                <a:alpha val="70000"/>
              </a:srgbClr>
            </a:outerShdw>
          </a:effectLst>
        </p:spPr>
      </p:pic>
      <p:pic>
        <p:nvPicPr>
          <p:cNvPr id="8" name="Bilde 7" descr="Et bilde som inneholder tekst, skjermbilde, Font, Materialegenskap&#10;&#10;Automatisk generert beskrivelse">
            <a:extLst>
              <a:ext uri="{FF2B5EF4-FFF2-40B4-BE49-F238E27FC236}">
                <a16:creationId xmlns:a16="http://schemas.microsoft.com/office/drawing/2014/main" id="{81E0004A-2E58-3460-F62A-851C58554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62788">
            <a:off x="6358647" y="616453"/>
            <a:ext cx="3716134" cy="5256201"/>
          </a:xfrm>
          <a:prstGeom prst="rect">
            <a:avLst/>
          </a:prstGeom>
          <a:ln>
            <a:noFill/>
          </a:ln>
          <a:effectLst>
            <a:outerShdw blurRad="190500" algn="tl" rotWithShape="0">
              <a:srgbClr val="000000">
                <a:alpha val="70000"/>
              </a:srgbClr>
            </a:outerShdw>
          </a:effectLst>
        </p:spPr>
      </p:pic>
      <p:sp>
        <p:nvSpPr>
          <p:cNvPr id="9" name="Tittel 1">
            <a:extLst>
              <a:ext uri="{FF2B5EF4-FFF2-40B4-BE49-F238E27FC236}">
                <a16:creationId xmlns:a16="http://schemas.microsoft.com/office/drawing/2014/main" id="{A5EEC958-B88B-8AA4-E587-97F6C646981D}"/>
              </a:ext>
            </a:extLst>
          </p:cNvPr>
          <p:cNvSpPr>
            <a:spLocks noGrp="1"/>
          </p:cNvSpPr>
          <p:nvPr>
            <p:ph type="title"/>
          </p:nvPr>
        </p:nvSpPr>
        <p:spPr>
          <a:xfrm>
            <a:off x="368495" y="196072"/>
            <a:ext cx="6185170" cy="877887"/>
          </a:xfrm>
        </p:spPr>
        <p:txBody>
          <a:bodyPr>
            <a:normAutofit/>
          </a:bodyPr>
          <a:lstStyle/>
          <a:p>
            <a:pPr>
              <a:lnSpc>
                <a:spcPct val="100000"/>
              </a:lnSpc>
            </a:pPr>
            <a:r>
              <a:rPr lang="en-GB" sz="3200" b="1" dirty="0" err="1">
                <a:solidFill>
                  <a:srgbClr val="443742"/>
                </a:solidFill>
                <a:latin typeface="Poppins" panose="00000500000000000000" pitchFamily="2" charset="0"/>
                <a:cs typeface="Poppins" panose="00000500000000000000" pitchFamily="2" charset="0"/>
              </a:rPr>
              <a:t>Fordomspyramiden</a:t>
            </a:r>
            <a:endParaRPr lang="en-GB" sz="3200" b="1" dirty="0">
              <a:solidFill>
                <a:srgbClr val="44374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0325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FEF"/>
        </a:solidFill>
        <a:effectLst/>
      </p:bgPr>
    </p:bg>
    <p:spTree>
      <p:nvGrpSpPr>
        <p:cNvPr id="1" name=""/>
        <p:cNvGrpSpPr/>
        <p:nvPr/>
      </p:nvGrpSpPr>
      <p:grpSpPr>
        <a:xfrm>
          <a:off x="0" y="0"/>
          <a:ext cx="0" cy="0"/>
          <a:chOff x="0" y="0"/>
          <a:chExt cx="0" cy="0"/>
        </a:xfrm>
      </p:grpSpPr>
      <p:pic>
        <p:nvPicPr>
          <p:cNvPr id="7" name="Bilde 6" descr="Et bilde som inneholder tekst, skjermbilde, Font, Trykk&#10;&#10;Automatisk generert beskrivelse">
            <a:extLst>
              <a:ext uri="{FF2B5EF4-FFF2-40B4-BE49-F238E27FC236}">
                <a16:creationId xmlns:a16="http://schemas.microsoft.com/office/drawing/2014/main" id="{4B16B2DF-CC8B-B462-350C-8D354977D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1421071"/>
            <a:ext cx="6858000" cy="9700142"/>
          </a:xfrm>
          <a:prstGeom prst="rect">
            <a:avLst/>
          </a:prstGeom>
        </p:spPr>
      </p:pic>
      <p:pic>
        <p:nvPicPr>
          <p:cNvPr id="6" name="Bilde 5" descr="Et bilde som inneholder tekst, Font, Grafikk, grafisk design&#10;&#10;Automatisk generert beskrivelse">
            <a:extLst>
              <a:ext uri="{FF2B5EF4-FFF2-40B4-BE49-F238E27FC236}">
                <a16:creationId xmlns:a16="http://schemas.microsoft.com/office/drawing/2014/main" id="{EBE954C7-BF96-42E3-33D1-D41237E7F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21796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5B6CEB3-6E16-CC4B-B1F6-5B4D8F77E88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F9C9E0CF-4216-27DD-7572-46457A231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6" name="TekstSylinder 5">
            <a:extLst>
              <a:ext uri="{FF2B5EF4-FFF2-40B4-BE49-F238E27FC236}">
                <a16:creationId xmlns:a16="http://schemas.microsoft.com/office/drawing/2014/main" id="{BC51E9DE-3E9A-B756-AE0F-0CB5AF97E39A}"/>
              </a:ext>
            </a:extLst>
          </p:cNvPr>
          <p:cNvSpPr txBox="1"/>
          <p:nvPr/>
        </p:nvSpPr>
        <p:spPr>
          <a:xfrm>
            <a:off x="822037" y="1943164"/>
            <a:ext cx="5574204" cy="1938992"/>
          </a:xfrm>
          <a:prstGeom prst="rect">
            <a:avLst/>
          </a:prstGeom>
          <a:noFill/>
        </p:spPr>
        <p:txBody>
          <a:bodyPr wrap="square" rtlCol="0">
            <a:spAutoFit/>
          </a:bodyPr>
          <a:lstStyle/>
          <a:p>
            <a:r>
              <a:rPr lang="en-GB" sz="2400" dirty="0" err="1">
                <a:latin typeface="Avenir Next LT Pro" panose="020B0504020202020204" pitchFamily="34" charset="0"/>
              </a:rPr>
              <a:t>Hva</a:t>
            </a:r>
            <a:r>
              <a:rPr lang="en-GB" sz="2400" dirty="0">
                <a:latin typeface="Avenir Next LT Pro" panose="020B0504020202020204" pitchFamily="34" charset="0"/>
              </a:rPr>
              <a:t> </a:t>
            </a:r>
            <a:r>
              <a:rPr lang="en-GB" sz="2400" dirty="0" err="1">
                <a:latin typeface="Avenir Next LT Pro" panose="020B0504020202020204" pitchFamily="34" charset="0"/>
              </a:rPr>
              <a:t>skiller</a:t>
            </a:r>
            <a:r>
              <a:rPr lang="en-GB" sz="2400" dirty="0">
                <a:latin typeface="Avenir Next LT Pro" panose="020B0504020202020204" pitchFamily="34" charset="0"/>
              </a:rPr>
              <a:t> de to </a:t>
            </a:r>
            <a:r>
              <a:rPr lang="en-GB" sz="2400" dirty="0" err="1">
                <a:latin typeface="Avenir Next LT Pro" panose="020B0504020202020204" pitchFamily="34" charset="0"/>
              </a:rPr>
              <a:t>nederste</a:t>
            </a:r>
            <a:r>
              <a:rPr lang="en-GB" sz="2400" dirty="0">
                <a:latin typeface="Avenir Next LT Pro" panose="020B0504020202020204" pitchFamily="34" charset="0"/>
              </a:rPr>
              <a:t> </a:t>
            </a:r>
            <a:r>
              <a:rPr lang="en-GB" sz="2400" dirty="0" err="1">
                <a:latin typeface="Avenir Next LT Pro" panose="020B0504020202020204" pitchFamily="34" charset="0"/>
              </a:rPr>
              <a:t>nivåene</a:t>
            </a:r>
            <a:r>
              <a:rPr lang="en-GB" sz="2400" dirty="0">
                <a:latin typeface="Avenir Next LT Pro" panose="020B0504020202020204" pitchFamily="34" charset="0"/>
              </a:rPr>
              <a:t> </a:t>
            </a:r>
            <a:r>
              <a:rPr lang="en-GB" sz="2400" dirty="0" err="1">
                <a:latin typeface="Avenir Next LT Pro" panose="020B0504020202020204" pitchFamily="34" charset="0"/>
              </a:rPr>
              <a:t>fra</a:t>
            </a:r>
            <a:r>
              <a:rPr lang="en-GB" sz="2400" dirty="0">
                <a:latin typeface="Avenir Next LT Pro" panose="020B0504020202020204" pitchFamily="34" charset="0"/>
              </a:rPr>
              <a:t> de fire </a:t>
            </a:r>
            <a:r>
              <a:rPr lang="en-GB" sz="2400" dirty="0" err="1">
                <a:latin typeface="Avenir Next LT Pro" panose="020B0504020202020204" pitchFamily="34" charset="0"/>
              </a:rPr>
              <a:t>øverste</a:t>
            </a:r>
            <a:r>
              <a:rPr lang="en-GB" sz="2400" dirty="0">
                <a:latin typeface="Avenir Next LT Pro" panose="020B0504020202020204" pitchFamily="34" charset="0"/>
              </a:rPr>
              <a:t>?</a:t>
            </a:r>
          </a:p>
          <a:p>
            <a:pPr marL="342900" indent="-342900">
              <a:buFont typeface="Arial" panose="020B0604020202020204" pitchFamily="34" charset="0"/>
              <a:buChar char="•"/>
            </a:pPr>
            <a:endParaRPr lang="en-GB" sz="2400" dirty="0">
              <a:latin typeface="Avenir Next LT Pro" panose="020B0504020202020204" pitchFamily="34" charset="0"/>
            </a:endParaRPr>
          </a:p>
          <a:p>
            <a:r>
              <a:rPr lang="en-GB" sz="2400" dirty="0" err="1">
                <a:latin typeface="Avenir Next LT Pro" panose="020B0504020202020204" pitchFamily="34" charset="0"/>
              </a:rPr>
              <a:t>Tror</a:t>
            </a:r>
            <a:r>
              <a:rPr lang="en-GB" sz="2400" dirty="0">
                <a:latin typeface="Avenir Next LT Pro" panose="020B0504020202020204" pitchFamily="34" charset="0"/>
              </a:rPr>
              <a:t> du </a:t>
            </a:r>
            <a:r>
              <a:rPr lang="en-GB" sz="2400" dirty="0" err="1">
                <a:latin typeface="Avenir Next LT Pro" panose="020B0504020202020204" pitchFamily="34" charset="0"/>
              </a:rPr>
              <a:t>alvorlighetsgrad</a:t>
            </a:r>
            <a:r>
              <a:rPr lang="en-GB" sz="2400" dirty="0">
                <a:latin typeface="Avenir Next LT Pro" panose="020B0504020202020204" pitchFamily="34" charset="0"/>
              </a:rPr>
              <a:t> spiller </a:t>
            </a:r>
            <a:r>
              <a:rPr lang="en-GB" sz="2400" dirty="0" err="1">
                <a:latin typeface="Avenir Next LT Pro" panose="020B0504020202020204" pitchFamily="34" charset="0"/>
              </a:rPr>
              <a:t>noen</a:t>
            </a:r>
            <a:r>
              <a:rPr lang="en-GB" sz="2400" dirty="0">
                <a:latin typeface="Avenir Next LT Pro" panose="020B0504020202020204" pitchFamily="34" charset="0"/>
              </a:rPr>
              <a:t> </a:t>
            </a:r>
            <a:r>
              <a:rPr lang="en-GB" sz="2400" dirty="0" err="1">
                <a:latin typeface="Avenir Next LT Pro" panose="020B0504020202020204" pitchFamily="34" charset="0"/>
              </a:rPr>
              <a:t>rolle</a:t>
            </a:r>
            <a:r>
              <a:rPr lang="en-GB" sz="2400" dirty="0">
                <a:latin typeface="Avenir Next LT Pro" panose="020B0504020202020204" pitchFamily="34" charset="0"/>
              </a:rPr>
              <a:t> for den </a:t>
            </a:r>
            <a:r>
              <a:rPr lang="en-GB" sz="2400" dirty="0" err="1">
                <a:latin typeface="Avenir Next LT Pro" panose="020B0504020202020204" pitchFamily="34" charset="0"/>
              </a:rPr>
              <a:t>som</a:t>
            </a:r>
            <a:r>
              <a:rPr lang="en-GB" sz="2400" dirty="0">
                <a:latin typeface="Avenir Next LT Pro" panose="020B0504020202020204" pitchFamily="34" charset="0"/>
              </a:rPr>
              <a:t> er </a:t>
            </a:r>
            <a:r>
              <a:rPr lang="en-GB" sz="2400" dirty="0" err="1">
                <a:latin typeface="Avenir Next LT Pro" panose="020B0504020202020204" pitchFamily="34" charset="0"/>
              </a:rPr>
              <a:t>utsatt</a:t>
            </a:r>
            <a:r>
              <a:rPr lang="en-GB" sz="2400" dirty="0">
                <a:latin typeface="Avenir Next LT Pro" panose="020B0504020202020204" pitchFamily="34" charset="0"/>
              </a:rPr>
              <a:t>? </a:t>
            </a:r>
            <a:r>
              <a:rPr lang="en-GB" sz="2400" dirty="0" err="1">
                <a:latin typeface="Avenir Next LT Pro" panose="020B0504020202020204" pitchFamily="34" charset="0"/>
              </a:rPr>
              <a:t>Hvorfor</a:t>
            </a:r>
            <a:r>
              <a:rPr lang="en-GB" sz="2400" dirty="0">
                <a:latin typeface="Avenir Next LT Pro" panose="020B0504020202020204" pitchFamily="34" charset="0"/>
              </a:rPr>
              <a:t>?</a:t>
            </a:r>
          </a:p>
        </p:txBody>
      </p:sp>
      <p:pic>
        <p:nvPicPr>
          <p:cNvPr id="3" name="Google Shape;273;p42">
            <a:extLst>
              <a:ext uri="{FF2B5EF4-FFF2-40B4-BE49-F238E27FC236}">
                <a16:creationId xmlns:a16="http://schemas.microsoft.com/office/drawing/2014/main" id="{69917FC5-B6A0-29BA-0B96-9D1606F5C039}"/>
              </a:ext>
            </a:extLst>
          </p:cNvPr>
          <p:cNvPicPr preferRelativeResize="0"/>
          <p:nvPr/>
        </p:nvPicPr>
        <p:blipFill>
          <a:blip r:embed="rId5">
            <a:alphaModFix/>
          </a:blip>
          <a:stretch>
            <a:fillRect/>
          </a:stretch>
        </p:blipFill>
        <p:spPr>
          <a:xfrm>
            <a:off x="5309044" y="622364"/>
            <a:ext cx="6060919" cy="5161677"/>
          </a:xfrm>
          <a:prstGeom prst="rect">
            <a:avLst/>
          </a:prstGeom>
          <a:noFill/>
          <a:ln>
            <a:noFill/>
          </a:ln>
        </p:spPr>
      </p:pic>
      <p:sp>
        <p:nvSpPr>
          <p:cNvPr id="8" name="TekstSylinder 7">
            <a:extLst>
              <a:ext uri="{FF2B5EF4-FFF2-40B4-BE49-F238E27FC236}">
                <a16:creationId xmlns:a16="http://schemas.microsoft.com/office/drawing/2014/main" id="{FA3874D1-E46A-E643-5EE6-BB8412F21099}"/>
              </a:ext>
            </a:extLst>
          </p:cNvPr>
          <p:cNvSpPr txBox="1"/>
          <p:nvPr/>
        </p:nvSpPr>
        <p:spPr>
          <a:xfrm>
            <a:off x="822037" y="6323885"/>
            <a:ext cx="3593741" cy="461665"/>
          </a:xfrm>
          <a:prstGeom prst="rect">
            <a:avLst/>
          </a:prstGeom>
          <a:noFill/>
        </p:spPr>
        <p:txBody>
          <a:bodyPr wrap="none" rtlCol="0">
            <a:spAutoFit/>
          </a:bodyPr>
          <a:lstStyle/>
          <a:p>
            <a:r>
              <a:rPr lang="en-GB" sz="1200" b="1" dirty="0">
                <a:latin typeface="Avenir Next LT Pro" panose="020B0504020202020204" pitchFamily="34" charset="0"/>
              </a:rPr>
              <a:t>Kilde</a:t>
            </a:r>
            <a:r>
              <a:rPr lang="en-GB" sz="1200" dirty="0">
                <a:latin typeface="Avenir Next LT Pro" panose="020B0504020202020204" pitchFamily="34" charset="0"/>
              </a:rPr>
              <a:t>: </a:t>
            </a:r>
            <a:r>
              <a:rPr lang="en-GB" sz="1200" dirty="0" err="1">
                <a:latin typeface="Avenir Next LT Pro" panose="020B0504020202020204" pitchFamily="34" charset="0"/>
              </a:rPr>
              <a:t>Stille</a:t>
            </a:r>
            <a:r>
              <a:rPr lang="en-GB" sz="1200" dirty="0">
                <a:latin typeface="Avenir Next LT Pro" panose="020B0504020202020204" pitchFamily="34" charset="0"/>
              </a:rPr>
              <a:t> </a:t>
            </a:r>
            <a:r>
              <a:rPr lang="en-GB" sz="1200" dirty="0" err="1">
                <a:latin typeface="Avenir Next LT Pro" panose="020B0504020202020204" pitchFamily="34" charset="0"/>
              </a:rPr>
              <a:t>i</a:t>
            </a:r>
            <a:r>
              <a:rPr lang="en-GB" sz="1200" dirty="0">
                <a:latin typeface="Avenir Next LT Pro" panose="020B0504020202020204" pitchFamily="34" charset="0"/>
              </a:rPr>
              <a:t> </a:t>
            </a:r>
            <a:r>
              <a:rPr lang="en-GB" sz="1200" dirty="0" err="1">
                <a:latin typeface="Avenir Next LT Pro" panose="020B0504020202020204" pitchFamily="34" charset="0"/>
              </a:rPr>
              <a:t>møte</a:t>
            </a:r>
            <a:r>
              <a:rPr lang="en-GB" sz="1200" dirty="0">
                <a:latin typeface="Avenir Next LT Pro" panose="020B0504020202020204" pitchFamily="34" charset="0"/>
              </a:rPr>
              <a:t> med </a:t>
            </a:r>
            <a:r>
              <a:rPr lang="en-GB" sz="1200" dirty="0" err="1">
                <a:latin typeface="Avenir Next LT Pro" panose="020B0504020202020204" pitchFamily="34" charset="0"/>
              </a:rPr>
              <a:t>hets</a:t>
            </a:r>
            <a:r>
              <a:rPr lang="en-GB" sz="1200" dirty="0">
                <a:latin typeface="Avenir Next LT Pro" panose="020B0504020202020204" pitchFamily="34" charset="0"/>
              </a:rPr>
              <a:t>. </a:t>
            </a:r>
            <a:br>
              <a:rPr lang="en-GB" sz="1200" dirty="0">
                <a:latin typeface="Avenir Next LT Pro" panose="020B0504020202020204" pitchFamily="34" charset="0"/>
              </a:rPr>
            </a:br>
            <a:r>
              <a:rPr lang="en-GB" sz="1200" dirty="0" err="1">
                <a:latin typeface="Avenir Next LT Pro" panose="020B0504020202020204" pitchFamily="34" charset="0"/>
              </a:rPr>
              <a:t>Norges</a:t>
            </a:r>
            <a:r>
              <a:rPr lang="en-GB" sz="1200" dirty="0">
                <a:latin typeface="Avenir Next LT Pro" panose="020B0504020202020204" pitchFamily="34" charset="0"/>
              </a:rPr>
              <a:t> </a:t>
            </a:r>
            <a:r>
              <a:rPr lang="en-GB" sz="1200" dirty="0" err="1">
                <a:latin typeface="Avenir Next LT Pro" panose="020B0504020202020204" pitchFamily="34" charset="0"/>
              </a:rPr>
              <a:t>institusjon</a:t>
            </a:r>
            <a:r>
              <a:rPr lang="en-GB" sz="1200" dirty="0">
                <a:latin typeface="Avenir Next LT Pro" panose="020B0504020202020204" pitchFamily="34" charset="0"/>
              </a:rPr>
              <a:t> for </a:t>
            </a:r>
            <a:r>
              <a:rPr lang="en-GB" sz="1200" dirty="0" err="1">
                <a:latin typeface="Avenir Next LT Pro" panose="020B0504020202020204" pitchFamily="34" charset="0"/>
              </a:rPr>
              <a:t>menneskerettigheter</a:t>
            </a:r>
            <a:r>
              <a:rPr lang="en-GB" sz="1200" dirty="0">
                <a:latin typeface="Avenir Next LT Pro" panose="020B0504020202020204" pitchFamily="34" charset="0"/>
              </a:rPr>
              <a:t> 2023</a:t>
            </a:r>
          </a:p>
        </p:txBody>
      </p:sp>
      <p:sp>
        <p:nvSpPr>
          <p:cNvPr id="16" name="Tittel 1">
            <a:extLst>
              <a:ext uri="{FF2B5EF4-FFF2-40B4-BE49-F238E27FC236}">
                <a16:creationId xmlns:a16="http://schemas.microsoft.com/office/drawing/2014/main" id="{9D07D8FF-9C1E-B484-C9EE-1AA8C6EB521D}"/>
              </a:ext>
            </a:extLst>
          </p:cNvPr>
          <p:cNvSpPr>
            <a:spLocks noGrp="1"/>
          </p:cNvSpPr>
          <p:nvPr>
            <p:ph type="title"/>
          </p:nvPr>
        </p:nvSpPr>
        <p:spPr>
          <a:xfrm>
            <a:off x="822037" y="992827"/>
            <a:ext cx="6185170" cy="877887"/>
          </a:xfrm>
        </p:spPr>
        <p:txBody>
          <a:bodyPr>
            <a:normAutofit/>
          </a:bodyPr>
          <a:lstStyle/>
          <a:p>
            <a:pPr>
              <a:lnSpc>
                <a:spcPct val="100000"/>
              </a:lnSpc>
            </a:pPr>
            <a:r>
              <a:rPr lang="en-GB" sz="4000" b="1" dirty="0" err="1">
                <a:solidFill>
                  <a:srgbClr val="443742"/>
                </a:solidFill>
                <a:latin typeface="Poppins" panose="00000500000000000000" pitchFamily="2" charset="0"/>
                <a:cs typeface="Poppins" panose="00000500000000000000" pitchFamily="2" charset="0"/>
              </a:rPr>
              <a:t>Fordomspyramiden</a:t>
            </a:r>
            <a:endParaRPr lang="en-GB" sz="4000" b="1" dirty="0">
              <a:solidFill>
                <a:srgbClr val="44374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8992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838200" y="2551113"/>
            <a:ext cx="10515600" cy="1325563"/>
          </a:xfrm>
        </p:spPr>
        <p:txBody>
          <a:bodyPr>
            <a:normAutofit fontScale="90000"/>
          </a:bodyPr>
          <a:lstStyle/>
          <a:p>
            <a:pPr>
              <a:lnSpc>
                <a:spcPct val="100000"/>
              </a:lnSpc>
            </a:pPr>
            <a:r>
              <a:rPr lang="en-GB" b="1" dirty="0" err="1">
                <a:solidFill>
                  <a:srgbClr val="443742"/>
                </a:solidFill>
                <a:latin typeface="Libre Baskerville" panose="02000000000000000000" pitchFamily="2" charset="0"/>
                <a:cs typeface="Poppins" panose="00000500000000000000" pitchFamily="2" charset="0"/>
              </a:rPr>
              <a:t>Hvordan</a:t>
            </a:r>
            <a:r>
              <a:rPr lang="en-GB" b="1" dirty="0">
                <a:solidFill>
                  <a:srgbClr val="443742"/>
                </a:solidFill>
                <a:latin typeface="Libre Baskerville" panose="02000000000000000000" pitchFamily="2" charset="0"/>
                <a:cs typeface="Poppins" panose="00000500000000000000" pitchFamily="2" charset="0"/>
              </a:rPr>
              <a:t> </a:t>
            </a:r>
            <a:r>
              <a:rPr lang="en-GB" b="1" dirty="0" err="1">
                <a:solidFill>
                  <a:srgbClr val="443742"/>
                </a:solidFill>
                <a:latin typeface="Libre Baskerville" panose="02000000000000000000" pitchFamily="2" charset="0"/>
                <a:cs typeface="Poppins" panose="00000500000000000000" pitchFamily="2" charset="0"/>
              </a:rPr>
              <a:t>kan</a:t>
            </a:r>
            <a:r>
              <a:rPr lang="en-GB" b="1" dirty="0">
                <a:solidFill>
                  <a:srgbClr val="443742"/>
                </a:solidFill>
                <a:latin typeface="Libre Baskerville" panose="02000000000000000000" pitchFamily="2" charset="0"/>
                <a:cs typeface="Poppins" panose="00000500000000000000" pitchFamily="2" charset="0"/>
              </a:rPr>
              <a:t> </a:t>
            </a:r>
            <a:r>
              <a:rPr lang="en-GB" b="1" dirty="0" err="1">
                <a:solidFill>
                  <a:srgbClr val="443742"/>
                </a:solidFill>
                <a:latin typeface="Libre Baskerville" panose="02000000000000000000" pitchFamily="2" charset="0"/>
                <a:cs typeface="Poppins" panose="00000500000000000000" pitchFamily="2" charset="0"/>
              </a:rPr>
              <a:t>hets</a:t>
            </a:r>
            <a:r>
              <a:rPr lang="en-GB" b="1" dirty="0">
                <a:solidFill>
                  <a:srgbClr val="443742"/>
                </a:solidFill>
                <a:latin typeface="Libre Baskerville" panose="02000000000000000000" pitchFamily="2" charset="0"/>
                <a:cs typeface="Poppins" panose="00000500000000000000" pitchFamily="2" charset="0"/>
              </a:rPr>
              <a:t>, </a:t>
            </a:r>
            <a:r>
              <a:rPr lang="en-GB" b="1" dirty="0" err="1">
                <a:solidFill>
                  <a:srgbClr val="443742"/>
                </a:solidFill>
                <a:latin typeface="Libre Baskerville" panose="02000000000000000000" pitchFamily="2" charset="0"/>
                <a:cs typeface="Poppins" panose="00000500000000000000" pitchFamily="2" charset="0"/>
              </a:rPr>
              <a:t>rasisme</a:t>
            </a:r>
            <a:r>
              <a:rPr lang="en-GB" b="1" dirty="0">
                <a:solidFill>
                  <a:srgbClr val="443742"/>
                </a:solidFill>
                <a:latin typeface="Libre Baskerville" panose="02000000000000000000" pitchFamily="2" charset="0"/>
                <a:cs typeface="Poppins" panose="00000500000000000000" pitchFamily="2" charset="0"/>
              </a:rPr>
              <a:t> </a:t>
            </a:r>
            <a:br>
              <a:rPr lang="en-GB" b="1" dirty="0">
                <a:solidFill>
                  <a:srgbClr val="443742"/>
                </a:solidFill>
                <a:latin typeface="Libre Baskerville" panose="02000000000000000000" pitchFamily="2" charset="0"/>
                <a:cs typeface="Poppins" panose="00000500000000000000" pitchFamily="2" charset="0"/>
              </a:rPr>
            </a:br>
            <a:r>
              <a:rPr lang="en-GB" b="1" dirty="0" err="1">
                <a:solidFill>
                  <a:srgbClr val="443742"/>
                </a:solidFill>
                <a:latin typeface="Libre Baskerville" panose="02000000000000000000" pitchFamily="2" charset="0"/>
                <a:cs typeface="Poppins" panose="00000500000000000000" pitchFamily="2" charset="0"/>
              </a:rPr>
              <a:t>og</a:t>
            </a:r>
            <a:r>
              <a:rPr lang="en-GB" b="1" dirty="0">
                <a:solidFill>
                  <a:srgbClr val="443742"/>
                </a:solidFill>
                <a:latin typeface="Libre Baskerville" panose="02000000000000000000" pitchFamily="2" charset="0"/>
                <a:cs typeface="Poppins" panose="00000500000000000000" pitchFamily="2" charset="0"/>
              </a:rPr>
              <a:t> </a:t>
            </a:r>
            <a:r>
              <a:rPr lang="en-GB" b="1" dirty="0" err="1">
                <a:solidFill>
                  <a:srgbClr val="443742"/>
                </a:solidFill>
                <a:latin typeface="Libre Baskerville" panose="02000000000000000000" pitchFamily="2" charset="0"/>
                <a:cs typeface="Poppins" panose="00000500000000000000" pitchFamily="2" charset="0"/>
              </a:rPr>
              <a:t>diskriminering</a:t>
            </a:r>
            <a:r>
              <a:rPr lang="en-GB" b="1" dirty="0">
                <a:solidFill>
                  <a:srgbClr val="443742"/>
                </a:solidFill>
                <a:latin typeface="Libre Baskerville" panose="02000000000000000000" pitchFamily="2" charset="0"/>
                <a:cs typeface="Poppins" panose="00000500000000000000" pitchFamily="2" charset="0"/>
              </a:rPr>
              <a:t> se </a:t>
            </a:r>
            <a:r>
              <a:rPr lang="en-GB" b="1" dirty="0" err="1">
                <a:solidFill>
                  <a:srgbClr val="443742"/>
                </a:solidFill>
                <a:latin typeface="Libre Baskerville" panose="02000000000000000000" pitchFamily="2" charset="0"/>
                <a:cs typeface="Poppins" panose="00000500000000000000" pitchFamily="2" charset="0"/>
              </a:rPr>
              <a:t>ut</a:t>
            </a:r>
            <a:r>
              <a:rPr lang="en-GB" b="1" dirty="0">
                <a:solidFill>
                  <a:srgbClr val="443742"/>
                </a:solidFill>
                <a:latin typeface="Libre Baskerville" panose="02000000000000000000" pitchFamily="2" charset="0"/>
                <a:cs typeface="Poppins" panose="00000500000000000000" pitchFamily="2" charset="0"/>
              </a:rPr>
              <a:t>?</a:t>
            </a:r>
          </a:p>
        </p:txBody>
      </p:sp>
      <p:pic>
        <p:nvPicPr>
          <p:cNvPr id="5" name="Bilde 4" descr="Et bilde som inneholder tekst, Font, Grafikk, grafisk design&#10;&#10;Automatisk generert beskrivelse">
            <a:extLst>
              <a:ext uri="{FF2B5EF4-FFF2-40B4-BE49-F238E27FC236}">
                <a16:creationId xmlns:a16="http://schemas.microsoft.com/office/drawing/2014/main" id="{8BFCF879-560F-AB2A-67BE-369E063AC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188863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5BDF4-F626-6D34-0FE4-6B0AB4D083DE}"/>
              </a:ext>
            </a:extLst>
          </p:cNvPr>
          <p:cNvSpPr>
            <a:spLocks noGrp="1"/>
          </p:cNvSpPr>
          <p:nvPr>
            <p:ph type="title"/>
          </p:nvPr>
        </p:nvSpPr>
        <p:spPr/>
        <p:txBody>
          <a:bodyPr/>
          <a:lstStyle/>
          <a:p>
            <a:endParaRPr lang="en-GB"/>
          </a:p>
        </p:txBody>
      </p:sp>
      <p:pic>
        <p:nvPicPr>
          <p:cNvPr id="5" name="Media på Internett 4" title="Stillhet sårer: Taminas historie">
            <a:hlinkClick r:id="" action="ppaction://media"/>
            <a:extLst>
              <a:ext uri="{FF2B5EF4-FFF2-40B4-BE49-F238E27FC236}">
                <a16:creationId xmlns:a16="http://schemas.microsoft.com/office/drawing/2014/main" id="{212066EE-C9EA-9309-B6F8-8F644B1ED7DA}"/>
              </a:ext>
            </a:extLst>
          </p:cNvPr>
          <p:cNvPicPr>
            <a:picLocks noGrp="1" noRot="1" noChangeAspect="1"/>
          </p:cNvPicPr>
          <p:nvPr>
            <p:ph idx="1"/>
            <a:videoFile r:link="rId1"/>
          </p:nvPr>
        </p:nvPicPr>
        <p:blipFill>
          <a:blip r:embed="rId4"/>
          <a:stretch>
            <a:fillRect/>
          </a:stretch>
        </p:blipFill>
        <p:spPr>
          <a:xfrm>
            <a:off x="0" y="0"/>
            <a:ext cx="12192000" cy="6888946"/>
          </a:xfrm>
          <a:prstGeom prst="rect">
            <a:avLst/>
          </a:prstGeom>
        </p:spPr>
      </p:pic>
    </p:spTree>
    <p:extLst>
      <p:ext uri="{BB962C8B-B14F-4D97-AF65-F5344CB8AC3E}">
        <p14:creationId xmlns:p14="http://schemas.microsoft.com/office/powerpoint/2010/main" val="9737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F2A2D49F-4539-5E19-076A-A949220F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6" name="Bilde 5" descr="Et bilde som inneholder klær, Menneskeansikt, person, slips&#10;&#10;Automatisk generert beskrivelse">
            <a:extLst>
              <a:ext uri="{FF2B5EF4-FFF2-40B4-BE49-F238E27FC236}">
                <a16:creationId xmlns:a16="http://schemas.microsoft.com/office/drawing/2014/main" id="{408446D1-3B5F-65FB-9F5E-DA8D043FF716}"/>
              </a:ext>
            </a:extLst>
          </p:cNvPr>
          <p:cNvPicPr>
            <a:picLocks noChangeAspect="1"/>
          </p:cNvPicPr>
          <p:nvPr/>
        </p:nvPicPr>
        <p:blipFill rotWithShape="1">
          <a:blip r:embed="rId4">
            <a:extLst>
              <a:ext uri="{28A0092B-C50C-407E-A947-70E740481C1C}">
                <a14:useLocalDpi xmlns:a14="http://schemas.microsoft.com/office/drawing/2010/main" val="0"/>
              </a:ext>
            </a:extLst>
          </a:blip>
          <a:srcRect l="30744" t="8056" r="30415"/>
          <a:stretch/>
        </p:blipFill>
        <p:spPr>
          <a:xfrm>
            <a:off x="0" y="0"/>
            <a:ext cx="5150498" cy="6858000"/>
          </a:xfrm>
          <a:prstGeom prst="rect">
            <a:avLst/>
          </a:prstGeom>
        </p:spPr>
      </p:pic>
      <p:sp>
        <p:nvSpPr>
          <p:cNvPr id="7" name="Plassholder for innhold 2">
            <a:extLst>
              <a:ext uri="{FF2B5EF4-FFF2-40B4-BE49-F238E27FC236}">
                <a16:creationId xmlns:a16="http://schemas.microsoft.com/office/drawing/2014/main" id="{BE59EFF2-B799-B237-C826-CA4A38CD7064}"/>
              </a:ext>
            </a:extLst>
          </p:cNvPr>
          <p:cNvSpPr txBox="1">
            <a:spLocks/>
          </p:cNvSpPr>
          <p:nvPr/>
        </p:nvSpPr>
        <p:spPr>
          <a:xfrm>
            <a:off x="5515340" y="2575249"/>
            <a:ext cx="5790970" cy="1707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err="1">
                <a:solidFill>
                  <a:srgbClr val="443742"/>
                </a:solidFill>
                <a:latin typeface="Avenir Next LT Pro" panose="020B0504020202020204" pitchFamily="34" charset="0"/>
              </a:rPr>
              <a:t>Hvordan</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hadde</a:t>
            </a:r>
            <a:r>
              <a:rPr lang="en-GB" dirty="0">
                <a:solidFill>
                  <a:srgbClr val="443742"/>
                </a:solidFill>
                <a:latin typeface="Avenir Next LT Pro" panose="020B0504020202020204" pitchFamily="34" charset="0"/>
              </a:rPr>
              <a:t> du </a:t>
            </a:r>
            <a:r>
              <a:rPr lang="en-GB" dirty="0" err="1">
                <a:solidFill>
                  <a:srgbClr val="443742"/>
                </a:solidFill>
                <a:latin typeface="Avenir Next LT Pro" panose="020B0504020202020204" pitchFamily="34" charset="0"/>
              </a:rPr>
              <a:t>reagert</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hvis</a:t>
            </a:r>
            <a:r>
              <a:rPr lang="en-GB" dirty="0">
                <a:solidFill>
                  <a:srgbClr val="443742"/>
                </a:solidFill>
                <a:latin typeface="Avenir Next LT Pro" panose="020B0504020202020204" pitchFamily="34" charset="0"/>
              </a:rPr>
              <a:t> du var Tamina?</a:t>
            </a:r>
            <a:br>
              <a:rPr lang="en-GB" dirty="0">
                <a:solidFill>
                  <a:srgbClr val="443742"/>
                </a:solidFill>
                <a:latin typeface="Avenir Next LT Pro" panose="020B0504020202020204" pitchFamily="34" charset="0"/>
              </a:rPr>
            </a:br>
            <a:endParaRPr lang="en-GB" dirty="0">
              <a:solidFill>
                <a:srgbClr val="443742"/>
              </a:solidFill>
              <a:latin typeface="Avenir Next LT Pro" panose="020B0504020202020204" pitchFamily="34" charset="0"/>
            </a:endParaRPr>
          </a:p>
          <a:p>
            <a:pPr lvl="1"/>
            <a:r>
              <a:rPr lang="en-GB" dirty="0" err="1">
                <a:solidFill>
                  <a:srgbClr val="443742"/>
                </a:solidFill>
                <a:latin typeface="Avenir Next LT Pro" panose="020B0504020202020204" pitchFamily="34" charset="0"/>
              </a:rPr>
              <a:t>Hvorfor</a:t>
            </a:r>
            <a:r>
              <a:rPr lang="en-GB" dirty="0">
                <a:solidFill>
                  <a:srgbClr val="443742"/>
                </a:solidFill>
                <a:latin typeface="Avenir Next LT Pro" panose="020B0504020202020204" pitchFamily="34" charset="0"/>
              </a:rPr>
              <a:t> griper </a:t>
            </a:r>
            <a:r>
              <a:rPr lang="en-GB" dirty="0" err="1">
                <a:solidFill>
                  <a:srgbClr val="443742"/>
                </a:solidFill>
                <a:latin typeface="Avenir Next LT Pro" panose="020B0504020202020204" pitchFamily="34" charset="0"/>
              </a:rPr>
              <a:t>ingen</a:t>
            </a:r>
            <a:r>
              <a:rPr lang="en-GB" dirty="0">
                <a:solidFill>
                  <a:srgbClr val="443742"/>
                </a:solidFill>
                <a:latin typeface="Avenir Next LT Pro" panose="020B0504020202020204" pitchFamily="34" charset="0"/>
              </a:rPr>
              <a:t> inn?</a:t>
            </a:r>
          </a:p>
          <a:p>
            <a:pPr lvl="1"/>
            <a:endParaRPr lang="en-GB" dirty="0">
              <a:solidFill>
                <a:srgbClr val="443742"/>
              </a:solidFill>
              <a:latin typeface="Avenir Next LT Pro" panose="020B0504020202020204" pitchFamily="34" charset="0"/>
            </a:endParaRPr>
          </a:p>
        </p:txBody>
      </p:sp>
    </p:spTree>
    <p:extLst>
      <p:ext uri="{BB962C8B-B14F-4D97-AF65-F5344CB8AC3E}">
        <p14:creationId xmlns:p14="http://schemas.microsoft.com/office/powerpoint/2010/main" val="276213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41F779D-5274-3D46-C3DE-B34F423279D5}"/>
              </a:ext>
            </a:extLst>
          </p:cNvPr>
          <p:cNvSpPr>
            <a:spLocks noGrp="1"/>
          </p:cNvSpPr>
          <p:nvPr>
            <p:ph idx="1"/>
          </p:nvPr>
        </p:nvSpPr>
        <p:spPr>
          <a:xfrm>
            <a:off x="4983408" y="2436950"/>
            <a:ext cx="6211675" cy="2335685"/>
          </a:xfrm>
        </p:spPr>
        <p:txBody>
          <a:bodyPr>
            <a:normAutofit/>
          </a:bodyPr>
          <a:lstStyle/>
          <a:p>
            <a:pPr lvl="1"/>
            <a:r>
              <a:rPr lang="en-GB" dirty="0" err="1">
                <a:solidFill>
                  <a:srgbClr val="443742"/>
                </a:solidFill>
                <a:latin typeface="Avenir Next LT Pro" panose="020B0504020202020204" pitchFamily="34" charset="0"/>
              </a:rPr>
              <a:t>Hva</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trenger</a:t>
            </a:r>
            <a:r>
              <a:rPr lang="en-GB" dirty="0">
                <a:solidFill>
                  <a:srgbClr val="443742"/>
                </a:solidFill>
                <a:latin typeface="Avenir Next LT Pro" panose="020B0504020202020204" pitchFamily="34" charset="0"/>
              </a:rPr>
              <a:t> du for å </a:t>
            </a:r>
            <a:r>
              <a:rPr lang="en-GB" dirty="0" err="1">
                <a:solidFill>
                  <a:srgbClr val="443742"/>
                </a:solidFill>
                <a:latin typeface="Avenir Next LT Pro" panose="020B0504020202020204" pitchFamily="34" charset="0"/>
              </a:rPr>
              <a:t>føle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deg</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trygg</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nok</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til</a:t>
            </a:r>
            <a:r>
              <a:rPr lang="en-GB" dirty="0">
                <a:solidFill>
                  <a:srgbClr val="443742"/>
                </a:solidFill>
                <a:latin typeface="Avenir Next LT Pro" panose="020B0504020202020204" pitchFamily="34" charset="0"/>
              </a:rPr>
              <a:t> å gripe inn?</a:t>
            </a:r>
            <a:br>
              <a:rPr lang="en-GB" sz="1000" dirty="0">
                <a:solidFill>
                  <a:srgbClr val="443742"/>
                </a:solidFill>
                <a:latin typeface="Avenir Next LT Pro" panose="020B0504020202020204" pitchFamily="34" charset="0"/>
              </a:rPr>
            </a:br>
            <a:endParaRPr lang="en-GB" dirty="0">
              <a:solidFill>
                <a:srgbClr val="443742"/>
              </a:solidFill>
              <a:latin typeface="Avenir Next LT Pro" panose="020B0504020202020204" pitchFamily="34" charset="0"/>
            </a:endParaRPr>
          </a:p>
          <a:p>
            <a:pPr lvl="1"/>
            <a:r>
              <a:rPr lang="en-GB" dirty="0" err="1">
                <a:solidFill>
                  <a:srgbClr val="443742"/>
                </a:solidFill>
                <a:latin typeface="Avenir Next LT Pro" panose="020B0504020202020204" pitchFamily="34" charset="0"/>
              </a:rPr>
              <a:t>Hvordan</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kan</a:t>
            </a:r>
            <a:r>
              <a:rPr lang="en-GB" dirty="0">
                <a:solidFill>
                  <a:srgbClr val="443742"/>
                </a:solidFill>
                <a:latin typeface="Avenir Next LT Pro" panose="020B0504020202020204" pitchFamily="34" charset="0"/>
              </a:rPr>
              <a:t> du gripe inn </a:t>
            </a:r>
            <a:r>
              <a:rPr lang="en-GB" dirty="0" err="1">
                <a:solidFill>
                  <a:srgbClr val="443742"/>
                </a:solidFill>
                <a:latin typeface="Avenir Next LT Pro" panose="020B0504020202020204" pitchFamily="34" charset="0"/>
              </a:rPr>
              <a:t>uten</a:t>
            </a:r>
            <a:r>
              <a:rPr lang="en-GB" dirty="0">
                <a:solidFill>
                  <a:srgbClr val="443742"/>
                </a:solidFill>
                <a:latin typeface="Avenir Next LT Pro" panose="020B0504020202020204" pitchFamily="34" charset="0"/>
              </a:rPr>
              <a:t> å </a:t>
            </a:r>
            <a:r>
              <a:rPr lang="en-GB" dirty="0" err="1">
                <a:solidFill>
                  <a:srgbClr val="443742"/>
                </a:solidFill>
                <a:latin typeface="Avenir Next LT Pro" panose="020B0504020202020204" pitchFamily="34" charset="0"/>
              </a:rPr>
              <a:t>eskalere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situasjonen</a:t>
            </a:r>
            <a:r>
              <a:rPr lang="en-GB" dirty="0">
                <a:solidFill>
                  <a:srgbClr val="443742"/>
                </a:solidFill>
                <a:latin typeface="Avenir Next LT Pro" panose="020B0504020202020204" pitchFamily="34" charset="0"/>
              </a:rPr>
              <a:t>?</a:t>
            </a:r>
          </a:p>
        </p:txBody>
      </p:sp>
      <p:pic>
        <p:nvPicPr>
          <p:cNvPr id="4" name="Bilde 3" descr="Et bilde som inneholder tekst, Font, Grafikk, grafisk design&#10;&#10;Automatisk generert beskrivelse">
            <a:extLst>
              <a:ext uri="{FF2B5EF4-FFF2-40B4-BE49-F238E27FC236}">
                <a16:creationId xmlns:a16="http://schemas.microsoft.com/office/drawing/2014/main" id="{7131B944-96F1-EBA4-E36C-02D39272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12" name="Bilde 11">
            <a:extLst>
              <a:ext uri="{FF2B5EF4-FFF2-40B4-BE49-F238E27FC236}">
                <a16:creationId xmlns:a16="http://schemas.microsoft.com/office/drawing/2014/main" id="{7D60111B-085D-729E-393D-813F6289B888}"/>
              </a:ext>
            </a:extLst>
          </p:cNvPr>
          <p:cNvPicPr>
            <a:picLocks noChangeAspect="1"/>
          </p:cNvPicPr>
          <p:nvPr/>
        </p:nvPicPr>
        <p:blipFill>
          <a:blip r:embed="rId4"/>
          <a:stretch>
            <a:fillRect/>
          </a:stretch>
        </p:blipFill>
        <p:spPr>
          <a:xfrm>
            <a:off x="-805521" y="0"/>
            <a:ext cx="5788929" cy="6858000"/>
          </a:xfrm>
          <a:prstGeom prst="rect">
            <a:avLst/>
          </a:prstGeom>
        </p:spPr>
      </p:pic>
      <p:sp>
        <p:nvSpPr>
          <p:cNvPr id="13" name="Tittel 1">
            <a:extLst>
              <a:ext uri="{FF2B5EF4-FFF2-40B4-BE49-F238E27FC236}">
                <a16:creationId xmlns:a16="http://schemas.microsoft.com/office/drawing/2014/main" id="{DB3AC4CC-580A-9538-6730-EB6A729EA6E4}"/>
              </a:ext>
            </a:extLst>
          </p:cNvPr>
          <p:cNvSpPr>
            <a:spLocks noGrp="1"/>
          </p:cNvSpPr>
          <p:nvPr>
            <p:ph type="title"/>
          </p:nvPr>
        </p:nvSpPr>
        <p:spPr>
          <a:xfrm>
            <a:off x="5306640" y="1435840"/>
            <a:ext cx="5349722" cy="1001110"/>
          </a:xfrm>
        </p:spPr>
        <p:txBody>
          <a:bodyPr>
            <a:normAutofit/>
          </a:bodyPr>
          <a:lstStyle/>
          <a:p>
            <a:pPr>
              <a:lnSpc>
                <a:spcPct val="150000"/>
              </a:lnSpc>
            </a:pPr>
            <a:r>
              <a:rPr lang="en-GB" sz="4000" b="1" dirty="0" err="1">
                <a:solidFill>
                  <a:srgbClr val="443742"/>
                </a:solidFill>
                <a:latin typeface="Poppins" panose="00000500000000000000" pitchFamily="2" charset="0"/>
                <a:cs typeface="Poppins" panose="00000500000000000000" pitchFamily="2" charset="0"/>
              </a:rPr>
              <a:t>Hva</a:t>
            </a:r>
            <a:r>
              <a:rPr lang="en-GB" sz="4000" b="1" dirty="0">
                <a:solidFill>
                  <a:srgbClr val="443742"/>
                </a:solidFill>
                <a:latin typeface="Poppins" panose="00000500000000000000" pitchFamily="2" charset="0"/>
                <a:cs typeface="Poppins" panose="00000500000000000000" pitchFamily="2" charset="0"/>
              </a:rPr>
              <a:t> </a:t>
            </a:r>
            <a:r>
              <a:rPr lang="en-GB" sz="4000" b="1" dirty="0" err="1">
                <a:solidFill>
                  <a:srgbClr val="443742"/>
                </a:solidFill>
                <a:latin typeface="Poppins" panose="00000500000000000000" pitchFamily="2" charset="0"/>
                <a:cs typeface="Poppins" panose="00000500000000000000" pitchFamily="2" charset="0"/>
              </a:rPr>
              <a:t>gjør</a:t>
            </a:r>
            <a:r>
              <a:rPr lang="en-GB" sz="4000" b="1" dirty="0">
                <a:solidFill>
                  <a:srgbClr val="443742"/>
                </a:solidFill>
                <a:latin typeface="Poppins" panose="00000500000000000000" pitchFamily="2" charset="0"/>
                <a:cs typeface="Poppins" panose="00000500000000000000" pitchFamily="2" charset="0"/>
              </a:rPr>
              <a:t> </a:t>
            </a:r>
            <a:r>
              <a:rPr lang="en-GB" sz="4000" b="1" dirty="0" err="1">
                <a:solidFill>
                  <a:srgbClr val="443742"/>
                </a:solidFill>
                <a:latin typeface="Poppins" panose="00000500000000000000" pitchFamily="2" charset="0"/>
                <a:cs typeface="Poppins" panose="00000500000000000000" pitchFamily="2" charset="0"/>
              </a:rPr>
              <a:t>deg</a:t>
            </a:r>
            <a:r>
              <a:rPr lang="en-GB" sz="4000" b="1" dirty="0">
                <a:solidFill>
                  <a:srgbClr val="443742"/>
                </a:solidFill>
                <a:latin typeface="Poppins" panose="00000500000000000000" pitchFamily="2" charset="0"/>
                <a:cs typeface="Poppins" panose="00000500000000000000" pitchFamily="2" charset="0"/>
              </a:rPr>
              <a:t> </a:t>
            </a:r>
            <a:r>
              <a:rPr lang="en-GB" sz="4000" b="1" dirty="0" err="1">
                <a:solidFill>
                  <a:srgbClr val="443742"/>
                </a:solidFill>
                <a:latin typeface="Poppins" panose="00000500000000000000" pitchFamily="2" charset="0"/>
                <a:cs typeface="Poppins" panose="00000500000000000000" pitchFamily="2" charset="0"/>
              </a:rPr>
              <a:t>trygg</a:t>
            </a:r>
            <a:r>
              <a:rPr lang="en-GB" sz="4000" b="1" dirty="0">
                <a:solidFill>
                  <a:srgbClr val="443742"/>
                </a:solidFill>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219087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082A4763-F390-348F-62BE-1084FB29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13" name="Bilde 12" descr="Et bilde som inneholder tekst, skjermbilde, Font, sirkel&#10;&#10;Automatisk generert beskrivelse">
            <a:extLst>
              <a:ext uri="{FF2B5EF4-FFF2-40B4-BE49-F238E27FC236}">
                <a16:creationId xmlns:a16="http://schemas.microsoft.com/office/drawing/2014/main" id="{AF766804-B8E0-53DA-2634-E17067823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511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a:extLst>
            <a:ext uri="{FF2B5EF4-FFF2-40B4-BE49-F238E27FC236}">
              <a16:creationId xmlns:a16="http://schemas.microsoft.com/office/drawing/2014/main" id="{00D2498C-63E5-21C4-FF2B-23C03D6FA69C}"/>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EE9148B5-8FD7-06D7-D18A-A0A79CBC00DE}"/>
              </a:ext>
            </a:extLst>
          </p:cNvPr>
          <p:cNvSpPr>
            <a:spLocks noGrp="1"/>
          </p:cNvSpPr>
          <p:nvPr>
            <p:ph type="title"/>
          </p:nvPr>
        </p:nvSpPr>
        <p:spPr>
          <a:xfrm>
            <a:off x="811753" y="2438975"/>
            <a:ext cx="9721850" cy="1980049"/>
          </a:xfrm>
        </p:spPr>
        <p:txBody>
          <a:bodyPr>
            <a:noAutofit/>
          </a:bodyPr>
          <a:lstStyle/>
          <a:p>
            <a:r>
              <a:rPr lang="en-GB" sz="4000" b="1" dirty="0" err="1">
                <a:solidFill>
                  <a:srgbClr val="443742"/>
                </a:solidFill>
                <a:latin typeface="Libre Baskerville" panose="02000000000000000000" pitchFamily="2" charset="0"/>
                <a:cs typeface="Poppins" panose="00000500000000000000" pitchFamily="2" charset="0"/>
              </a:rPr>
              <a:t>Hva</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kan</a:t>
            </a:r>
            <a:r>
              <a:rPr lang="en-GB" sz="4000" b="1" dirty="0">
                <a:solidFill>
                  <a:srgbClr val="443742"/>
                </a:solidFill>
                <a:latin typeface="Libre Baskerville" panose="02000000000000000000" pitchFamily="2" charset="0"/>
                <a:cs typeface="Poppins" panose="00000500000000000000" pitchFamily="2" charset="0"/>
              </a:rPr>
              <a:t> du </a:t>
            </a:r>
            <a:r>
              <a:rPr lang="en-GB" sz="4000" b="1" dirty="0" err="1">
                <a:solidFill>
                  <a:srgbClr val="443742"/>
                </a:solidFill>
                <a:latin typeface="Libre Baskerville" panose="02000000000000000000" pitchFamily="2" charset="0"/>
                <a:cs typeface="Poppins" panose="00000500000000000000" pitchFamily="2" charset="0"/>
              </a:rPr>
              <a:t>gjøre</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når</a:t>
            </a:r>
            <a:r>
              <a:rPr lang="en-GB" sz="4000" b="1" dirty="0">
                <a:solidFill>
                  <a:srgbClr val="443742"/>
                </a:solidFill>
                <a:latin typeface="Libre Baskerville" panose="02000000000000000000" pitchFamily="2" charset="0"/>
                <a:cs typeface="Poppins" panose="00000500000000000000" pitchFamily="2" charset="0"/>
              </a:rPr>
              <a:t> du er </a:t>
            </a:r>
            <a:r>
              <a:rPr lang="en-GB" sz="4000" b="1" dirty="0" err="1">
                <a:solidFill>
                  <a:srgbClr val="443742"/>
                </a:solidFill>
                <a:latin typeface="Libre Baskerville" panose="02000000000000000000" pitchFamily="2" charset="0"/>
                <a:cs typeface="Poppins" panose="00000500000000000000" pitchFamily="2" charset="0"/>
              </a:rPr>
              <a:t>vitne</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til</a:t>
            </a:r>
            <a:r>
              <a:rPr lang="en-GB" sz="4000" b="1" dirty="0">
                <a:solidFill>
                  <a:srgbClr val="443742"/>
                </a:solidFill>
                <a:latin typeface="Libre Baskerville" panose="02000000000000000000" pitchFamily="2" charset="0"/>
                <a:cs typeface="Poppins" panose="00000500000000000000" pitchFamily="2" charset="0"/>
              </a:rPr>
              <a:t> at </a:t>
            </a:r>
            <a:r>
              <a:rPr lang="en-GB" sz="4000" b="1" dirty="0" err="1">
                <a:solidFill>
                  <a:srgbClr val="443742"/>
                </a:solidFill>
                <a:latin typeface="Libre Baskerville" panose="02000000000000000000" pitchFamily="2" charset="0"/>
                <a:cs typeface="Poppins" panose="00000500000000000000" pitchFamily="2" charset="0"/>
              </a:rPr>
              <a:t>andre</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utsettes</a:t>
            </a:r>
            <a:r>
              <a:rPr lang="en-GB" sz="4000" b="1" dirty="0">
                <a:solidFill>
                  <a:srgbClr val="443742"/>
                </a:solidFill>
                <a:latin typeface="Libre Baskerville" panose="02000000000000000000" pitchFamily="2" charset="0"/>
                <a:cs typeface="Poppins" panose="00000500000000000000" pitchFamily="2" charset="0"/>
              </a:rPr>
              <a:t> for </a:t>
            </a:r>
            <a:r>
              <a:rPr lang="en-GB" sz="4000" b="1" dirty="0" err="1">
                <a:solidFill>
                  <a:srgbClr val="443742"/>
                </a:solidFill>
                <a:latin typeface="Libre Baskerville" panose="02000000000000000000" pitchFamily="2" charset="0"/>
                <a:cs typeface="Poppins" panose="00000500000000000000" pitchFamily="2" charset="0"/>
              </a:rPr>
              <a:t>hets</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rasisme</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og</a:t>
            </a:r>
            <a:r>
              <a:rPr lang="en-GB" sz="4000" b="1" dirty="0">
                <a:solidFill>
                  <a:srgbClr val="443742"/>
                </a:solidFill>
                <a:latin typeface="Libre Baskerville" panose="02000000000000000000" pitchFamily="2" charset="0"/>
                <a:cs typeface="Poppins" panose="00000500000000000000" pitchFamily="2" charset="0"/>
              </a:rPr>
              <a:t> </a:t>
            </a:r>
            <a:r>
              <a:rPr lang="en-GB" sz="4000" b="1" dirty="0" err="1">
                <a:solidFill>
                  <a:srgbClr val="443742"/>
                </a:solidFill>
                <a:latin typeface="Libre Baskerville" panose="02000000000000000000" pitchFamily="2" charset="0"/>
                <a:cs typeface="Poppins" panose="00000500000000000000" pitchFamily="2" charset="0"/>
              </a:rPr>
              <a:t>diskriminering</a:t>
            </a:r>
            <a:r>
              <a:rPr lang="en-GB" sz="4000" b="1" dirty="0">
                <a:solidFill>
                  <a:srgbClr val="443742"/>
                </a:solidFill>
                <a:latin typeface="Libre Baskerville" panose="02000000000000000000" pitchFamily="2" charset="0"/>
                <a:cs typeface="Poppins" panose="00000500000000000000" pitchFamily="2" charset="0"/>
              </a:rPr>
              <a:t>?</a:t>
            </a:r>
          </a:p>
        </p:txBody>
      </p:sp>
      <p:pic>
        <p:nvPicPr>
          <p:cNvPr id="9" name="Bilde 8" descr="Et bilde som inneholder tekst, Font, Grafikk, grafisk design&#10;&#10;Automatisk generert beskrivelse">
            <a:extLst>
              <a:ext uri="{FF2B5EF4-FFF2-40B4-BE49-F238E27FC236}">
                <a16:creationId xmlns:a16="http://schemas.microsoft.com/office/drawing/2014/main" id="{B1DC661E-032D-3312-F0D1-44FFCF711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57007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B26EC7E-0ADA-09EA-B225-BED62661D68F}"/>
              </a:ext>
            </a:extLst>
          </p:cNvPr>
          <p:cNvSpPr>
            <a:spLocks noGrp="1"/>
          </p:cNvSpPr>
          <p:nvPr>
            <p:ph type="title"/>
          </p:nvPr>
        </p:nvSpPr>
        <p:spPr>
          <a:xfrm>
            <a:off x="1294446" y="1046145"/>
            <a:ext cx="9785034" cy="920447"/>
          </a:xfrm>
        </p:spPr>
        <p:txBody>
          <a:bodyPr>
            <a:normAutofit/>
          </a:bodyPr>
          <a:lstStyle/>
          <a:p>
            <a:r>
              <a:rPr lang="en-GB" sz="3200" b="1" dirty="0" err="1">
                <a:solidFill>
                  <a:srgbClr val="443742"/>
                </a:solidFill>
                <a:latin typeface="Poppins" panose="00000500000000000000" pitchFamily="2" charset="0"/>
                <a:cs typeface="Poppins" panose="00000500000000000000" pitchFamily="2" charset="0"/>
              </a:rPr>
              <a:t>Hvordan</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gjennomføre</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en</a:t>
            </a:r>
            <a:r>
              <a:rPr lang="en-GB" sz="3200" b="1" dirty="0">
                <a:solidFill>
                  <a:srgbClr val="443742"/>
                </a:solidFill>
                <a:latin typeface="Poppins" panose="00000500000000000000" pitchFamily="2" charset="0"/>
                <a:cs typeface="Poppins" panose="00000500000000000000" pitchFamily="2" charset="0"/>
              </a:rPr>
              <a:t> god dialog?</a:t>
            </a:r>
          </a:p>
        </p:txBody>
      </p:sp>
      <p:sp>
        <p:nvSpPr>
          <p:cNvPr id="5" name="Plassholder for tekst 4">
            <a:extLst>
              <a:ext uri="{FF2B5EF4-FFF2-40B4-BE49-F238E27FC236}">
                <a16:creationId xmlns:a16="http://schemas.microsoft.com/office/drawing/2014/main" id="{A3076B4C-F606-52E8-27CC-8FC4A2EF0C98}"/>
              </a:ext>
            </a:extLst>
          </p:cNvPr>
          <p:cNvSpPr>
            <a:spLocks noGrp="1"/>
          </p:cNvSpPr>
          <p:nvPr>
            <p:ph type="body" idx="1"/>
          </p:nvPr>
        </p:nvSpPr>
        <p:spPr>
          <a:xfrm>
            <a:off x="1294446" y="2098576"/>
            <a:ext cx="7751081" cy="3305907"/>
          </a:xfrm>
        </p:spPr>
        <p:txBody>
          <a:bodyPr>
            <a:normAutofit/>
          </a:bodyPr>
          <a:lstStyle/>
          <a:p>
            <a:pPr marL="457200" indent="-457200">
              <a:buClr>
                <a:srgbClr val="E8938C"/>
              </a:buClr>
              <a:buFontTx/>
              <a:buChar char="♥"/>
            </a:pPr>
            <a:r>
              <a:rPr lang="en-GB" dirty="0" err="1">
                <a:solidFill>
                  <a:srgbClr val="443742"/>
                </a:solidFill>
                <a:latin typeface="Avenir Next LT Pro" panose="020B0504020202020204" pitchFamily="34" charset="0"/>
              </a:rPr>
              <a:t>Hvordan</a:t>
            </a:r>
            <a:r>
              <a:rPr lang="en-GB" dirty="0">
                <a:solidFill>
                  <a:srgbClr val="443742"/>
                </a:solidFill>
                <a:latin typeface="Avenir Next LT Pro" panose="020B0504020202020204" pitchFamily="34" charset="0"/>
              </a:rPr>
              <a:t> vi </a:t>
            </a:r>
            <a:r>
              <a:rPr lang="en-GB" dirty="0" err="1">
                <a:solidFill>
                  <a:srgbClr val="443742"/>
                </a:solidFill>
                <a:latin typeface="Avenir Next LT Pro" panose="020B0504020202020204" pitchFamily="34" charset="0"/>
              </a:rPr>
              <a:t>velger</a:t>
            </a:r>
            <a:r>
              <a:rPr lang="en-GB" dirty="0">
                <a:solidFill>
                  <a:srgbClr val="443742"/>
                </a:solidFill>
                <a:latin typeface="Avenir Next LT Pro" panose="020B0504020202020204" pitchFamily="34" charset="0"/>
              </a:rPr>
              <a:t> å gripe inn ser </a:t>
            </a:r>
            <a:r>
              <a:rPr lang="en-GB" dirty="0" err="1">
                <a:solidFill>
                  <a:srgbClr val="443742"/>
                </a:solidFill>
                <a:latin typeface="Avenir Next LT Pro" panose="020B0504020202020204" pitchFamily="34" charset="0"/>
              </a:rPr>
              <a:t>ulikt</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ut</a:t>
            </a:r>
            <a:r>
              <a:rPr lang="en-GB" dirty="0">
                <a:solidFill>
                  <a:srgbClr val="443742"/>
                </a:solidFill>
                <a:latin typeface="Avenir Next LT Pro" panose="020B0504020202020204" pitchFamily="34" charset="0"/>
              </a:rPr>
              <a:t> for alle.</a:t>
            </a:r>
          </a:p>
          <a:p>
            <a:pPr marL="457200" indent="-457200">
              <a:buClr>
                <a:srgbClr val="E8938C"/>
              </a:buClr>
              <a:buFontTx/>
              <a:buChar char="♥"/>
            </a:pPr>
            <a:r>
              <a:rPr lang="en-GB" dirty="0">
                <a:solidFill>
                  <a:srgbClr val="443742"/>
                </a:solidFill>
                <a:latin typeface="Avenir Next LT Pro" panose="020B0504020202020204" pitchFamily="34" charset="0"/>
              </a:rPr>
              <a:t>Husk </a:t>
            </a:r>
            <a:r>
              <a:rPr lang="en-GB" dirty="0" err="1">
                <a:solidFill>
                  <a:srgbClr val="443742"/>
                </a:solidFill>
                <a:latin typeface="Avenir Next LT Pro" panose="020B0504020202020204" pitchFamily="34" charset="0"/>
              </a:rPr>
              <a:t>dette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når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dere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samtaler</a:t>
            </a:r>
            <a:r>
              <a:rPr lang="en-GB" dirty="0">
                <a:solidFill>
                  <a:srgbClr val="443742"/>
                </a:solidFill>
                <a:latin typeface="Avenir Next LT Pro" panose="020B0504020202020204" pitchFamily="34" charset="0"/>
              </a:rPr>
              <a:t> om </a:t>
            </a:r>
            <a:r>
              <a:rPr lang="en-GB" dirty="0" err="1">
                <a:solidFill>
                  <a:srgbClr val="443742"/>
                </a:solidFill>
                <a:latin typeface="Avenir Next LT Pro" panose="020B0504020202020204" pitchFamily="34" charset="0"/>
              </a:rPr>
              <a:t>situasjonene</a:t>
            </a:r>
            <a:r>
              <a:rPr lang="en-GB" dirty="0">
                <a:solidFill>
                  <a:srgbClr val="443742"/>
                </a:solidFill>
                <a:latin typeface="Avenir Next LT Pro" panose="020B0504020202020204" pitchFamily="34" charset="0"/>
              </a:rPr>
              <a:t>. Dette er </a:t>
            </a:r>
            <a:r>
              <a:rPr lang="en-GB" dirty="0" err="1">
                <a:solidFill>
                  <a:srgbClr val="443742"/>
                </a:solidFill>
                <a:latin typeface="Avenir Next LT Pro" panose="020B0504020202020204" pitchFamily="34" charset="0"/>
              </a:rPr>
              <a:t>en</a:t>
            </a:r>
            <a:r>
              <a:rPr lang="en-GB" dirty="0">
                <a:solidFill>
                  <a:srgbClr val="443742"/>
                </a:solidFill>
                <a:latin typeface="Avenir Next LT Pro" panose="020B0504020202020204" pitchFamily="34" charset="0"/>
              </a:rPr>
              <a:t> dialog, </a:t>
            </a:r>
            <a:r>
              <a:rPr lang="en-GB" dirty="0" err="1">
                <a:solidFill>
                  <a:srgbClr val="443742"/>
                </a:solidFill>
                <a:latin typeface="Avenir Next LT Pro" panose="020B0504020202020204" pitchFamily="34" charset="0"/>
              </a:rPr>
              <a:t>ikke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debatt</a:t>
            </a:r>
            <a:r>
              <a:rPr lang="en-GB" dirty="0">
                <a:solidFill>
                  <a:srgbClr val="443742"/>
                </a:solidFill>
                <a:latin typeface="Avenir Next LT Pro" panose="020B0504020202020204" pitchFamily="34" charset="0"/>
              </a:rPr>
              <a:t>.</a:t>
            </a:r>
          </a:p>
          <a:p>
            <a:pPr marL="457200" indent="-457200">
              <a:buClr>
                <a:srgbClr val="E8938C"/>
              </a:buClr>
              <a:buFontTx/>
              <a:buChar char="♥"/>
            </a:pPr>
            <a:r>
              <a:rPr lang="en-GB" dirty="0" err="1">
                <a:solidFill>
                  <a:srgbClr val="443742"/>
                </a:solidFill>
                <a:latin typeface="Avenir Next LT Pro" panose="020B0504020202020204" pitchFamily="34" charset="0"/>
              </a:rPr>
              <a:t>Målet</a:t>
            </a:r>
            <a:r>
              <a:rPr lang="en-GB" dirty="0">
                <a:solidFill>
                  <a:srgbClr val="443742"/>
                </a:solidFill>
                <a:latin typeface="Avenir Next LT Pro" panose="020B0504020202020204" pitchFamily="34" charset="0"/>
              </a:rPr>
              <a:t> er </a:t>
            </a:r>
            <a:r>
              <a:rPr lang="en-GB" dirty="0" err="1">
                <a:solidFill>
                  <a:srgbClr val="443742"/>
                </a:solidFill>
                <a:latin typeface="Avenir Next LT Pro" panose="020B0504020202020204" pitchFamily="34" charset="0"/>
              </a:rPr>
              <a:t>ikke</a:t>
            </a:r>
            <a:r>
              <a:rPr lang="en-GB" dirty="0">
                <a:solidFill>
                  <a:srgbClr val="443742"/>
                </a:solidFill>
                <a:latin typeface="Avenir Next LT Pro" panose="020B0504020202020204" pitchFamily="34" charset="0"/>
              </a:rPr>
              <a:t> å </a:t>
            </a:r>
            <a:r>
              <a:rPr lang="en-GB" dirty="0" err="1">
                <a:solidFill>
                  <a:srgbClr val="443742"/>
                </a:solidFill>
                <a:latin typeface="Avenir Next LT Pro" panose="020B0504020202020204" pitchFamily="34" charset="0"/>
              </a:rPr>
              <a:t>bli</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enig</a:t>
            </a:r>
            <a:r>
              <a:rPr lang="en-GB" dirty="0">
                <a:solidFill>
                  <a:srgbClr val="443742"/>
                </a:solidFill>
                <a:latin typeface="Avenir Next LT Pro" panose="020B0504020202020204" pitchFamily="34" charset="0"/>
              </a:rPr>
              <a:t>, men å </a:t>
            </a:r>
            <a:r>
              <a:rPr lang="en-GB" dirty="0" err="1">
                <a:solidFill>
                  <a:srgbClr val="443742"/>
                </a:solidFill>
                <a:latin typeface="Avenir Next LT Pro" panose="020B0504020202020204" pitchFamily="34" charset="0"/>
              </a:rPr>
              <a:t>finne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løsninger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som</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gjør</a:t>
            </a:r>
            <a:r>
              <a:rPr lang="en-GB" dirty="0">
                <a:solidFill>
                  <a:srgbClr val="443742"/>
                </a:solidFill>
                <a:latin typeface="Avenir Next LT Pro" panose="020B0504020202020204" pitchFamily="34" charset="0"/>
              </a:rPr>
              <a:t> at </a:t>
            </a:r>
            <a:r>
              <a:rPr lang="en-GB" dirty="0" err="1">
                <a:solidFill>
                  <a:srgbClr val="443742"/>
                </a:solidFill>
                <a:latin typeface="Avenir Next LT Pro" panose="020B0504020202020204" pitchFamily="34" charset="0"/>
              </a:rPr>
              <a:t>flere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av</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oss</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reagerer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når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andre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blir</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utsatt</a:t>
            </a:r>
            <a:r>
              <a:rPr lang="en-GB" dirty="0">
                <a:solidFill>
                  <a:srgbClr val="443742"/>
                </a:solidFill>
                <a:latin typeface="Avenir Next LT Pro" panose="020B0504020202020204" pitchFamily="34" charset="0"/>
              </a:rPr>
              <a:t> for </a:t>
            </a:r>
            <a:r>
              <a:rPr lang="en-GB" dirty="0" err="1">
                <a:solidFill>
                  <a:srgbClr val="443742"/>
                </a:solidFill>
                <a:latin typeface="Avenir Next LT Pro" panose="020B0504020202020204" pitchFamily="34" charset="0"/>
              </a:rPr>
              <a:t>hets</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rasisme</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og</a:t>
            </a:r>
            <a:r>
              <a:rPr lang="en-GB" dirty="0">
                <a:solidFill>
                  <a:srgbClr val="443742"/>
                </a:solidFill>
                <a:latin typeface="Avenir Next LT Pro" panose="020B0504020202020204" pitchFamily="34" charset="0"/>
              </a:rPr>
              <a:t> </a:t>
            </a:r>
            <a:r>
              <a:rPr lang="en-GB" dirty="0" err="1">
                <a:solidFill>
                  <a:srgbClr val="443742"/>
                </a:solidFill>
                <a:latin typeface="Avenir Next LT Pro" panose="020B0504020202020204" pitchFamily="34" charset="0"/>
              </a:rPr>
              <a:t>diskriminering</a:t>
            </a:r>
            <a:r>
              <a:rPr lang="en-GB" dirty="0">
                <a:solidFill>
                  <a:srgbClr val="443742"/>
                </a:solidFill>
                <a:latin typeface="Avenir Next LT Pro" panose="020B0504020202020204" pitchFamily="34" charset="0"/>
              </a:rPr>
              <a:t>.</a:t>
            </a:r>
          </a:p>
        </p:txBody>
      </p:sp>
      <p:pic>
        <p:nvPicPr>
          <p:cNvPr id="2" name="Bilde 1" descr="Et bilde som inneholder tekst, Font, Grafikk, grafisk design&#10;&#10;Automatisk generert beskrivelse">
            <a:extLst>
              <a:ext uri="{FF2B5EF4-FFF2-40B4-BE49-F238E27FC236}">
                <a16:creationId xmlns:a16="http://schemas.microsoft.com/office/drawing/2014/main" id="{FF9DEE02-0ED9-090B-E0B7-FF677764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22094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1524000" y="1751262"/>
            <a:ext cx="9144000"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dirty="0">
                <a:ln>
                  <a:noFill/>
                </a:ln>
                <a:solidFill>
                  <a:srgbClr val="E8938C"/>
                </a:solidFill>
                <a:effectLst/>
                <a:uLnTx/>
                <a:uFillTx/>
                <a:latin typeface="Baskerville SemiBold" panose="02020502070401020303"/>
                <a:ea typeface="Baskerville SemiBold" panose="02020502070401020303" pitchFamily="18" charset="0"/>
                <a:cs typeface="+mn-cs"/>
              </a:rPr>
              <a:t>Opplæring i </a:t>
            </a:r>
            <a:br>
              <a:rPr kumimoji="0" lang="nb-NO" sz="9600" b="1" i="0" u="none" strike="noStrike" kern="1200" cap="none" normalizeH="0" baseline="0" noProof="0" dirty="0">
                <a:ln>
                  <a:noFill/>
                </a:ln>
                <a:solidFill>
                  <a:srgbClr val="E8938C"/>
                </a:solidFill>
                <a:effectLst/>
                <a:uLnTx/>
                <a:uFillTx/>
                <a:latin typeface="Baskerville SemiBold" panose="02020502070401020303"/>
                <a:ea typeface="Baskerville SemiBold" panose="02020502070401020303" pitchFamily="18" charset="0"/>
                <a:cs typeface="+mn-cs"/>
              </a:rPr>
            </a:br>
            <a:r>
              <a:rPr kumimoji="0" lang="nb-NO" sz="9600" b="1" i="0" u="none" strike="noStrike" kern="1200" cap="none" normalizeH="0" baseline="0" noProof="0" dirty="0">
                <a:ln>
                  <a:noFill/>
                </a:ln>
                <a:solidFill>
                  <a:srgbClr val="E8938C"/>
                </a:solidFill>
                <a:effectLst/>
                <a:uLnTx/>
                <a:uFillTx/>
                <a:latin typeface="Baskerville SemiBold" panose="02020502070401020303"/>
                <a:ea typeface="Baskerville SemiBold" panose="02020502070401020303" pitchFamily="18" charset="0"/>
                <a:cs typeface="+mn-cs"/>
              </a:rPr>
              <a:t>SOS-metoden</a:t>
            </a:r>
            <a:endParaRPr kumimoji="0" lang="nb-NO" sz="9600" b="1" i="0" u="none" strike="noStrike" kern="1200" cap="none" normalizeH="0" baseline="0" noProof="0" dirty="0">
              <a:ln>
                <a:noFill/>
              </a:ln>
              <a:solidFill>
                <a:srgbClr val="443742"/>
              </a:solidFill>
              <a:effectLst/>
              <a:uLnTx/>
              <a:uFillTx/>
              <a:latin typeface="Baskerville SemiBold" panose="02020502070401020303"/>
              <a:ea typeface="Baskerville SemiBold" panose="02020502070401020303" pitchFamily="18" charset="0"/>
              <a:cs typeface="+mn-cs"/>
            </a:endParaRPr>
          </a:p>
        </p:txBody>
      </p:sp>
      <p:sp>
        <p:nvSpPr>
          <p:cNvPr id="3" name="Undertittel 2">
            <a:extLst>
              <a:ext uri="{FF2B5EF4-FFF2-40B4-BE49-F238E27FC236}">
                <a16:creationId xmlns:a16="http://schemas.microsoft.com/office/drawing/2014/main" id="{E4492BE2-9D37-9D88-19F5-086915D6C10B}"/>
              </a:ext>
            </a:extLst>
          </p:cNvPr>
          <p:cNvSpPr>
            <a:spLocks noGrp="1"/>
          </p:cNvSpPr>
          <p:nvPr>
            <p:ph type="subTitle" idx="1"/>
          </p:nvPr>
        </p:nvSpPr>
        <p:spPr>
          <a:xfrm>
            <a:off x="1524000" y="4138862"/>
            <a:ext cx="9144000" cy="1118937"/>
          </a:xfrm>
        </p:spPr>
        <p:txBody>
          <a:bodyPr>
            <a:normAutofit fontScale="92500"/>
          </a:bodyPr>
          <a:lstStyle/>
          <a:p>
            <a:pPr algn="l" rtl="0" fontAlgn="base"/>
            <a:r>
              <a:rPr lang="nb-NO" sz="3200" dirty="0">
                <a:solidFill>
                  <a:schemeClr val="bg1"/>
                </a:solidFill>
                <a:latin typeface="Avenir Next LT Pro" panose="020B0504020202020204" pitchFamily="34" charset="0"/>
              </a:rPr>
              <a:t>Hvordan kan </a:t>
            </a:r>
            <a:r>
              <a:rPr lang="nb-NO" sz="3200" u="sng" dirty="0">
                <a:solidFill>
                  <a:schemeClr val="bg1"/>
                </a:solidFill>
                <a:latin typeface="Avenir Next LT Pro" panose="020B0504020202020204" pitchFamily="34" charset="0"/>
              </a:rPr>
              <a:t>du</a:t>
            </a:r>
            <a:r>
              <a:rPr lang="nb-NO" sz="3200" dirty="0">
                <a:solidFill>
                  <a:schemeClr val="bg1"/>
                </a:solidFill>
                <a:latin typeface="Avenir Next LT Pro" panose="020B0504020202020204" pitchFamily="34" charset="0"/>
              </a:rPr>
              <a:t> gripe inn når du er vitne til at noen utsettes for hets, rasisme og diskriminering?</a:t>
            </a:r>
            <a:endParaRPr lang="nb-NO" sz="3200" dirty="0">
              <a:solidFill>
                <a:schemeClr val="bg1"/>
              </a:solidFill>
              <a:effectLst/>
              <a:latin typeface="Avenir Next LT Pro" panose="020B0504020202020204" pitchFamily="34" charset="0"/>
            </a:endParaRP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3" y="5841602"/>
            <a:ext cx="2394857" cy="1016398"/>
          </a:xfrm>
          <a:prstGeom prst="rect">
            <a:avLst/>
          </a:prstGeom>
        </p:spPr>
      </p:pic>
    </p:spTree>
    <p:extLst>
      <p:ext uri="{BB962C8B-B14F-4D97-AF65-F5344CB8AC3E}">
        <p14:creationId xmlns:p14="http://schemas.microsoft.com/office/powerpoint/2010/main" val="237370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BFB"/>
        </a:solidFill>
        <a:effectLst/>
      </p:bgPr>
    </p:bg>
    <p:spTree>
      <p:nvGrpSpPr>
        <p:cNvPr id="1" name=""/>
        <p:cNvGrpSpPr/>
        <p:nvPr/>
      </p:nvGrpSpPr>
      <p:grpSpPr>
        <a:xfrm>
          <a:off x="0" y="0"/>
          <a:ext cx="0" cy="0"/>
          <a:chOff x="0" y="0"/>
          <a:chExt cx="0" cy="0"/>
        </a:xfrm>
      </p:grpSpPr>
      <p:pic>
        <p:nvPicPr>
          <p:cNvPr id="6" name="Plassholder for innhold 5" descr="Et bilde som inneholder tekst, skjermbilde, Font, design&#10;&#10;Automatisk generert beskrivelse">
            <a:extLst>
              <a:ext uri="{FF2B5EF4-FFF2-40B4-BE49-F238E27FC236}">
                <a16:creationId xmlns:a16="http://schemas.microsoft.com/office/drawing/2014/main" id="{008B272A-263A-132C-F4EC-AAF889F894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9894" y="0"/>
            <a:ext cx="9712212" cy="6866534"/>
          </a:xfrm>
        </p:spPr>
      </p:pic>
      <p:pic>
        <p:nvPicPr>
          <p:cNvPr id="7" name="Bilde 6" descr="Et bilde som inneholder tekst, Font, Grafikk, grafisk design&#10;&#10;Automatisk generert beskrivelse">
            <a:extLst>
              <a:ext uri="{FF2B5EF4-FFF2-40B4-BE49-F238E27FC236}">
                <a16:creationId xmlns:a16="http://schemas.microsoft.com/office/drawing/2014/main" id="{07AA90AF-5DB3-A46F-61F5-9C711BA48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19969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BFB"/>
        </a:solidFill>
        <a:effectLst/>
      </p:bgPr>
    </p:bg>
    <p:spTree>
      <p:nvGrpSpPr>
        <p:cNvPr id="1" name=""/>
        <p:cNvGrpSpPr/>
        <p:nvPr/>
      </p:nvGrpSpPr>
      <p:grpSpPr>
        <a:xfrm>
          <a:off x="0" y="0"/>
          <a:ext cx="0" cy="0"/>
          <a:chOff x="0" y="0"/>
          <a:chExt cx="0" cy="0"/>
        </a:xfrm>
      </p:grpSpPr>
      <p:pic>
        <p:nvPicPr>
          <p:cNvPr id="5" name="Plassholder for innhold 4" descr="Et bilde som inneholder tekst, skjermbilde, Font, design&#10;&#10;Automatisk generert beskrivelse">
            <a:extLst>
              <a:ext uri="{FF2B5EF4-FFF2-40B4-BE49-F238E27FC236}">
                <a16:creationId xmlns:a16="http://schemas.microsoft.com/office/drawing/2014/main" id="{56DDE99A-F44C-DBD0-5641-2639B071DD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5930" y="0"/>
            <a:ext cx="9700140" cy="6858000"/>
          </a:xfrm>
        </p:spPr>
      </p:pic>
      <p:pic>
        <p:nvPicPr>
          <p:cNvPr id="6" name="Bilde 5" descr="Et bilde som inneholder tekst, Font, Grafikk, grafisk design&#10;&#10;Automatisk generert beskrivelse">
            <a:extLst>
              <a:ext uri="{FF2B5EF4-FFF2-40B4-BE49-F238E27FC236}">
                <a16:creationId xmlns:a16="http://schemas.microsoft.com/office/drawing/2014/main" id="{48004042-4B9E-E862-ED6B-8DA798E55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46924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sz="half" idx="1"/>
          </p:nvPr>
        </p:nvSpPr>
        <p:spPr>
          <a:xfrm>
            <a:off x="4399014" y="1295303"/>
            <a:ext cx="7337579" cy="4044188"/>
          </a:xfrm>
        </p:spPr>
        <p:txBody>
          <a:bodyPr anchor="ctr">
            <a:normAutofit lnSpcReduction="10000"/>
          </a:bodyPr>
          <a:lstStyle/>
          <a:p>
            <a:pPr marL="0" indent="0" algn="ctr">
              <a:lnSpc>
                <a:spcPct val="150000"/>
              </a:lnSpc>
              <a:buNone/>
            </a:pPr>
            <a:r>
              <a:rPr lang="nb-NO" sz="2000" kern="100" dirty="0" err="1">
                <a:effectLst/>
                <a:latin typeface="Avenir Next LT Pro" panose="020B0504020202020204" pitchFamily="34" charset="0"/>
                <a:ea typeface="Calibri" panose="020F0502020204030204" pitchFamily="34" charset="0"/>
                <a:cs typeface="Arial" panose="020B0604020202020204" pitchFamily="34" charset="0"/>
              </a:rPr>
              <a:t>Sakina</a:t>
            </a:r>
            <a:r>
              <a:rPr lang="nb-NO" sz="2000" kern="100" dirty="0">
                <a:effectLst/>
                <a:latin typeface="Avenir Next LT Pro" panose="020B0504020202020204" pitchFamily="34" charset="0"/>
                <a:ea typeface="Calibri" panose="020F0502020204030204" pitchFamily="34" charset="0"/>
                <a:cs typeface="Arial" panose="020B0604020202020204" pitchFamily="34" charset="0"/>
              </a:rPr>
              <a:t> (16) satt sammen med en venninne på bussen, da en eldre mann satte seg bak dem, og begynte å uttrykke seg hatefullt om etnisiteten deres. Han sa blant annet til </a:t>
            </a:r>
            <a:r>
              <a:rPr lang="nb-NO" sz="2000" kern="100" dirty="0" err="1">
                <a:effectLst/>
                <a:latin typeface="Avenir Next LT Pro" panose="020B0504020202020204" pitchFamily="34" charset="0"/>
                <a:ea typeface="Calibri" panose="020F0502020204030204" pitchFamily="34" charset="0"/>
                <a:cs typeface="Arial" panose="020B0604020202020204" pitchFamily="34" charset="0"/>
              </a:rPr>
              <a:t>Sakina</a:t>
            </a:r>
            <a:r>
              <a:rPr lang="nb-NO" sz="2000" kern="100" dirty="0">
                <a:effectLst/>
                <a:latin typeface="Avenir Next LT Pro" panose="020B0504020202020204" pitchFamily="34" charset="0"/>
                <a:ea typeface="Calibri" panose="020F0502020204030204" pitchFamily="34" charset="0"/>
                <a:cs typeface="Arial" panose="020B0604020202020204" pitchFamily="34" charset="0"/>
              </a:rPr>
              <a:t> at </a:t>
            </a:r>
            <a:r>
              <a:rPr lang="nb-NO" sz="2000" i="1" kern="100" dirty="0">
                <a:effectLst/>
                <a:latin typeface="Avenir Next LT Pro" panose="020B0504020202020204" pitchFamily="34" charset="0"/>
                <a:ea typeface="Calibri" panose="020F0502020204030204" pitchFamily="34" charset="0"/>
                <a:cs typeface="Arial" panose="020B0604020202020204" pitchFamily="34" charset="0"/>
              </a:rPr>
              <a:t>«Du er vel importert du. Til Norge.» </a:t>
            </a:r>
            <a:r>
              <a:rPr lang="nb-NO" sz="2000" kern="100" dirty="0">
                <a:effectLst/>
                <a:latin typeface="Avenir Next LT Pro" panose="020B0504020202020204" pitchFamily="34" charset="0"/>
                <a:ea typeface="Calibri" panose="020F0502020204030204" pitchFamily="34" charset="0"/>
                <a:cs typeface="Arial" panose="020B0604020202020204" pitchFamily="34" charset="0"/>
              </a:rPr>
              <a:t>og</a:t>
            </a:r>
            <a:r>
              <a:rPr lang="nb-NO" sz="2000" i="1" kern="100" dirty="0">
                <a:effectLst/>
                <a:latin typeface="Avenir Next LT Pro" panose="020B0504020202020204" pitchFamily="34" charset="0"/>
                <a:ea typeface="Calibri" panose="020F0502020204030204" pitchFamily="34" charset="0"/>
                <a:cs typeface="Arial" panose="020B0604020202020204" pitchFamily="34" charset="0"/>
              </a:rPr>
              <a:t> «Du kan ikke være genetisk norsk. Hun du har med deg, hun må være steindum!».</a:t>
            </a:r>
            <a:r>
              <a:rPr lang="nb-NO" sz="2000" kern="100" dirty="0">
                <a:effectLst/>
                <a:latin typeface="Avenir Next LT Pro" panose="020B0504020202020204" pitchFamily="34" charset="0"/>
                <a:ea typeface="Calibri" panose="020F0502020204030204" pitchFamily="34" charset="0"/>
                <a:cs typeface="Arial" panose="020B0604020202020204" pitchFamily="34" charset="0"/>
              </a:rPr>
              <a:t> Mannen var aggressiv, ristet i setene deres, og veivet etter dem med stokken sin. Ingen reagerte på mannens uttalelser og oppførsel, verken bussjåføren eller andre i bussen. </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46912" y="6501307"/>
            <a:ext cx="2514022" cy="338554"/>
          </a:xfrm>
          <a:prstGeom prst="rect">
            <a:avLst/>
          </a:prstGeom>
          <a:noFill/>
        </p:spPr>
        <p:txBody>
          <a:bodyPr wrap="none" rtlCol="0">
            <a:spAutoFit/>
          </a:bodyPr>
          <a:lstStyle/>
          <a:p>
            <a:pPr>
              <a:spcAft>
                <a:spcPts val="600"/>
              </a:spcAft>
            </a:pPr>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endParaRPr lang="en-GB" sz="1600" dirty="0">
              <a:latin typeface="Avenir Next LT Pro" panose="020B0504020202020204" pitchFamily="34" charset="0"/>
            </a:endParaRPr>
          </a:p>
        </p:txBody>
      </p:sp>
      <p:sp>
        <p:nvSpPr>
          <p:cNvPr id="7" name="Rektangel 6">
            <a:extLst>
              <a:ext uri="{FF2B5EF4-FFF2-40B4-BE49-F238E27FC236}">
                <a16:creationId xmlns:a16="http://schemas.microsoft.com/office/drawing/2014/main" id="{CE86778D-533F-CD19-3695-1D340BB10E37}"/>
              </a:ext>
            </a:extLst>
          </p:cNvPr>
          <p:cNvSpPr>
            <a:spLocks noGrp="1" noRot="1" noMove="1" noResize="1" noEditPoints="1" noAdjustHandles="1" noChangeArrowheads="1" noChangeShapeType="1"/>
          </p:cNvSpPr>
          <p:nvPr/>
        </p:nvSpPr>
        <p:spPr>
          <a:xfrm>
            <a:off x="-10575" y="-18139"/>
            <a:ext cx="3992647" cy="6876139"/>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197896" y="2743374"/>
            <a:ext cx="3992647" cy="1148045"/>
          </a:xfrm>
        </p:spPr>
        <p:txBody>
          <a:bodyPr anchor="b">
            <a:noAutofit/>
          </a:bodyPr>
          <a:lstStyle/>
          <a:p>
            <a:r>
              <a:rPr lang="en-GB" sz="3200" dirty="0">
                <a:solidFill>
                  <a:srgbClr val="FBFBFB"/>
                </a:solidFill>
                <a:latin typeface="Poppins" panose="00000500000000000000" pitchFamily="2" charset="0"/>
                <a:cs typeface="Poppins" panose="00000500000000000000" pitchFamily="2" charset="0"/>
              </a:rPr>
              <a:t>Sakina 16 </a:t>
            </a:r>
            <a:r>
              <a:rPr lang="en-GB" sz="3200" dirty="0" err="1">
                <a:solidFill>
                  <a:srgbClr val="FBFBFB"/>
                </a:solidFill>
                <a:latin typeface="Poppins" panose="00000500000000000000" pitchFamily="2" charset="0"/>
                <a:cs typeface="Poppins" panose="00000500000000000000" pitchFamily="2" charset="0"/>
              </a:rPr>
              <a:t>år</a:t>
            </a:r>
            <a:r>
              <a:rPr lang="en-GB" sz="3200" dirty="0">
                <a:solidFill>
                  <a:srgbClr val="FBFBFB"/>
                </a:solidFill>
                <a:latin typeface="Poppins" panose="00000500000000000000" pitchFamily="2" charset="0"/>
                <a:cs typeface="Poppins" panose="00000500000000000000" pitchFamily="2" charset="0"/>
              </a:rPr>
              <a:t> </a:t>
            </a:r>
            <a:br>
              <a:rPr lang="en-GB" sz="3200" dirty="0">
                <a:solidFill>
                  <a:srgbClr val="FBFBFB"/>
                </a:solidFill>
                <a:latin typeface="Poppins" panose="00000500000000000000" pitchFamily="2" charset="0"/>
                <a:cs typeface="Poppins" panose="00000500000000000000" pitchFamily="2" charset="0"/>
              </a:rPr>
            </a:br>
            <a:r>
              <a:rPr lang="en-GB" sz="3200" dirty="0" err="1">
                <a:solidFill>
                  <a:srgbClr val="FBFBFB"/>
                </a:solidFill>
                <a:latin typeface="Poppins" panose="00000500000000000000" pitchFamily="2" charset="0"/>
                <a:cs typeface="Poppins" panose="00000500000000000000" pitchFamily="2" charset="0"/>
              </a:rPr>
              <a:t>på</a:t>
            </a:r>
            <a:r>
              <a:rPr lang="en-GB" sz="3200" dirty="0">
                <a:solidFill>
                  <a:srgbClr val="FBFBFB"/>
                </a:solidFill>
                <a:latin typeface="Poppins" panose="00000500000000000000" pitchFamily="2" charset="0"/>
                <a:cs typeface="Poppins" panose="00000500000000000000" pitchFamily="2" charset="0"/>
              </a:rPr>
              <a:t> </a:t>
            </a:r>
            <a:r>
              <a:rPr lang="en-GB" sz="3200" dirty="0" err="1">
                <a:solidFill>
                  <a:srgbClr val="FBFBFB"/>
                </a:solidFill>
                <a:latin typeface="Poppins" panose="00000500000000000000" pitchFamily="2" charset="0"/>
                <a:cs typeface="Poppins" panose="00000500000000000000" pitchFamily="2" charset="0"/>
              </a:rPr>
              <a:t>bussen</a:t>
            </a:r>
            <a:endParaRPr lang="en-GB" sz="3200" dirty="0">
              <a:solidFill>
                <a:srgbClr val="FBFBFB"/>
              </a:solidFill>
              <a:latin typeface="Poppins" panose="00000500000000000000" pitchFamily="2" charset="0"/>
              <a:cs typeface="Poppins" panose="00000500000000000000" pitchFamily="2" charset="0"/>
            </a:endParaRPr>
          </a:p>
        </p:txBody>
      </p:sp>
      <p:pic>
        <p:nvPicPr>
          <p:cNvPr id="15" name="Bilde 14" descr="Et bilde som inneholder silhuett&#10;&#10;Automatisk generert beskrivelse">
            <a:extLst>
              <a:ext uri="{FF2B5EF4-FFF2-40B4-BE49-F238E27FC236}">
                <a16:creationId xmlns:a16="http://schemas.microsoft.com/office/drawing/2014/main" id="{24F784B3-9478-93E4-D40C-C0BF48F453F2}"/>
              </a:ext>
            </a:extLst>
          </p:cNvPr>
          <p:cNvPicPr>
            <a:picLocks noChangeAspect="1"/>
          </p:cNvPicPr>
          <p:nvPr/>
        </p:nvPicPr>
        <p:blipFill rotWithShape="1">
          <a:blip r:embed="rId4">
            <a:extLst>
              <a:ext uri="{28A0092B-C50C-407E-A947-70E740481C1C}">
                <a14:useLocalDpi xmlns:a14="http://schemas.microsoft.com/office/drawing/2010/main" val="0"/>
              </a:ext>
            </a:extLst>
          </a:blip>
          <a:srcRect l="45270" t="14175"/>
          <a:stretch/>
        </p:blipFill>
        <p:spPr>
          <a:xfrm>
            <a:off x="192016" y="4098942"/>
            <a:ext cx="3127834" cy="2759058"/>
          </a:xfrm>
          <a:prstGeom prst="rect">
            <a:avLst/>
          </a:prstGeom>
        </p:spPr>
      </p:pic>
    </p:spTree>
    <p:extLst>
      <p:ext uri="{BB962C8B-B14F-4D97-AF65-F5344CB8AC3E}">
        <p14:creationId xmlns:p14="http://schemas.microsoft.com/office/powerpoint/2010/main" val="102599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459738" y="1429272"/>
            <a:ext cx="7270917" cy="3702272"/>
          </a:xfrm>
        </p:spPr>
        <p:txBody>
          <a:bodyPr vert="horz" lIns="91440" tIns="45720" rIns="91440" bIns="45720" rtlCol="0" anchor="t">
            <a:normAutofit/>
          </a:bodyPr>
          <a:lstStyle/>
          <a:p>
            <a:pPr marL="0" indent="0" algn="ctr">
              <a:lnSpc>
                <a:spcPct val="150000"/>
              </a:lnSpc>
              <a:buNone/>
            </a:pPr>
            <a:r>
              <a:rPr lang="nb-NO" sz="2000" kern="100" dirty="0">
                <a:latin typeface="Avenir Next LT Pro" panose="020B0504020202020204" pitchFamily="34" charset="0"/>
                <a:ea typeface="+mn-lt"/>
                <a:cs typeface="+mn-lt"/>
              </a:rPr>
              <a:t>Jente (15) ble utsatt for rasisme på åpen gate i Oslo, da hun skulle på skitur med en venninne. En mann på andre siden av gaten brøler til henne «</a:t>
            </a:r>
            <a:r>
              <a:rPr lang="nb-NO" sz="2000" i="1" kern="100" dirty="0">
                <a:latin typeface="Avenir Next LT Pro" panose="020B0504020202020204" pitchFamily="34" charset="0"/>
                <a:ea typeface="+mn-lt"/>
                <a:cs typeface="+mn-lt"/>
              </a:rPr>
              <a:t>Jævla n****, du har ingenting her å gjøre</a:t>
            </a:r>
            <a:r>
              <a:rPr lang="nb-NO" sz="2000" kern="100" dirty="0">
                <a:latin typeface="Avenir Next LT Pro" panose="020B0504020202020204" pitchFamily="34" charset="0"/>
                <a:ea typeface="+mn-lt"/>
                <a:cs typeface="+mn-lt"/>
              </a:rPr>
              <a:t>!». Han brøler det ikke bare én gang, men flere ganger, mens jenta går nedover gata på Majorstuen. Jenta beskriver i et leserinnlegg i </a:t>
            </a:r>
            <a:r>
              <a:rPr lang="nb-NO" sz="2000" kern="100" dirty="0" err="1">
                <a:latin typeface="Avenir Next LT Pro" panose="020B0504020202020204" pitchFamily="34" charset="0"/>
                <a:ea typeface="+mn-lt"/>
                <a:cs typeface="+mn-lt"/>
              </a:rPr>
              <a:t>Si;d</a:t>
            </a:r>
            <a:r>
              <a:rPr lang="nb-NO" sz="2000" kern="100" dirty="0">
                <a:latin typeface="Avenir Next LT Pro" panose="020B0504020202020204" pitchFamily="34" charset="0"/>
                <a:ea typeface="+mn-lt"/>
                <a:cs typeface="+mn-lt"/>
              </a:rPr>
              <a:t> at </a:t>
            </a:r>
            <a:r>
              <a:rPr lang="nb-NO" sz="2000" i="1" kern="100" dirty="0">
                <a:latin typeface="Avenir Next LT Pro" panose="020B0504020202020204" pitchFamily="34" charset="0"/>
                <a:ea typeface="+mn-lt"/>
                <a:cs typeface="+mn-lt"/>
              </a:rPr>
              <a:t>«Flere mennesker hører hva han sier. De reagerer, men sier ingenting. Ingenting.»</a:t>
            </a:r>
            <a:endParaRPr lang="nb-NO" sz="2400" i="1" dirty="0">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75763" y="6519446"/>
            <a:ext cx="4019434" cy="338554"/>
          </a:xfrm>
          <a:prstGeom prst="rect">
            <a:avLst/>
          </a:prstGeom>
          <a:noFill/>
        </p:spPr>
        <p:txBody>
          <a:bodyPr wrap="none" rtlCol="0">
            <a:spAutoFit/>
          </a:bodyPr>
          <a:lstStyle/>
          <a:p>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r>
              <a:rPr lang="en-GB" sz="1600" dirty="0">
                <a:latin typeface="Avenir Next LT Pro" panose="020B0504020202020204" pitchFamily="34" charset="0"/>
              </a:rPr>
              <a:t> </a:t>
            </a:r>
            <a:r>
              <a:rPr lang="en-GB" sz="1600" dirty="0" err="1">
                <a:latin typeface="Avenir Next LT Pro" panose="020B0504020202020204" pitchFamily="34" charset="0"/>
              </a:rPr>
              <a:t>og</a:t>
            </a:r>
            <a:r>
              <a:rPr lang="en-GB" sz="1600" dirty="0">
                <a:latin typeface="Avenir Next LT Pro" panose="020B0504020202020204" pitchFamily="34" charset="0"/>
              </a:rPr>
              <a:t> Aftenposten</a:t>
            </a:r>
          </a:p>
        </p:txBody>
      </p:sp>
      <p:sp>
        <p:nvSpPr>
          <p:cNvPr id="6" name="Rektangel 5">
            <a:extLst>
              <a:ext uri="{FF2B5EF4-FFF2-40B4-BE49-F238E27FC236}">
                <a16:creationId xmlns:a16="http://schemas.microsoft.com/office/drawing/2014/main" id="{41984F0E-7588-4FA1-6B40-3FD0E1469A61}"/>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249763" y="2739374"/>
            <a:ext cx="2988737" cy="1082067"/>
          </a:xfrm>
        </p:spPr>
        <p:txBody>
          <a:bodyPr>
            <a:noAutofit/>
          </a:bodyPr>
          <a:lstStyle/>
          <a:p>
            <a:r>
              <a:rPr lang="en-GB" sz="3200" dirty="0" err="1">
                <a:solidFill>
                  <a:srgbClr val="FFFFFF"/>
                </a:solidFill>
                <a:latin typeface="Poppins" panose="00000500000000000000" pitchFamily="2" charset="0"/>
                <a:cs typeface="Poppins" panose="00000500000000000000" pitchFamily="2" charset="0"/>
              </a:rPr>
              <a:t>Jente</a:t>
            </a:r>
            <a:r>
              <a:rPr lang="en-GB" sz="3200" dirty="0">
                <a:solidFill>
                  <a:srgbClr val="FFFFFF"/>
                </a:solidFill>
                <a:latin typeface="Poppins" panose="00000500000000000000" pitchFamily="2" charset="0"/>
                <a:cs typeface="Poppins" panose="00000500000000000000" pitchFamily="2" charset="0"/>
              </a:rPr>
              <a:t> 15 </a:t>
            </a:r>
            <a:r>
              <a:rPr lang="en-GB" sz="3200" dirty="0" err="1">
                <a:solidFill>
                  <a:srgbClr val="FFFFFF"/>
                </a:solidFill>
                <a:latin typeface="Poppins" panose="00000500000000000000" pitchFamily="2" charset="0"/>
                <a:cs typeface="Poppins" panose="00000500000000000000" pitchFamily="2" charset="0"/>
              </a:rPr>
              <a:t>år</a:t>
            </a:r>
            <a:r>
              <a:rPr lang="en-GB" sz="3200" dirty="0">
                <a:solidFill>
                  <a:srgbClr val="FFFFFF"/>
                </a:solidFill>
                <a:latin typeface="Poppins" panose="00000500000000000000" pitchFamily="2" charset="0"/>
                <a:cs typeface="Poppins" panose="00000500000000000000" pitchFamily="2" charset="0"/>
              </a:rPr>
              <a:t> </a:t>
            </a:r>
            <a:br>
              <a:rPr lang="en-GB" sz="3200" dirty="0">
                <a:solidFill>
                  <a:srgbClr val="FFFFFF"/>
                </a:solidFill>
                <a:highlight>
                  <a:srgbClr val="FF0000"/>
                </a:highlight>
                <a:latin typeface="Poppins" panose="00000500000000000000" pitchFamily="2" charset="0"/>
                <a:cs typeface="Poppins" panose="00000500000000000000" pitchFamily="2" charset="0"/>
              </a:rPr>
            </a:br>
            <a:r>
              <a:rPr lang="en-GB" sz="3200" dirty="0" err="1">
                <a:solidFill>
                  <a:srgbClr val="FFFFFF"/>
                </a:solidFill>
                <a:latin typeface="Poppins" panose="00000500000000000000" pitchFamily="2" charset="0"/>
                <a:cs typeface="Poppins" panose="00000500000000000000" pitchFamily="2" charset="0"/>
              </a:rPr>
              <a:t>på</a:t>
            </a:r>
            <a:r>
              <a:rPr lang="en-GB" sz="3200" dirty="0">
                <a:solidFill>
                  <a:srgbClr val="FFFFFF"/>
                </a:solidFill>
                <a:latin typeface="Poppins" panose="00000500000000000000" pitchFamily="2" charset="0"/>
                <a:cs typeface="Poppins" panose="00000500000000000000" pitchFamily="2" charset="0"/>
              </a:rPr>
              <a:t> </a:t>
            </a:r>
            <a:r>
              <a:rPr lang="en-GB" sz="3200" dirty="0" err="1">
                <a:solidFill>
                  <a:srgbClr val="FFFFFF"/>
                </a:solidFill>
                <a:latin typeface="Poppins" panose="00000500000000000000" pitchFamily="2" charset="0"/>
                <a:cs typeface="Poppins" panose="00000500000000000000" pitchFamily="2" charset="0"/>
              </a:rPr>
              <a:t>åpen</a:t>
            </a:r>
            <a:r>
              <a:rPr lang="en-GB" sz="3200" dirty="0">
                <a:solidFill>
                  <a:srgbClr val="FFFFFF"/>
                </a:solidFill>
                <a:latin typeface="Poppins" panose="00000500000000000000" pitchFamily="2" charset="0"/>
                <a:cs typeface="Poppins" panose="00000500000000000000" pitchFamily="2" charset="0"/>
              </a:rPr>
              <a:t> gate </a:t>
            </a:r>
          </a:p>
        </p:txBody>
      </p:sp>
      <p:pic>
        <p:nvPicPr>
          <p:cNvPr id="8" name="Bilde 7" descr="Et bilde som inneholder silhuett, tegning, pattedyr, tegnefilm&#10;&#10;Automatisk generert beskrivelse">
            <a:extLst>
              <a:ext uri="{FF2B5EF4-FFF2-40B4-BE49-F238E27FC236}">
                <a16:creationId xmlns:a16="http://schemas.microsoft.com/office/drawing/2014/main" id="{C329644D-246E-082A-945B-222338FDBA0C}"/>
              </a:ext>
            </a:extLst>
          </p:cNvPr>
          <p:cNvPicPr>
            <a:picLocks noChangeAspect="1"/>
          </p:cNvPicPr>
          <p:nvPr/>
        </p:nvPicPr>
        <p:blipFill rotWithShape="1">
          <a:blip r:embed="rId4">
            <a:extLst>
              <a:ext uri="{28A0092B-C50C-407E-A947-70E740481C1C}">
                <a14:useLocalDpi xmlns:a14="http://schemas.microsoft.com/office/drawing/2010/main" val="0"/>
              </a:ext>
            </a:extLst>
          </a:blip>
          <a:srcRect l="45062" t="34601" b="3140"/>
          <a:stretch/>
        </p:blipFill>
        <p:spPr>
          <a:xfrm>
            <a:off x="249763" y="4631284"/>
            <a:ext cx="3493120" cy="2226716"/>
          </a:xfrm>
          <a:prstGeom prst="rect">
            <a:avLst/>
          </a:prstGeom>
        </p:spPr>
      </p:pic>
    </p:spTree>
    <p:extLst>
      <p:ext uri="{BB962C8B-B14F-4D97-AF65-F5344CB8AC3E}">
        <p14:creationId xmlns:p14="http://schemas.microsoft.com/office/powerpoint/2010/main" val="40221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756419E-2134-C426-6A19-C4F56885E1EA}"/>
              </a:ext>
            </a:extLst>
          </p:cNvPr>
          <p:cNvSpPr/>
          <p:nvPr/>
        </p:nvSpPr>
        <p:spPr>
          <a:xfrm>
            <a:off x="0" y="-9525"/>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421371" y="2092485"/>
            <a:ext cx="7270603" cy="2673029"/>
          </a:xfrm>
        </p:spPr>
        <p:txBody>
          <a:bodyPr vert="horz" lIns="91440" tIns="45720" rIns="91440" bIns="45720" rtlCol="0" anchor="t">
            <a:normAutofit lnSpcReduction="10000"/>
          </a:bodyPr>
          <a:lstStyle/>
          <a:p>
            <a:pPr marL="0" indent="0" algn="ctr">
              <a:lnSpc>
                <a:spcPct val="150000"/>
              </a:lnSpc>
              <a:buNone/>
            </a:pPr>
            <a:r>
              <a:rPr lang="nb-NO" sz="2000" kern="100" dirty="0">
                <a:latin typeface="Avenir Next LT Pro" panose="020B0504020202020204" pitchFamily="34" charset="0"/>
                <a:ea typeface="+mn-lt"/>
                <a:cs typeface="+mn-lt"/>
              </a:rPr>
              <a:t>Elle Nystad (22) og noen venninner ble utsatt for hets på åpen gate i Tromsø, fordi de gikk i kofte. Jentene var på vei hjem fra byen da flere ungdomsgutter kom opp til de begynte å rope «</a:t>
            </a:r>
            <a:r>
              <a:rPr lang="nb-NO" sz="2000" i="1" kern="100" dirty="0">
                <a:latin typeface="Avenir Next LT Pro" panose="020B0504020202020204" pitchFamily="34" charset="0"/>
                <a:ea typeface="+mn-lt"/>
                <a:cs typeface="+mn-lt"/>
              </a:rPr>
              <a:t>Samedamer»</a:t>
            </a:r>
            <a:r>
              <a:rPr lang="nb-NO" sz="2000" kern="100" dirty="0">
                <a:latin typeface="Avenir Next LT Pro" panose="020B0504020202020204" pitchFamily="34" charset="0"/>
                <a:ea typeface="+mn-lt"/>
                <a:cs typeface="+mn-lt"/>
              </a:rPr>
              <a:t> etter dem, og ba dem løfte på kofta for å vise rumpa. Elle og venninnene forsøkte å ignorere guttene, men de ga seg ikke. </a:t>
            </a:r>
            <a:endParaRPr lang="nb-NO" sz="2000" kern="100" dirty="0">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3992647" y="6519446"/>
            <a:ext cx="2514022" cy="338554"/>
          </a:xfrm>
          <a:prstGeom prst="rect">
            <a:avLst/>
          </a:prstGeom>
          <a:noFill/>
        </p:spPr>
        <p:txBody>
          <a:bodyPr wrap="none" rtlCol="0">
            <a:spAutoFit/>
          </a:bodyPr>
          <a:lstStyle/>
          <a:p>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endParaRPr lang="en-GB" sz="1600" dirty="0">
              <a:latin typeface="Avenir Next LT Pro" panose="020B0504020202020204" pitchFamily="34" charset="0"/>
            </a:endParaRPr>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292318" y="2852007"/>
            <a:ext cx="3700329" cy="1134936"/>
          </a:xfrm>
        </p:spPr>
        <p:txBody>
          <a:bodyPr>
            <a:normAutofit/>
          </a:bodyPr>
          <a:lstStyle/>
          <a:p>
            <a:r>
              <a:rPr lang="en-GB" sz="3200" dirty="0">
                <a:solidFill>
                  <a:srgbClr val="FBFBFB"/>
                </a:solidFill>
                <a:latin typeface="Poppins" panose="00000500000000000000" pitchFamily="2" charset="0"/>
                <a:cs typeface="Poppins" panose="00000500000000000000" pitchFamily="2" charset="0"/>
              </a:rPr>
              <a:t>Elle 22 </a:t>
            </a:r>
            <a:r>
              <a:rPr lang="en-GB" sz="3200" dirty="0" err="1">
                <a:solidFill>
                  <a:srgbClr val="FBFBFB"/>
                </a:solidFill>
                <a:latin typeface="Poppins" panose="00000500000000000000" pitchFamily="2" charset="0"/>
                <a:cs typeface="Poppins" panose="00000500000000000000" pitchFamily="2" charset="0"/>
              </a:rPr>
              <a:t>år</a:t>
            </a:r>
            <a:r>
              <a:rPr lang="en-GB" sz="3200" dirty="0">
                <a:solidFill>
                  <a:srgbClr val="FBFBFB"/>
                </a:solidFill>
                <a:latin typeface="Poppins" panose="00000500000000000000" pitchFamily="2" charset="0"/>
                <a:cs typeface="Poppins" panose="00000500000000000000" pitchFamily="2" charset="0"/>
              </a:rPr>
              <a:t> </a:t>
            </a:r>
            <a:br>
              <a:rPr lang="en-GB" sz="3200" dirty="0">
                <a:solidFill>
                  <a:srgbClr val="FBFBFB"/>
                </a:solidFill>
                <a:latin typeface="Poppins" panose="00000500000000000000" pitchFamily="2" charset="0"/>
                <a:cs typeface="Poppins" panose="00000500000000000000" pitchFamily="2" charset="0"/>
              </a:rPr>
            </a:br>
            <a:r>
              <a:rPr lang="en-GB" sz="3200" dirty="0" err="1">
                <a:solidFill>
                  <a:srgbClr val="FBFBFB"/>
                </a:solidFill>
                <a:latin typeface="Poppins" panose="00000500000000000000" pitchFamily="2" charset="0"/>
                <a:cs typeface="Poppins" panose="00000500000000000000" pitchFamily="2" charset="0"/>
              </a:rPr>
              <a:t>på</a:t>
            </a:r>
            <a:r>
              <a:rPr lang="en-GB" sz="3200" dirty="0">
                <a:solidFill>
                  <a:srgbClr val="FBFBFB"/>
                </a:solidFill>
                <a:latin typeface="Poppins" panose="00000500000000000000" pitchFamily="2" charset="0"/>
                <a:cs typeface="Poppins" panose="00000500000000000000" pitchFamily="2" charset="0"/>
              </a:rPr>
              <a:t> </a:t>
            </a:r>
            <a:r>
              <a:rPr lang="en-GB" sz="3200" dirty="0" err="1">
                <a:solidFill>
                  <a:srgbClr val="FBFBFB"/>
                </a:solidFill>
                <a:latin typeface="Poppins" panose="00000500000000000000" pitchFamily="2" charset="0"/>
                <a:cs typeface="Poppins" panose="00000500000000000000" pitchFamily="2" charset="0"/>
              </a:rPr>
              <a:t>byen</a:t>
            </a:r>
            <a:endParaRPr lang="en-GB" sz="3200" dirty="0">
              <a:solidFill>
                <a:srgbClr val="FBFBFB"/>
              </a:solidFill>
              <a:latin typeface="Poppins" panose="00000500000000000000" pitchFamily="2" charset="0"/>
              <a:cs typeface="Poppins" panose="00000500000000000000" pitchFamily="2" charset="0"/>
            </a:endParaRPr>
          </a:p>
        </p:txBody>
      </p:sp>
      <p:pic>
        <p:nvPicPr>
          <p:cNvPr id="8" name="Bilde 7" descr="Et bilde som inneholder silhuett, mann, stående&#10;&#10;Automatisk generert beskrivelse">
            <a:extLst>
              <a:ext uri="{FF2B5EF4-FFF2-40B4-BE49-F238E27FC236}">
                <a16:creationId xmlns:a16="http://schemas.microsoft.com/office/drawing/2014/main" id="{C69F9F05-F1CD-4ED1-9B3C-6931AEBFE35D}"/>
              </a:ext>
            </a:extLst>
          </p:cNvPr>
          <p:cNvPicPr>
            <a:picLocks noChangeAspect="1"/>
          </p:cNvPicPr>
          <p:nvPr/>
        </p:nvPicPr>
        <p:blipFill rotWithShape="1">
          <a:blip r:embed="rId4">
            <a:extLst>
              <a:ext uri="{28A0092B-C50C-407E-A947-70E740481C1C}">
                <a14:useLocalDpi xmlns:a14="http://schemas.microsoft.com/office/drawing/2010/main" val="0"/>
              </a:ext>
            </a:extLst>
          </a:blip>
          <a:srcRect l="4684" t="18520" r="19542" b="-446"/>
          <a:stretch/>
        </p:blipFill>
        <p:spPr>
          <a:xfrm>
            <a:off x="149071" y="4551680"/>
            <a:ext cx="3792225" cy="2306318"/>
          </a:xfrm>
          <a:prstGeom prst="rect">
            <a:avLst/>
          </a:prstGeom>
        </p:spPr>
      </p:pic>
    </p:spTree>
    <p:extLst>
      <p:ext uri="{BB962C8B-B14F-4D97-AF65-F5344CB8AC3E}">
        <p14:creationId xmlns:p14="http://schemas.microsoft.com/office/powerpoint/2010/main" val="120716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375517" y="1757645"/>
            <a:ext cx="7331060" cy="3319848"/>
          </a:xfrm>
        </p:spPr>
        <p:txBody>
          <a:bodyPr vert="horz" lIns="91440" tIns="45720" rIns="91440" bIns="45720" rtlCol="0" anchor="t">
            <a:noAutofit/>
          </a:bodyPr>
          <a:lstStyle/>
          <a:p>
            <a:pPr marL="0" indent="0" algn="ctr">
              <a:lnSpc>
                <a:spcPct val="150000"/>
              </a:lnSpc>
              <a:buNone/>
            </a:pPr>
            <a:r>
              <a:rPr lang="nb-NO" sz="2000" kern="100" dirty="0">
                <a:latin typeface="Avenir Next LT Pro" panose="020B0504020202020204" pitchFamily="34" charset="0"/>
                <a:ea typeface="+mn-lt"/>
                <a:cs typeface="+mn-lt"/>
              </a:rPr>
              <a:t>En ung samisk kvinne stod på bussen med to venner. På vei ut døra, utveksler de et par ord på samisk. Da tar en eldre passasjer kontakt. Den samiske kvinnen blir kjeftet på av medpassasjeren, som sier at </a:t>
            </a:r>
            <a:r>
              <a:rPr lang="nb-NO" sz="2000" i="1" kern="100" dirty="0">
                <a:latin typeface="Avenir Next LT Pro" panose="020B0504020202020204" pitchFamily="34" charset="0"/>
                <a:ea typeface="+mn-lt"/>
                <a:cs typeface="+mn-lt"/>
              </a:rPr>
              <a:t>«[...] Norge hadde vært et forferdelig land om samer ikke ble fornorsket</a:t>
            </a:r>
            <a:r>
              <a:rPr lang="nb-NO" sz="2000" kern="100" dirty="0">
                <a:latin typeface="Avenir Next LT Pro" panose="020B0504020202020204" pitchFamily="34" charset="0"/>
                <a:ea typeface="+mn-lt"/>
                <a:cs typeface="+mn-lt"/>
              </a:rPr>
              <a:t>.» og «</a:t>
            </a:r>
            <a:r>
              <a:rPr lang="nb-NO" sz="2000" i="1" kern="100" dirty="0">
                <a:latin typeface="Avenir Next LT Pro" panose="020B0504020202020204" pitchFamily="34" charset="0"/>
                <a:ea typeface="+mn-lt"/>
                <a:cs typeface="+mn-lt"/>
              </a:rPr>
              <a:t>Samer hører ikke til noen steder, og i hvert fall ikke på bussen, der alle kan høre språket</a:t>
            </a:r>
            <a:r>
              <a:rPr lang="nb-NO" sz="2000" kern="100" dirty="0">
                <a:latin typeface="Avenir Next LT Pro" panose="020B0504020202020204" pitchFamily="34" charset="0"/>
                <a:ea typeface="+mn-lt"/>
                <a:cs typeface="+mn-lt"/>
              </a:rPr>
              <a:t>». </a:t>
            </a:r>
            <a:endParaRPr lang="nb-NO" sz="2400" dirty="0">
              <a:latin typeface="Avenir Next LT Pro" panose="020B0504020202020204" pitchFamily="34" charset="0"/>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375517" y="6458232"/>
            <a:ext cx="3049425" cy="338554"/>
          </a:xfrm>
          <a:prstGeom prst="rect">
            <a:avLst/>
          </a:prstGeom>
          <a:noFill/>
        </p:spPr>
        <p:txBody>
          <a:bodyPr wrap="none" lIns="91440" tIns="45720" rIns="91440" bIns="45720" rtlCol="0" anchor="t">
            <a:spAutoFit/>
          </a:bodyPr>
          <a:lstStyle/>
          <a:p>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r>
              <a:rPr lang="en-GB" sz="1600" dirty="0">
                <a:latin typeface="Avenir Next LT Pro" panose="020B0504020202020204" pitchFamily="34" charset="0"/>
              </a:rPr>
              <a:t>/ NRK</a:t>
            </a:r>
          </a:p>
        </p:txBody>
      </p:sp>
      <p:sp>
        <p:nvSpPr>
          <p:cNvPr id="6" name="Rektangel 5">
            <a:extLst>
              <a:ext uri="{FF2B5EF4-FFF2-40B4-BE49-F238E27FC236}">
                <a16:creationId xmlns:a16="http://schemas.microsoft.com/office/drawing/2014/main" id="{ABFABF1F-6AFC-5C9D-4207-C61BD4D2E0D1}"/>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314541" y="2875421"/>
            <a:ext cx="3363563" cy="1084297"/>
          </a:xfrm>
        </p:spPr>
        <p:txBody>
          <a:bodyPr>
            <a:noAutofit/>
          </a:bodyPr>
          <a:lstStyle/>
          <a:p>
            <a:r>
              <a:rPr lang="en-GB" sz="3200" dirty="0" err="1">
                <a:solidFill>
                  <a:srgbClr val="FBFBFB"/>
                </a:solidFill>
                <a:latin typeface="Poppins" panose="00000500000000000000" pitchFamily="2" charset="0"/>
                <a:cs typeface="Poppins" panose="00000500000000000000" pitchFamily="2" charset="0"/>
              </a:rPr>
              <a:t>Kvinne</a:t>
            </a:r>
            <a:r>
              <a:rPr lang="en-GB" sz="3200" dirty="0">
                <a:solidFill>
                  <a:srgbClr val="FBFBFB"/>
                </a:solidFill>
                <a:latin typeface="Poppins" panose="00000500000000000000" pitchFamily="2" charset="0"/>
                <a:cs typeface="Poppins" panose="00000500000000000000" pitchFamily="2" charset="0"/>
              </a:rPr>
              <a:t> 20 </a:t>
            </a:r>
            <a:r>
              <a:rPr lang="en-GB" sz="3200" dirty="0" err="1">
                <a:solidFill>
                  <a:srgbClr val="FBFBFB"/>
                </a:solidFill>
                <a:latin typeface="Poppins" panose="00000500000000000000" pitchFamily="2" charset="0"/>
                <a:cs typeface="Poppins" panose="00000500000000000000" pitchFamily="2" charset="0"/>
              </a:rPr>
              <a:t>år</a:t>
            </a:r>
            <a:r>
              <a:rPr lang="en-GB" sz="3200" dirty="0">
                <a:solidFill>
                  <a:srgbClr val="FBFBFB"/>
                </a:solidFill>
                <a:latin typeface="Poppins" panose="00000500000000000000" pitchFamily="2" charset="0"/>
                <a:cs typeface="Poppins" panose="00000500000000000000" pitchFamily="2" charset="0"/>
              </a:rPr>
              <a:t> </a:t>
            </a:r>
            <a:br>
              <a:rPr lang="en-GB" sz="3200" dirty="0">
                <a:solidFill>
                  <a:srgbClr val="FBFBFB"/>
                </a:solidFill>
                <a:latin typeface="Poppins" panose="00000500000000000000" pitchFamily="2" charset="0"/>
                <a:cs typeface="Poppins" panose="00000500000000000000" pitchFamily="2" charset="0"/>
              </a:rPr>
            </a:br>
            <a:r>
              <a:rPr lang="en-GB" sz="3200" dirty="0" err="1">
                <a:solidFill>
                  <a:srgbClr val="FBFBFB"/>
                </a:solidFill>
                <a:latin typeface="Poppins" panose="00000500000000000000" pitchFamily="2" charset="0"/>
                <a:cs typeface="Poppins" panose="00000500000000000000" pitchFamily="2" charset="0"/>
              </a:rPr>
              <a:t>på</a:t>
            </a:r>
            <a:r>
              <a:rPr lang="en-GB" sz="3200" dirty="0">
                <a:solidFill>
                  <a:srgbClr val="FBFBFB"/>
                </a:solidFill>
                <a:latin typeface="Poppins" panose="00000500000000000000" pitchFamily="2" charset="0"/>
                <a:cs typeface="Poppins" panose="00000500000000000000" pitchFamily="2" charset="0"/>
              </a:rPr>
              <a:t> </a:t>
            </a:r>
            <a:r>
              <a:rPr lang="en-GB" sz="3200" dirty="0" err="1">
                <a:solidFill>
                  <a:srgbClr val="FBFBFB"/>
                </a:solidFill>
                <a:latin typeface="Poppins" panose="00000500000000000000" pitchFamily="2" charset="0"/>
                <a:cs typeface="Poppins" panose="00000500000000000000" pitchFamily="2" charset="0"/>
              </a:rPr>
              <a:t>bussen</a:t>
            </a:r>
            <a:r>
              <a:rPr lang="en-GB" sz="3200" dirty="0">
                <a:solidFill>
                  <a:srgbClr val="FBFBFB"/>
                </a:solidFill>
                <a:latin typeface="Poppins" panose="00000500000000000000" pitchFamily="2" charset="0"/>
                <a:cs typeface="Poppins" panose="00000500000000000000" pitchFamily="2" charset="0"/>
              </a:rPr>
              <a:t> </a:t>
            </a:r>
          </a:p>
        </p:txBody>
      </p:sp>
      <p:pic>
        <p:nvPicPr>
          <p:cNvPr id="8" name="Bilde 7" descr="Et bilde som inneholder silhuett, skygge&#10;&#10;Automatisk generert beskrivelse">
            <a:extLst>
              <a:ext uri="{FF2B5EF4-FFF2-40B4-BE49-F238E27FC236}">
                <a16:creationId xmlns:a16="http://schemas.microsoft.com/office/drawing/2014/main" id="{8CDEB44E-09CC-7DCB-7425-7BC47E3A2468}"/>
              </a:ext>
            </a:extLst>
          </p:cNvPr>
          <p:cNvPicPr>
            <a:picLocks noChangeAspect="1"/>
          </p:cNvPicPr>
          <p:nvPr/>
        </p:nvPicPr>
        <p:blipFill rotWithShape="1">
          <a:blip r:embed="rId4">
            <a:extLst>
              <a:ext uri="{28A0092B-C50C-407E-A947-70E740481C1C}">
                <a14:useLocalDpi xmlns:a14="http://schemas.microsoft.com/office/drawing/2010/main" val="0"/>
              </a:ext>
            </a:extLst>
          </a:blip>
          <a:srcRect t="27388" r="42770"/>
          <a:stretch/>
        </p:blipFill>
        <p:spPr>
          <a:xfrm>
            <a:off x="201672" y="4577786"/>
            <a:ext cx="3363564" cy="2400560"/>
          </a:xfrm>
          <a:prstGeom prst="rect">
            <a:avLst/>
          </a:prstGeom>
        </p:spPr>
      </p:pic>
    </p:spTree>
    <p:extLst>
      <p:ext uri="{BB962C8B-B14F-4D97-AF65-F5344CB8AC3E}">
        <p14:creationId xmlns:p14="http://schemas.microsoft.com/office/powerpoint/2010/main" val="282718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116205" y="2207481"/>
            <a:ext cx="7898372" cy="2443037"/>
          </a:xfrm>
        </p:spPr>
        <p:txBody>
          <a:bodyPr vert="horz" lIns="91440" tIns="45720" rIns="91440" bIns="45720" rtlCol="0" anchor="t">
            <a:noAutofit/>
          </a:bodyPr>
          <a:lstStyle/>
          <a:p>
            <a:pPr marL="0" indent="0" algn="ctr">
              <a:lnSpc>
                <a:spcPct val="150000"/>
              </a:lnSpc>
              <a:buNone/>
            </a:pPr>
            <a:r>
              <a:rPr lang="nb-NO" sz="2000" kern="100" dirty="0">
                <a:latin typeface="Avenir Next LT Pro" panose="020B0504020202020204" pitchFamily="34" charset="0"/>
                <a:ea typeface="+mn-lt"/>
                <a:cs typeface="+mn-lt"/>
              </a:rPr>
              <a:t>Simon ble overfalt og angrepet av en russ da han gikk av bussen på Lysaker stasjon på 17. Mai i 2020. Han ble slått gjentatte ganger i hodet, nakken og ryggen. Mannen skrek samtidig grove, rasistiske skjellsord til Simon og ba ham «</a:t>
            </a:r>
            <a:r>
              <a:rPr lang="nb-NO" sz="2000" i="1" kern="100" dirty="0">
                <a:latin typeface="Avenir Next LT Pro" panose="020B0504020202020204" pitchFamily="34" charset="0"/>
                <a:ea typeface="+mn-lt"/>
                <a:cs typeface="+mn-lt"/>
              </a:rPr>
              <a:t>reise dit han kom fra</a:t>
            </a:r>
            <a:r>
              <a:rPr lang="nb-NO" sz="2000" kern="100" dirty="0">
                <a:latin typeface="Avenir Next LT Pro" panose="020B0504020202020204" pitchFamily="34" charset="0"/>
                <a:ea typeface="+mn-lt"/>
                <a:cs typeface="+mn-lt"/>
              </a:rPr>
              <a:t>». Etter det voldelige angrepet måtte Simon oppsøke legevakten. </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4080164" y="6519446"/>
            <a:ext cx="2514022" cy="338554"/>
          </a:xfrm>
          <a:prstGeom prst="rect">
            <a:avLst/>
          </a:prstGeom>
          <a:noFill/>
        </p:spPr>
        <p:txBody>
          <a:bodyPr wrap="none" lIns="91440" tIns="45720" rIns="91440" bIns="45720" rtlCol="0" anchor="t">
            <a:spAutoFit/>
          </a:bodyPr>
          <a:lstStyle/>
          <a:p>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endParaRPr lang="en-GB" sz="1600" dirty="0">
              <a:latin typeface="Avenir Next LT Pro" panose="020B0504020202020204" pitchFamily="34" charset="0"/>
            </a:endParaRPr>
          </a:p>
        </p:txBody>
      </p:sp>
      <p:sp>
        <p:nvSpPr>
          <p:cNvPr id="6" name="Rektangel 5">
            <a:extLst>
              <a:ext uri="{FF2B5EF4-FFF2-40B4-BE49-F238E27FC236}">
                <a16:creationId xmlns:a16="http://schemas.microsoft.com/office/drawing/2014/main" id="{0D62DD3C-7337-BC7B-E793-D9C247AC0CCB}"/>
              </a:ext>
            </a:extLst>
          </p:cNvPr>
          <p:cNvSpPr/>
          <p:nvPr/>
        </p:nvSpPr>
        <p:spPr>
          <a:xfrm>
            <a:off x="0"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202403" y="2886783"/>
            <a:ext cx="3587839" cy="1084434"/>
          </a:xfrm>
        </p:spPr>
        <p:txBody>
          <a:bodyPr>
            <a:noAutofit/>
          </a:bodyPr>
          <a:lstStyle/>
          <a:p>
            <a:r>
              <a:rPr lang="en-GB" sz="3200" dirty="0">
                <a:solidFill>
                  <a:srgbClr val="FBFBFB"/>
                </a:solidFill>
                <a:latin typeface="Poppins" panose="00000500000000000000" pitchFamily="2" charset="0"/>
                <a:cs typeface="Poppins" panose="00000500000000000000" pitchFamily="2" charset="0"/>
              </a:rPr>
              <a:t>Simon 18 </a:t>
            </a:r>
            <a:r>
              <a:rPr lang="en-GB" sz="3200" dirty="0" err="1">
                <a:solidFill>
                  <a:srgbClr val="FBFBFB"/>
                </a:solidFill>
                <a:latin typeface="Poppins" panose="00000500000000000000" pitchFamily="2" charset="0"/>
                <a:cs typeface="Poppins" panose="00000500000000000000" pitchFamily="2" charset="0"/>
              </a:rPr>
              <a:t>år</a:t>
            </a:r>
            <a:r>
              <a:rPr lang="en-GB" sz="3200" dirty="0">
                <a:solidFill>
                  <a:srgbClr val="FBFBFB"/>
                </a:solidFill>
                <a:latin typeface="Poppins" panose="00000500000000000000" pitchFamily="2" charset="0"/>
                <a:cs typeface="Poppins" panose="00000500000000000000" pitchFamily="2" charset="0"/>
              </a:rPr>
              <a:t> </a:t>
            </a:r>
            <a:br>
              <a:rPr lang="en-GB" sz="3200" dirty="0">
                <a:solidFill>
                  <a:srgbClr val="FBFBFB"/>
                </a:solidFill>
                <a:latin typeface="Poppins" panose="00000500000000000000" pitchFamily="2" charset="0"/>
                <a:cs typeface="Poppins" panose="00000500000000000000" pitchFamily="2" charset="0"/>
              </a:rPr>
            </a:br>
            <a:r>
              <a:rPr lang="en-GB" sz="3200" dirty="0" err="1">
                <a:solidFill>
                  <a:srgbClr val="FBFBFB"/>
                </a:solidFill>
                <a:latin typeface="Poppins" panose="00000500000000000000" pitchFamily="2" charset="0"/>
                <a:cs typeface="Poppins" panose="00000500000000000000" pitchFamily="2" charset="0"/>
              </a:rPr>
              <a:t>på</a:t>
            </a:r>
            <a:r>
              <a:rPr lang="en-GB" sz="3200" dirty="0">
                <a:solidFill>
                  <a:srgbClr val="FBFBFB"/>
                </a:solidFill>
                <a:latin typeface="Poppins" panose="00000500000000000000" pitchFamily="2" charset="0"/>
                <a:cs typeface="Poppins" panose="00000500000000000000" pitchFamily="2" charset="0"/>
              </a:rPr>
              <a:t> </a:t>
            </a:r>
            <a:r>
              <a:rPr lang="en-GB" sz="3200" dirty="0" err="1">
                <a:solidFill>
                  <a:srgbClr val="FBFBFB"/>
                </a:solidFill>
                <a:latin typeface="Poppins" panose="00000500000000000000" pitchFamily="2" charset="0"/>
                <a:cs typeface="Poppins" panose="00000500000000000000" pitchFamily="2" charset="0"/>
              </a:rPr>
              <a:t>busstasjonen</a:t>
            </a:r>
            <a:endParaRPr lang="en-GB" sz="3200" dirty="0">
              <a:solidFill>
                <a:srgbClr val="FBFBFB"/>
              </a:solidFill>
              <a:highlight>
                <a:srgbClr val="FF0000"/>
              </a:highlight>
              <a:latin typeface="Poppins" panose="00000500000000000000" pitchFamily="2" charset="0"/>
              <a:cs typeface="Poppins" panose="00000500000000000000" pitchFamily="2" charset="0"/>
            </a:endParaRPr>
          </a:p>
        </p:txBody>
      </p:sp>
      <p:pic>
        <p:nvPicPr>
          <p:cNvPr id="8" name="Bilde 7" descr="Et bilde som inneholder pattedyr, silhuett, kunst&#10;&#10;Automatisk generert beskrivelse">
            <a:extLst>
              <a:ext uri="{FF2B5EF4-FFF2-40B4-BE49-F238E27FC236}">
                <a16:creationId xmlns:a16="http://schemas.microsoft.com/office/drawing/2014/main" id="{74ECF546-4974-C123-2697-B37AE0968716}"/>
              </a:ext>
            </a:extLst>
          </p:cNvPr>
          <p:cNvPicPr>
            <a:picLocks noChangeAspect="1"/>
          </p:cNvPicPr>
          <p:nvPr/>
        </p:nvPicPr>
        <p:blipFill rotWithShape="1">
          <a:blip r:embed="rId4">
            <a:extLst>
              <a:ext uri="{28A0092B-C50C-407E-A947-70E740481C1C}">
                <a14:useLocalDpi xmlns:a14="http://schemas.microsoft.com/office/drawing/2010/main" val="0"/>
              </a:ext>
            </a:extLst>
          </a:blip>
          <a:srcRect l="54185" t="37154" r="3427"/>
          <a:stretch/>
        </p:blipFill>
        <p:spPr>
          <a:xfrm>
            <a:off x="177423" y="4239525"/>
            <a:ext cx="3139673" cy="2618475"/>
          </a:xfrm>
          <a:prstGeom prst="rect">
            <a:avLst/>
          </a:prstGeom>
        </p:spPr>
      </p:pic>
    </p:spTree>
    <p:extLst>
      <p:ext uri="{BB962C8B-B14F-4D97-AF65-F5344CB8AC3E}">
        <p14:creationId xmlns:p14="http://schemas.microsoft.com/office/powerpoint/2010/main" val="390505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4422101" y="1986796"/>
            <a:ext cx="7357374" cy="2884405"/>
          </a:xfrm>
        </p:spPr>
        <p:txBody>
          <a:bodyPr vert="horz" lIns="91440" tIns="45720" rIns="91440" bIns="45720" rtlCol="0" anchor="t">
            <a:noAutofit/>
          </a:bodyPr>
          <a:lstStyle/>
          <a:p>
            <a:pPr marL="0" indent="0" algn="ctr">
              <a:lnSpc>
                <a:spcPct val="150000"/>
              </a:lnSpc>
              <a:buNone/>
            </a:pPr>
            <a:r>
              <a:rPr lang="nb-NO" sz="2000" kern="100" dirty="0">
                <a:latin typeface="Avenir Next LT Pro" panose="020B0504020202020204" pitchFamily="34" charset="0"/>
                <a:ea typeface="+mn-lt"/>
                <a:cs typeface="+mn-lt"/>
              </a:rPr>
              <a:t>Advokaten </a:t>
            </a:r>
            <a:r>
              <a:rPr lang="nb-NO" sz="2000" kern="100" dirty="0" err="1">
                <a:latin typeface="Avenir Next LT Pro" panose="020B0504020202020204" pitchFamily="34" charset="0"/>
                <a:ea typeface="+mn-lt"/>
                <a:cs typeface="+mn-lt"/>
              </a:rPr>
              <a:t>Wahid</a:t>
            </a:r>
            <a:r>
              <a:rPr lang="nb-NO" sz="2000" kern="100" dirty="0">
                <a:latin typeface="Avenir Next LT Pro" panose="020B0504020202020204" pitchFamily="34" charset="0"/>
                <a:ea typeface="+mn-lt"/>
                <a:cs typeface="+mn-lt"/>
              </a:rPr>
              <a:t> Shah (26) sitter i et andregangsintervju hos Finans Norge med to ansatte. I løpet av intervjuet spør han hva slags arbeidsoppgaver man kunne forvente seg i stillingen. </a:t>
            </a:r>
            <a:r>
              <a:rPr lang="nb-NO" sz="2000" kern="100" dirty="0" err="1">
                <a:latin typeface="Avenir Next LT Pro" panose="020B0504020202020204" pitchFamily="34" charset="0"/>
                <a:ea typeface="+mn-lt"/>
                <a:cs typeface="+mn-lt"/>
              </a:rPr>
              <a:t>Wahid</a:t>
            </a:r>
            <a:r>
              <a:rPr lang="nb-NO" sz="2000" kern="100" dirty="0">
                <a:latin typeface="Avenir Next LT Pro" panose="020B0504020202020204" pitchFamily="34" charset="0"/>
                <a:ea typeface="+mn-lt"/>
                <a:cs typeface="+mn-lt"/>
              </a:rPr>
              <a:t> får til svar at stillingen blant annet innebærer «</a:t>
            </a:r>
            <a:r>
              <a:rPr lang="nb-NO" sz="2000" i="1" kern="100" dirty="0">
                <a:latin typeface="Avenir Next LT Pro" panose="020B0504020202020204" pitchFamily="34" charset="0"/>
                <a:ea typeface="+mn-lt"/>
                <a:cs typeface="+mn-lt"/>
              </a:rPr>
              <a:t>n****arbeid</a:t>
            </a:r>
            <a:r>
              <a:rPr lang="nb-NO" sz="2000" kern="100" dirty="0">
                <a:latin typeface="Avenir Next LT Pro" panose="020B0504020202020204" pitchFamily="34" charset="0"/>
                <a:ea typeface="+mn-lt"/>
                <a:cs typeface="+mn-lt"/>
              </a:rPr>
              <a:t>». Ingen i intervjuet reagerer eller sier noe om ordbruken. </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3997036" y="6519445"/>
            <a:ext cx="2514022" cy="338554"/>
          </a:xfrm>
          <a:prstGeom prst="rect">
            <a:avLst/>
          </a:prstGeom>
          <a:noFill/>
        </p:spPr>
        <p:txBody>
          <a:bodyPr wrap="none" lIns="91440" tIns="45720" rIns="91440" bIns="45720" rtlCol="0" anchor="t">
            <a:spAutoFit/>
          </a:bodyPr>
          <a:lstStyle/>
          <a:p>
            <a:r>
              <a:rPr lang="en-GB" sz="1600" dirty="0">
                <a:latin typeface="Avenir Next LT Pro" panose="020B0504020202020204" pitchFamily="34" charset="0"/>
              </a:rPr>
              <a:t>Kilde: </a:t>
            </a:r>
            <a:r>
              <a:rPr lang="en-GB" sz="1600" dirty="0" err="1">
                <a:latin typeface="Avenir Next LT Pro" panose="020B0504020202020204" pitchFamily="34" charset="0"/>
              </a:rPr>
              <a:t>Antirasistisk</a:t>
            </a:r>
            <a:r>
              <a:rPr lang="en-GB" sz="1600" dirty="0">
                <a:latin typeface="Avenir Next LT Pro" panose="020B0504020202020204" pitchFamily="34" charset="0"/>
              </a:rPr>
              <a:t> </a:t>
            </a:r>
            <a:r>
              <a:rPr lang="en-GB" sz="1600" dirty="0" err="1">
                <a:latin typeface="Avenir Next LT Pro" panose="020B0504020202020204" pitchFamily="34" charset="0"/>
              </a:rPr>
              <a:t>senter</a:t>
            </a:r>
            <a:endParaRPr lang="en-GB" sz="1600" dirty="0">
              <a:latin typeface="Avenir Next LT Pro" panose="020B0504020202020204" pitchFamily="34" charset="0"/>
            </a:endParaRPr>
          </a:p>
        </p:txBody>
      </p:sp>
      <p:sp>
        <p:nvSpPr>
          <p:cNvPr id="6" name="Rektangel 5">
            <a:extLst>
              <a:ext uri="{FF2B5EF4-FFF2-40B4-BE49-F238E27FC236}">
                <a16:creationId xmlns:a16="http://schemas.microsoft.com/office/drawing/2014/main" id="{929E38F4-E40D-90AD-D7A4-15517824BA9C}"/>
              </a:ext>
            </a:extLst>
          </p:cNvPr>
          <p:cNvSpPr/>
          <p:nvPr/>
        </p:nvSpPr>
        <p:spPr>
          <a:xfrm>
            <a:off x="4389" y="0"/>
            <a:ext cx="3992647" cy="6858000"/>
          </a:xfrm>
          <a:prstGeom prst="rect">
            <a:avLst/>
          </a:prstGeom>
          <a:solidFill>
            <a:srgbClr val="4437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210967" y="2857412"/>
            <a:ext cx="3884940" cy="1143175"/>
          </a:xfrm>
        </p:spPr>
        <p:txBody>
          <a:bodyPr>
            <a:noAutofit/>
          </a:bodyPr>
          <a:lstStyle/>
          <a:p>
            <a:r>
              <a:rPr lang="en-GB" sz="3200" dirty="0">
                <a:solidFill>
                  <a:srgbClr val="FBFBFB"/>
                </a:solidFill>
                <a:latin typeface="Poppins" panose="00000500000000000000" pitchFamily="2" charset="0"/>
                <a:cs typeface="Poppins" panose="00000500000000000000" pitchFamily="2" charset="0"/>
              </a:rPr>
              <a:t>Wahid 26 </a:t>
            </a:r>
            <a:r>
              <a:rPr lang="en-GB" sz="3200" dirty="0" err="1">
                <a:solidFill>
                  <a:srgbClr val="FBFBFB"/>
                </a:solidFill>
                <a:latin typeface="Poppins" panose="00000500000000000000" pitchFamily="2" charset="0"/>
                <a:cs typeface="Poppins" panose="00000500000000000000" pitchFamily="2" charset="0"/>
              </a:rPr>
              <a:t>år</a:t>
            </a:r>
            <a:r>
              <a:rPr lang="en-GB" sz="3200" dirty="0">
                <a:solidFill>
                  <a:srgbClr val="FBFBFB"/>
                </a:solidFill>
                <a:latin typeface="Poppins" panose="00000500000000000000" pitchFamily="2" charset="0"/>
                <a:cs typeface="Poppins" panose="00000500000000000000" pitchFamily="2" charset="0"/>
              </a:rPr>
              <a:t> </a:t>
            </a:r>
            <a:br>
              <a:rPr lang="en-GB" sz="3200" dirty="0">
                <a:solidFill>
                  <a:srgbClr val="FBFBFB"/>
                </a:solidFill>
                <a:latin typeface="Poppins" panose="00000500000000000000" pitchFamily="2" charset="0"/>
                <a:cs typeface="Poppins" panose="00000500000000000000" pitchFamily="2" charset="0"/>
              </a:rPr>
            </a:br>
            <a:r>
              <a:rPr lang="en-GB" sz="3200" dirty="0" err="1">
                <a:solidFill>
                  <a:srgbClr val="FBFBFB"/>
                </a:solidFill>
                <a:latin typeface="Poppins" panose="00000500000000000000" pitchFamily="2" charset="0"/>
                <a:cs typeface="Poppins" panose="00000500000000000000" pitchFamily="2" charset="0"/>
              </a:rPr>
              <a:t>på</a:t>
            </a:r>
            <a:r>
              <a:rPr lang="en-GB" sz="3200" dirty="0">
                <a:solidFill>
                  <a:srgbClr val="FBFBFB"/>
                </a:solidFill>
                <a:latin typeface="Poppins" panose="00000500000000000000" pitchFamily="2" charset="0"/>
                <a:cs typeface="Poppins" panose="00000500000000000000" pitchFamily="2" charset="0"/>
              </a:rPr>
              <a:t> </a:t>
            </a:r>
            <a:r>
              <a:rPr lang="en-GB" sz="3200" dirty="0" err="1">
                <a:solidFill>
                  <a:srgbClr val="FBFBFB"/>
                </a:solidFill>
                <a:latin typeface="Poppins" panose="00000500000000000000" pitchFamily="2" charset="0"/>
                <a:cs typeface="Poppins" panose="00000500000000000000" pitchFamily="2" charset="0"/>
              </a:rPr>
              <a:t>jobbintervju</a:t>
            </a:r>
            <a:r>
              <a:rPr lang="en-GB" sz="3200" dirty="0">
                <a:solidFill>
                  <a:srgbClr val="FBFBFB"/>
                </a:solidFill>
                <a:latin typeface="Poppins" panose="00000500000000000000" pitchFamily="2" charset="0"/>
                <a:cs typeface="Poppins" panose="00000500000000000000" pitchFamily="2" charset="0"/>
              </a:rPr>
              <a:t> </a:t>
            </a:r>
          </a:p>
        </p:txBody>
      </p:sp>
      <p:pic>
        <p:nvPicPr>
          <p:cNvPr id="8" name="Bilde 7" descr="Et bilde som inneholder tegning, sketch, illustrasjon, kunst&#10;&#10;Automatisk generert beskrivelse">
            <a:extLst>
              <a:ext uri="{FF2B5EF4-FFF2-40B4-BE49-F238E27FC236}">
                <a16:creationId xmlns:a16="http://schemas.microsoft.com/office/drawing/2014/main" id="{F8084CF5-F3AE-453C-F0CF-C1852CAB3838}"/>
              </a:ext>
            </a:extLst>
          </p:cNvPr>
          <p:cNvPicPr>
            <a:picLocks noChangeAspect="1"/>
          </p:cNvPicPr>
          <p:nvPr/>
        </p:nvPicPr>
        <p:blipFill rotWithShape="1">
          <a:blip r:embed="rId4">
            <a:extLst>
              <a:ext uri="{28A0092B-C50C-407E-A947-70E740481C1C}">
                <a14:useLocalDpi xmlns:a14="http://schemas.microsoft.com/office/drawing/2010/main" val="0"/>
              </a:ext>
            </a:extLst>
          </a:blip>
          <a:srcRect l="6322" r="39690" b="7768"/>
          <a:stretch/>
        </p:blipFill>
        <p:spPr>
          <a:xfrm>
            <a:off x="415637" y="3945925"/>
            <a:ext cx="3030366" cy="2912074"/>
          </a:xfrm>
          <a:prstGeom prst="rect">
            <a:avLst/>
          </a:prstGeom>
        </p:spPr>
      </p:pic>
    </p:spTree>
    <p:extLst>
      <p:ext uri="{BB962C8B-B14F-4D97-AF65-F5344CB8AC3E}">
        <p14:creationId xmlns:p14="http://schemas.microsoft.com/office/powerpoint/2010/main" val="75384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5144156" y="977782"/>
            <a:ext cx="6441595" cy="1358796"/>
          </a:xfrm>
        </p:spPr>
        <p:txBody>
          <a:bodyPr>
            <a:noAutofit/>
          </a:bodyPr>
          <a:lstStyle/>
          <a:p>
            <a:r>
              <a:rPr lang="en-GB" sz="3200" b="1" dirty="0" err="1">
                <a:solidFill>
                  <a:srgbClr val="443742"/>
                </a:solidFill>
                <a:latin typeface="Poppins" panose="00000500000000000000" pitchFamily="2" charset="0"/>
                <a:cs typeface="Poppins" panose="00000500000000000000" pitchFamily="2" charset="0"/>
              </a:rPr>
              <a:t>Hva</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gjør</a:t>
            </a:r>
            <a:r>
              <a:rPr lang="en-GB" sz="3200" b="1" dirty="0">
                <a:solidFill>
                  <a:srgbClr val="443742"/>
                </a:solidFill>
                <a:latin typeface="Poppins" panose="00000500000000000000" pitchFamily="2" charset="0"/>
                <a:cs typeface="Poppins" panose="00000500000000000000" pitchFamily="2" charset="0"/>
              </a:rPr>
              <a:t> du </a:t>
            </a:r>
            <a:r>
              <a:rPr lang="en-GB" sz="3200" b="1" dirty="0" err="1">
                <a:solidFill>
                  <a:srgbClr val="443742"/>
                </a:solidFill>
                <a:latin typeface="Poppins" panose="00000500000000000000" pitchFamily="2" charset="0"/>
                <a:cs typeface="Poppins" panose="00000500000000000000" pitchFamily="2" charset="0"/>
              </a:rPr>
              <a:t>i</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møte</a:t>
            </a:r>
            <a:r>
              <a:rPr lang="en-GB" sz="3200" b="1" dirty="0">
                <a:solidFill>
                  <a:srgbClr val="443742"/>
                </a:solidFill>
                <a:latin typeface="Poppins" panose="00000500000000000000" pitchFamily="2" charset="0"/>
                <a:cs typeface="Poppins" panose="00000500000000000000" pitchFamily="2" charset="0"/>
              </a:rPr>
              <a:t> med </a:t>
            </a:r>
            <a:r>
              <a:rPr lang="en-GB" sz="3200" b="1" dirty="0" err="1">
                <a:solidFill>
                  <a:srgbClr val="443742"/>
                </a:solidFill>
                <a:latin typeface="Poppins" panose="00000500000000000000" pitchFamily="2" charset="0"/>
                <a:cs typeface="Poppins" panose="00000500000000000000" pitchFamily="2" charset="0"/>
              </a:rPr>
              <a:t>hets</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rasisme</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og</a:t>
            </a:r>
            <a:r>
              <a:rPr lang="en-GB" sz="3200" b="1" dirty="0">
                <a:solidFill>
                  <a:srgbClr val="443742"/>
                </a:solidFill>
                <a:latin typeface="Poppins" panose="00000500000000000000" pitchFamily="2" charset="0"/>
                <a:cs typeface="Poppins" panose="00000500000000000000" pitchFamily="2" charset="0"/>
              </a:rPr>
              <a:t> </a:t>
            </a:r>
            <a:r>
              <a:rPr lang="en-GB" sz="3200" b="1" dirty="0" err="1">
                <a:solidFill>
                  <a:srgbClr val="443742"/>
                </a:solidFill>
                <a:latin typeface="Poppins" panose="00000500000000000000" pitchFamily="2" charset="0"/>
                <a:cs typeface="Poppins" panose="00000500000000000000" pitchFamily="2" charset="0"/>
              </a:rPr>
              <a:t>diskriminering</a:t>
            </a:r>
            <a:r>
              <a:rPr lang="en-GB" sz="3200" b="1" dirty="0">
                <a:solidFill>
                  <a:srgbClr val="443742"/>
                </a:solidFill>
                <a:latin typeface="Poppins" panose="00000500000000000000" pitchFamily="2" charset="0"/>
                <a:cs typeface="Poppins" panose="00000500000000000000" pitchFamily="2" charset="0"/>
              </a:rPr>
              <a:t>?</a:t>
            </a:r>
            <a:endParaRPr lang="en-GB" sz="3200" dirty="0">
              <a:latin typeface="Poppins" panose="00000500000000000000" pitchFamily="2" charset="0"/>
              <a:cs typeface="Poppins" panose="00000500000000000000" pitchFamily="2" charset="0"/>
            </a:endParaRPr>
          </a:p>
        </p:txBody>
      </p:sp>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5144156" y="2162360"/>
            <a:ext cx="6209644" cy="3775193"/>
          </a:xfrm>
        </p:spPr>
        <p:txBody>
          <a:bodyPr vert="horz" lIns="91440" tIns="45720" rIns="91440" bIns="45720" rtlCol="0" anchor="t">
            <a:noAutofit/>
          </a:bodyPr>
          <a:lstStyle/>
          <a:p>
            <a:pPr>
              <a:lnSpc>
                <a:spcPct val="150000"/>
              </a:lnSpc>
            </a:pPr>
            <a:r>
              <a:rPr lang="en-GB" sz="2400" dirty="0" err="1">
                <a:solidFill>
                  <a:srgbClr val="443742"/>
                </a:solidFill>
                <a:latin typeface="Avenir Next LT Pro" panose="020B0504020202020204" pitchFamily="34" charset="0"/>
              </a:rPr>
              <a:t>Hadde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dere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i</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gruppen</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ulike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metoder</a:t>
            </a:r>
            <a:r>
              <a:rPr lang="en-GB" sz="2400" dirty="0">
                <a:solidFill>
                  <a:srgbClr val="443742"/>
                </a:solidFill>
                <a:latin typeface="Avenir Next LT Pro" panose="020B0504020202020204" pitchFamily="34" charset="0"/>
              </a:rPr>
              <a:t> for å gripe inn?</a:t>
            </a:r>
          </a:p>
          <a:p>
            <a:pPr>
              <a:lnSpc>
                <a:spcPct val="150000"/>
              </a:lnSpc>
            </a:pPr>
            <a:r>
              <a:rPr lang="en-GB" sz="2400" dirty="0" err="1">
                <a:solidFill>
                  <a:srgbClr val="443742"/>
                </a:solidFill>
                <a:latin typeface="Avenir Next LT Pro" panose="020B0504020202020204" pitchFamily="34" charset="0"/>
              </a:rPr>
              <a:t>Valgte</a:t>
            </a:r>
            <a:r>
              <a:rPr lang="en-GB" sz="2400" dirty="0">
                <a:solidFill>
                  <a:srgbClr val="443742"/>
                </a:solidFill>
                <a:latin typeface="Avenir Next LT Pro" panose="020B0504020202020204" pitchFamily="34" charset="0"/>
              </a:rPr>
              <a:t> du å gripe inn </a:t>
            </a:r>
            <a:r>
              <a:rPr lang="en-GB" sz="2400" dirty="0" err="1">
                <a:solidFill>
                  <a:srgbClr val="443742"/>
                </a:solidFill>
                <a:latin typeface="Avenir Next LT Pro" panose="020B0504020202020204" pitchFamily="34" charset="0"/>
              </a:rPr>
              <a:t>på</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samme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måte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i</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flere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hendelser</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Hvorfor</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tror</a:t>
            </a:r>
            <a:r>
              <a:rPr lang="en-GB" sz="2400" dirty="0">
                <a:solidFill>
                  <a:srgbClr val="443742"/>
                </a:solidFill>
                <a:latin typeface="Avenir Next LT Pro" panose="020B0504020202020204" pitchFamily="34" charset="0"/>
              </a:rPr>
              <a:t> du det?</a:t>
            </a:r>
          </a:p>
          <a:p>
            <a:pPr>
              <a:lnSpc>
                <a:spcPct val="150000"/>
              </a:lnSpc>
            </a:pPr>
            <a:r>
              <a:rPr lang="en-GB" sz="2400" dirty="0" err="1">
                <a:solidFill>
                  <a:srgbClr val="443742"/>
                </a:solidFill>
                <a:latin typeface="Avenir Next LT Pro" panose="020B0504020202020204" pitchFamily="34" charset="0"/>
              </a:rPr>
              <a:t>Hvorfor</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velger</a:t>
            </a:r>
            <a:r>
              <a:rPr lang="en-GB" sz="2400" dirty="0">
                <a:solidFill>
                  <a:srgbClr val="443742"/>
                </a:solidFill>
                <a:latin typeface="Avenir Next LT Pro" panose="020B0504020202020204" pitchFamily="34" charset="0"/>
              </a:rPr>
              <a:t> vi </a:t>
            </a:r>
            <a:r>
              <a:rPr lang="en-GB" sz="2400" dirty="0" err="1">
                <a:solidFill>
                  <a:srgbClr val="443742"/>
                </a:solidFill>
                <a:latin typeface="Avenir Next LT Pro" panose="020B0504020202020204" pitchFamily="34" charset="0"/>
              </a:rPr>
              <a:t>noen</a:t>
            </a:r>
            <a:r>
              <a:rPr lang="en-GB" sz="2400" dirty="0">
                <a:solidFill>
                  <a:srgbClr val="443742"/>
                </a:solidFill>
                <a:latin typeface="Avenir Next LT Pro" panose="020B0504020202020204" pitchFamily="34" charset="0"/>
              </a:rPr>
              <a:t> ganger å gripe inn </a:t>
            </a:r>
            <a:r>
              <a:rPr lang="en-GB" sz="2400" dirty="0" err="1">
                <a:solidFill>
                  <a:srgbClr val="443742"/>
                </a:solidFill>
                <a:latin typeface="Avenir Next LT Pro" panose="020B0504020202020204" pitchFamily="34" charset="0"/>
              </a:rPr>
              <a:t>på</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ulike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måter</a:t>
            </a:r>
            <a:r>
              <a:rPr lang="en-GB" sz="2400" dirty="0">
                <a:solidFill>
                  <a:srgbClr val="443742"/>
                </a:solidFill>
                <a:latin typeface="Avenir Next LT Pro" panose="020B0504020202020204" pitchFamily="34" charset="0"/>
              </a:rPr>
              <a:t>? </a:t>
            </a: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5" name="Bilde 4" descr="Et bilde som inneholder klær, Menneskeansikt, person, slips&#10;&#10;Automatisk generert beskrivelse">
            <a:extLst>
              <a:ext uri="{FF2B5EF4-FFF2-40B4-BE49-F238E27FC236}">
                <a16:creationId xmlns:a16="http://schemas.microsoft.com/office/drawing/2014/main" id="{DCE0EABF-2DC4-29AD-0712-92CF2497391E}"/>
              </a:ext>
            </a:extLst>
          </p:cNvPr>
          <p:cNvPicPr>
            <a:picLocks noChangeAspect="1"/>
          </p:cNvPicPr>
          <p:nvPr/>
        </p:nvPicPr>
        <p:blipFill rotWithShape="1">
          <a:blip r:embed="rId4">
            <a:extLst>
              <a:ext uri="{28A0092B-C50C-407E-A947-70E740481C1C}">
                <a14:useLocalDpi xmlns:a14="http://schemas.microsoft.com/office/drawing/2010/main" val="0"/>
              </a:ext>
            </a:extLst>
          </a:blip>
          <a:srcRect l="33197" t="14517" r="34309"/>
          <a:stretch/>
        </p:blipFill>
        <p:spPr>
          <a:xfrm>
            <a:off x="-1" y="0"/>
            <a:ext cx="4634427" cy="6858000"/>
          </a:xfrm>
          <a:prstGeom prst="rect">
            <a:avLst/>
          </a:prstGeom>
        </p:spPr>
      </p:pic>
    </p:spTree>
    <p:extLst>
      <p:ext uri="{BB962C8B-B14F-4D97-AF65-F5344CB8AC3E}">
        <p14:creationId xmlns:p14="http://schemas.microsoft.com/office/powerpoint/2010/main" val="180976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9" name="Bilde 8" descr="Et bilde som inneholder sirkel, skjermbilde, design&#10;&#10;Automatisk generert beskrivelse">
            <a:extLst>
              <a:ext uri="{FF2B5EF4-FFF2-40B4-BE49-F238E27FC236}">
                <a16:creationId xmlns:a16="http://schemas.microsoft.com/office/drawing/2014/main" id="{26CC99D5-F226-91F8-4F57-F17030DA24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3491344" y="1334919"/>
            <a:ext cx="7481456" cy="1309569"/>
          </a:xfrm>
        </p:spPr>
        <p:txBody>
          <a:bodyPr>
            <a:normAutofit/>
          </a:bodyPr>
          <a:lstStyle/>
          <a:p>
            <a:r>
              <a:rPr lang="en-GB" sz="4000" b="1" dirty="0" err="1">
                <a:solidFill>
                  <a:srgbClr val="443742"/>
                </a:solidFill>
                <a:latin typeface="Poppins" panose="00000500000000000000" pitchFamily="2" charset="0"/>
                <a:cs typeface="Poppins" panose="00000500000000000000" pitchFamily="2" charset="0"/>
              </a:rPr>
              <a:t>Oppsummering</a:t>
            </a:r>
            <a:r>
              <a:rPr lang="en-GB" sz="4000" b="1" dirty="0">
                <a:solidFill>
                  <a:srgbClr val="443742"/>
                </a:solidFill>
                <a:latin typeface="Poppins" panose="00000500000000000000" pitchFamily="2" charset="0"/>
                <a:cs typeface="Poppins" panose="00000500000000000000" pitchFamily="2" charset="0"/>
              </a:rPr>
              <a:t> </a:t>
            </a:r>
            <a:br>
              <a:rPr lang="en-GB" sz="4000" b="1" dirty="0">
                <a:solidFill>
                  <a:srgbClr val="443742"/>
                </a:solidFill>
                <a:latin typeface="Poppins" panose="00000500000000000000" pitchFamily="2" charset="0"/>
                <a:cs typeface="Poppins" panose="00000500000000000000" pitchFamily="2" charset="0"/>
              </a:rPr>
            </a:br>
            <a:r>
              <a:rPr lang="en-GB" sz="4000" b="1" dirty="0" err="1">
                <a:solidFill>
                  <a:srgbClr val="443742"/>
                </a:solidFill>
                <a:latin typeface="Poppins" panose="00000500000000000000" pitchFamily="2" charset="0"/>
                <a:cs typeface="Poppins" panose="00000500000000000000" pitchFamily="2" charset="0"/>
              </a:rPr>
              <a:t>opplæring</a:t>
            </a:r>
            <a:r>
              <a:rPr lang="en-GB" sz="4000" b="1" dirty="0">
                <a:solidFill>
                  <a:srgbClr val="443742"/>
                </a:solidFill>
                <a:latin typeface="Poppins" panose="00000500000000000000" pitchFamily="2" charset="0"/>
                <a:cs typeface="Poppins" panose="00000500000000000000" pitchFamily="2" charset="0"/>
              </a:rPr>
              <a:t> SOS-</a:t>
            </a:r>
            <a:r>
              <a:rPr lang="en-GB" sz="4000" b="1" dirty="0" err="1">
                <a:solidFill>
                  <a:srgbClr val="443742"/>
                </a:solidFill>
                <a:latin typeface="Poppins" panose="00000500000000000000" pitchFamily="2" charset="0"/>
                <a:cs typeface="Poppins" panose="00000500000000000000" pitchFamily="2" charset="0"/>
              </a:rPr>
              <a:t>metoden</a:t>
            </a:r>
            <a:r>
              <a:rPr lang="en-GB" sz="4000" dirty="0"/>
              <a:t> </a:t>
            </a:r>
          </a:p>
        </p:txBody>
      </p:sp>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3491344" y="2822595"/>
            <a:ext cx="7481456" cy="2547729"/>
          </a:xfrm>
        </p:spPr>
        <p:txBody>
          <a:bodyPr vert="horz" lIns="91440" tIns="45720" rIns="91440" bIns="45720" rtlCol="0" anchor="t">
            <a:normAutofit/>
          </a:bodyPr>
          <a:lstStyle/>
          <a:p>
            <a:pPr>
              <a:lnSpc>
                <a:spcPct val="150000"/>
              </a:lnSpc>
            </a:pPr>
            <a:r>
              <a:rPr lang="en-GB" sz="2400" dirty="0" err="1">
                <a:solidFill>
                  <a:srgbClr val="443742"/>
                </a:solidFill>
                <a:latin typeface="Avenir Next LT Pro" panose="020B0504020202020204" pitchFamily="34" charset="0"/>
              </a:rPr>
              <a:t>Hvorfor</a:t>
            </a:r>
            <a:r>
              <a:rPr lang="en-GB" sz="2400" dirty="0">
                <a:solidFill>
                  <a:srgbClr val="443742"/>
                </a:solidFill>
                <a:latin typeface="Avenir Next LT Pro" panose="020B0504020202020204" pitchFamily="34" charset="0"/>
              </a:rPr>
              <a:t> er det </a:t>
            </a:r>
            <a:r>
              <a:rPr lang="en-GB" sz="2400" dirty="0" err="1">
                <a:solidFill>
                  <a:srgbClr val="443742"/>
                </a:solidFill>
                <a:latin typeface="Avenir Next LT Pro" panose="020B0504020202020204" pitchFamily="34" charset="0"/>
              </a:rPr>
              <a:t>viktig</a:t>
            </a:r>
            <a:r>
              <a:rPr lang="en-GB" sz="2400" dirty="0">
                <a:solidFill>
                  <a:srgbClr val="443742"/>
                </a:solidFill>
                <a:latin typeface="Avenir Next LT Pro" panose="020B0504020202020204" pitchFamily="34" charset="0"/>
              </a:rPr>
              <a:t> å gripe inn </a:t>
            </a:r>
            <a:r>
              <a:rPr lang="en-GB" sz="2400" dirty="0" err="1">
                <a:solidFill>
                  <a:srgbClr val="443742"/>
                </a:solidFill>
                <a:latin typeface="Avenir Next LT Pro" panose="020B0504020202020204" pitchFamily="34" charset="0"/>
              </a:rPr>
              <a:t>når</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andre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utsettes</a:t>
            </a:r>
            <a:r>
              <a:rPr lang="en-GB" sz="2400" dirty="0">
                <a:solidFill>
                  <a:srgbClr val="443742"/>
                </a:solidFill>
                <a:latin typeface="Avenir Next LT Pro" panose="020B0504020202020204" pitchFamily="34" charset="0"/>
              </a:rPr>
              <a:t> for </a:t>
            </a:r>
            <a:r>
              <a:rPr lang="en-GB" sz="2400" dirty="0" err="1">
                <a:solidFill>
                  <a:srgbClr val="443742"/>
                </a:solidFill>
                <a:latin typeface="Avenir Next LT Pro" panose="020B0504020202020204" pitchFamily="34" charset="0"/>
              </a:rPr>
              <a:t>hets</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rasisme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og</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diskriminering</a:t>
            </a:r>
            <a:r>
              <a:rPr lang="en-GB" sz="2400" dirty="0">
                <a:solidFill>
                  <a:srgbClr val="443742"/>
                </a:solidFill>
                <a:latin typeface="Avenir Next LT Pro" panose="020B0504020202020204" pitchFamily="34" charset="0"/>
              </a:rPr>
              <a:t>?</a:t>
            </a:r>
            <a:endParaRPr lang="en-GB" sz="2400" dirty="0">
              <a:solidFill>
                <a:srgbClr val="443742"/>
              </a:solidFill>
              <a:latin typeface="Avenir Next LT Pro" panose="020B0504020202020204" pitchFamily="34" charset="0"/>
              <a:ea typeface="Calibri" panose="020F0502020204030204"/>
              <a:cs typeface="Calibri" panose="020F0502020204030204"/>
            </a:endParaRPr>
          </a:p>
          <a:p>
            <a:pPr>
              <a:lnSpc>
                <a:spcPct val="150000"/>
              </a:lnSpc>
            </a:pPr>
            <a:r>
              <a:rPr lang="en-GB" sz="2400" dirty="0">
                <a:solidFill>
                  <a:srgbClr val="443742"/>
                </a:solidFill>
                <a:latin typeface="Avenir Next LT Pro" panose="020B0504020202020204" pitchFamily="34" charset="0"/>
              </a:rPr>
              <a:t>Vet du </a:t>
            </a:r>
            <a:r>
              <a:rPr lang="en-GB" sz="2400" dirty="0" err="1">
                <a:solidFill>
                  <a:srgbClr val="443742"/>
                </a:solidFill>
                <a:latin typeface="Avenir Next LT Pro" panose="020B0504020202020204" pitchFamily="34" charset="0"/>
              </a:rPr>
              <a:t>mer</a:t>
            </a:r>
            <a:r>
              <a:rPr lang="en-GB" sz="2400" dirty="0">
                <a:solidFill>
                  <a:srgbClr val="443742"/>
                </a:solidFill>
                <a:latin typeface="Avenir Next LT Pro" panose="020B0504020202020204" pitchFamily="34" charset="0"/>
              </a:rPr>
              <a:t> om </a:t>
            </a:r>
            <a:r>
              <a:rPr lang="en-GB" sz="2400" dirty="0" err="1">
                <a:solidFill>
                  <a:srgbClr val="443742"/>
                </a:solidFill>
                <a:latin typeface="Avenir Next LT Pro" panose="020B0504020202020204" pitchFamily="34" charset="0"/>
              </a:rPr>
              <a:t>hva</a:t>
            </a:r>
            <a:r>
              <a:rPr lang="en-GB" sz="2400" dirty="0">
                <a:solidFill>
                  <a:srgbClr val="443742"/>
                </a:solidFill>
                <a:latin typeface="Avenir Next LT Pro" panose="020B0504020202020204" pitchFamily="34" charset="0"/>
              </a:rPr>
              <a:t> du </a:t>
            </a:r>
            <a:r>
              <a:rPr lang="en-GB" sz="2400" dirty="0" err="1">
                <a:solidFill>
                  <a:srgbClr val="443742"/>
                </a:solidFill>
                <a:latin typeface="Avenir Next LT Pro" panose="020B0504020202020204" pitchFamily="34" charset="0"/>
              </a:rPr>
              <a:t>kan</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gjøre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når</a:t>
            </a:r>
            <a:r>
              <a:rPr lang="en-GB" sz="2400" dirty="0">
                <a:solidFill>
                  <a:srgbClr val="443742"/>
                </a:solidFill>
                <a:latin typeface="Avenir Next LT Pro" panose="020B0504020202020204" pitchFamily="34" charset="0"/>
              </a:rPr>
              <a:t> du er </a:t>
            </a:r>
            <a:r>
              <a:rPr lang="en-GB" sz="2400" dirty="0" err="1">
                <a:solidFill>
                  <a:srgbClr val="443742"/>
                </a:solidFill>
                <a:latin typeface="Avenir Next LT Pro" panose="020B0504020202020204" pitchFamily="34" charset="0"/>
              </a:rPr>
              <a:t>vitne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til</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slike</a:t>
            </a:r>
            <a:r>
              <a:rPr lang="en-GB" sz="2400" dirty="0">
                <a:solidFill>
                  <a:srgbClr val="443742"/>
                </a:solidFill>
                <a:latin typeface="Avenir Next LT Pro" panose="020B0504020202020204" pitchFamily="34" charset="0"/>
              </a:rPr>
              <a:t> </a:t>
            </a:r>
            <a:r>
              <a:rPr lang="en-GB" sz="2400" dirty="0" err="1">
                <a:solidFill>
                  <a:srgbClr val="443742"/>
                </a:solidFill>
                <a:latin typeface="Avenir Next LT Pro" panose="020B0504020202020204" pitchFamily="34" charset="0"/>
              </a:rPr>
              <a:t>hendelser</a:t>
            </a:r>
            <a:r>
              <a:rPr lang="en-GB" sz="2400" dirty="0">
                <a:solidFill>
                  <a:srgbClr val="443742"/>
                </a:solidFill>
                <a:latin typeface="Avenir Next LT Pro" panose="020B0504020202020204" pitchFamily="34" charset="0"/>
              </a:rPr>
              <a:t>?</a:t>
            </a:r>
            <a:endParaRPr lang="en-GB" sz="2400" dirty="0">
              <a:solidFill>
                <a:srgbClr val="443742"/>
              </a:solidFill>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258750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5" name="Bilde 4" descr="Et bilde som inneholder silhuett&#10;&#10;Automatisk generert beskrivelse med lav konfidens">
            <a:extLst>
              <a:ext uri="{FF2B5EF4-FFF2-40B4-BE49-F238E27FC236}">
                <a16:creationId xmlns:a16="http://schemas.microsoft.com/office/drawing/2014/main" id="{7BFC8D85-9225-624C-C721-B91A39D4F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2"/>
            <a:ext cx="12192000" cy="6867331"/>
          </a:xfrm>
          <a:prstGeom prst="rect">
            <a:avLst/>
          </a:prstGeom>
        </p:spPr>
      </p:pic>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5283649" y="2766218"/>
            <a:ext cx="6682194" cy="1325563"/>
          </a:xfrm>
        </p:spPr>
        <p:txBody>
          <a:bodyPr>
            <a:noAutofit/>
          </a:bodyPr>
          <a:lstStyle/>
          <a:p>
            <a:pPr>
              <a:lnSpc>
                <a:spcPct val="100000"/>
              </a:lnSpc>
            </a:pPr>
            <a:r>
              <a:rPr lang="en-GB" sz="3200" i="1" u="sng" dirty="0" err="1">
                <a:solidFill>
                  <a:srgbClr val="FCEFEF"/>
                </a:solidFill>
                <a:latin typeface="Libre Baskerville" panose="02000000000000000000" pitchFamily="2" charset="0"/>
                <a:cs typeface="Poppins" panose="00000500000000000000" pitchFamily="2" charset="0"/>
              </a:rPr>
              <a:t>Hvordan</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snakker</a:t>
            </a:r>
            <a:r>
              <a:rPr lang="en-GB" sz="3200" dirty="0">
                <a:solidFill>
                  <a:srgbClr val="FCEFEF"/>
                </a:solidFill>
                <a:latin typeface="Libre Baskerville" panose="02000000000000000000" pitchFamily="2" charset="0"/>
                <a:cs typeface="Poppins" panose="00000500000000000000" pitchFamily="2" charset="0"/>
              </a:rPr>
              <a:t> vi om </a:t>
            </a:r>
            <a:r>
              <a:rPr lang="en-GB" sz="3200" dirty="0" err="1">
                <a:solidFill>
                  <a:srgbClr val="FCEFEF"/>
                </a:solidFill>
                <a:latin typeface="Libre Baskerville" panose="02000000000000000000" pitchFamily="2" charset="0"/>
                <a:cs typeface="Poppins" panose="00000500000000000000" pitchFamily="2" charset="0"/>
              </a:rPr>
              <a:t>hets</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rasisme</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og</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diskriminering</a:t>
            </a:r>
            <a:r>
              <a:rPr lang="en-GB" sz="3200" dirty="0">
                <a:solidFill>
                  <a:srgbClr val="FCEFEF"/>
                </a:solidFill>
                <a:latin typeface="Libre Baskerville" panose="02000000000000000000" pitchFamily="2" charset="0"/>
                <a:cs typeface="Poppins" panose="00000500000000000000" pitchFamily="2" charset="0"/>
              </a:rPr>
              <a:t>?</a:t>
            </a:r>
          </a:p>
        </p:txBody>
      </p:sp>
      <p:pic>
        <p:nvPicPr>
          <p:cNvPr id="7" name="Bilde 6" descr="Et bilde som inneholder tekst, Font, Grafikk, grafisk design&#10;&#10;Automatisk generert beskrivelse">
            <a:extLst>
              <a:ext uri="{FF2B5EF4-FFF2-40B4-BE49-F238E27FC236}">
                <a16:creationId xmlns:a16="http://schemas.microsoft.com/office/drawing/2014/main" id="{58E41A57-6A83-71FB-F9A9-429A45ABE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524" y="5951260"/>
            <a:ext cx="2136476" cy="906739"/>
          </a:xfrm>
          <a:prstGeom prst="rect">
            <a:avLst/>
          </a:prstGeom>
        </p:spPr>
      </p:pic>
    </p:spTree>
    <p:extLst>
      <p:ext uri="{BB962C8B-B14F-4D97-AF65-F5344CB8AC3E}">
        <p14:creationId xmlns:p14="http://schemas.microsoft.com/office/powerpoint/2010/main" val="4300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838200" y="1239466"/>
            <a:ext cx="10515600" cy="786781"/>
          </a:xfrm>
        </p:spPr>
        <p:txBody>
          <a:bodyPr>
            <a:normAutofit/>
          </a:bodyPr>
          <a:lstStyle/>
          <a:p>
            <a:r>
              <a:rPr lang="en-GB" sz="4000" b="1" err="1">
                <a:solidFill>
                  <a:srgbClr val="443742"/>
                </a:solidFill>
                <a:latin typeface="Libre Baskerville" panose="02000000000000000000" pitchFamily="2" charset="0"/>
              </a:rPr>
              <a:t>Oppsummering</a:t>
            </a:r>
            <a:r>
              <a:rPr lang="en-GB"/>
              <a:t> </a:t>
            </a: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6" name="Plassholder for innhold 5">
            <a:extLst>
              <a:ext uri="{FF2B5EF4-FFF2-40B4-BE49-F238E27FC236}">
                <a16:creationId xmlns:a16="http://schemas.microsoft.com/office/drawing/2014/main" id="{9B033D0C-D51E-DF5A-5A87-9B8D5ECDFB7F}"/>
              </a:ext>
            </a:extLst>
          </p:cNvPr>
          <p:cNvSpPr>
            <a:spLocks noGrp="1"/>
          </p:cNvSpPr>
          <p:nvPr>
            <p:ph idx="1"/>
          </p:nvPr>
        </p:nvSpPr>
        <p:spPr/>
        <p:txBody>
          <a:bodyPr/>
          <a:lstStyle/>
          <a:p>
            <a:endParaRPr lang="en-GB"/>
          </a:p>
        </p:txBody>
      </p:sp>
      <p:pic>
        <p:nvPicPr>
          <p:cNvPr id="7" name="Bilde 6" descr="Et bilde som inneholder tekst, skjermbilde, Font, sirkel&#10;&#10;Automatisk generert beskrivelse">
            <a:extLst>
              <a:ext uri="{FF2B5EF4-FFF2-40B4-BE49-F238E27FC236}">
                <a16:creationId xmlns:a16="http://schemas.microsoft.com/office/drawing/2014/main" id="{A5DF10B7-4D36-A22A-D42C-565F08B93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1882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2901078" y="1692860"/>
            <a:ext cx="6389842" cy="2387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dirty="0">
                <a:ln>
                  <a:noFill/>
                </a:ln>
                <a:solidFill>
                  <a:srgbClr val="E8938C"/>
                </a:solidFill>
                <a:effectLst/>
                <a:uLnTx/>
                <a:uFillTx/>
                <a:latin typeface="Baskerville SemiBold" panose="02020502070401020303" pitchFamily="18" charset="0"/>
                <a:ea typeface="Baskerville SemiBold" panose="02020502070401020303" pitchFamily="18" charset="0"/>
                <a:cs typeface="+mn-cs"/>
              </a:rPr>
              <a:t>Stillhet </a:t>
            </a:r>
            <a:r>
              <a:rPr kumimoji="0" lang="nb-NO" sz="9600" b="1" i="0" u="none" strike="noStrike" kern="1200" cap="none" normalizeH="0" baseline="0" noProof="0" dirty="0">
                <a:ln>
                  <a:noFill/>
                </a:ln>
                <a:solidFill>
                  <a:srgbClr val="FFFFFF"/>
                </a:solidFill>
                <a:effectLst/>
                <a:uLnTx/>
                <a:uFillTx/>
                <a:latin typeface="Baskerville SemiBold" panose="02020502070401020303" pitchFamily="18" charset="0"/>
                <a:ea typeface="Baskerville SemiBold" panose="02020502070401020303" pitchFamily="18" charset="0"/>
                <a:cs typeface="+mn-cs"/>
              </a:rPr>
              <a:t>sårer</a:t>
            </a:r>
          </a:p>
        </p:txBody>
      </p:sp>
      <p:pic>
        <p:nvPicPr>
          <p:cNvPr id="11" name="Bilde 10" descr="Et bilde som inneholder tekst, Grafikk, Font, logo&#10;&#10;Automatisk generert beskrivelse">
            <a:extLst>
              <a:ext uri="{FF2B5EF4-FFF2-40B4-BE49-F238E27FC236}">
                <a16:creationId xmlns:a16="http://schemas.microsoft.com/office/drawing/2014/main" id="{F7F0FCDE-94EA-36F3-D54F-DCF270450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790" y="5703943"/>
            <a:ext cx="1080160" cy="937721"/>
          </a:xfrm>
          <a:prstGeom prst="rect">
            <a:avLst/>
          </a:prstGeom>
        </p:spPr>
      </p:pic>
      <p:pic>
        <p:nvPicPr>
          <p:cNvPr id="13" name="Bilde 12" descr="Et bilde som inneholder tekst, clip art, Grafikk, design&#10;&#10;Automatisk generert beskrivelse">
            <a:extLst>
              <a:ext uri="{FF2B5EF4-FFF2-40B4-BE49-F238E27FC236}">
                <a16:creationId xmlns:a16="http://schemas.microsoft.com/office/drawing/2014/main" id="{7CCFF2C1-6DCE-DC52-D9F3-10C6D1500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151" y="5747308"/>
            <a:ext cx="757243" cy="772634"/>
          </a:xfrm>
          <a:prstGeom prst="rect">
            <a:avLst/>
          </a:prstGeom>
        </p:spPr>
      </p:pic>
      <p:sp>
        <p:nvSpPr>
          <p:cNvPr id="14" name="Undertittel 2">
            <a:extLst>
              <a:ext uri="{FF2B5EF4-FFF2-40B4-BE49-F238E27FC236}">
                <a16:creationId xmlns:a16="http://schemas.microsoft.com/office/drawing/2014/main" id="{83AD7218-45A2-296E-33E4-C24ED92696E9}"/>
              </a:ext>
            </a:extLst>
          </p:cNvPr>
          <p:cNvSpPr>
            <a:spLocks noGrp="1"/>
          </p:cNvSpPr>
          <p:nvPr>
            <p:ph type="subTitle" idx="1"/>
          </p:nvPr>
        </p:nvSpPr>
        <p:spPr>
          <a:xfrm>
            <a:off x="2949114" y="3971340"/>
            <a:ext cx="6293771" cy="356356"/>
          </a:xfrm>
        </p:spPr>
        <p:txBody>
          <a:bodyPr>
            <a:normAutofit/>
          </a:bodyPr>
          <a:lstStyle/>
          <a:p>
            <a:pPr rtl="0" fontAlgn="base"/>
            <a:r>
              <a:rPr lang="nb-NO" sz="1800" dirty="0">
                <a:solidFill>
                  <a:schemeClr val="bg1"/>
                </a:solidFill>
                <a:latin typeface="Avenir Next LT Pro" panose="020B0504020202020204" pitchFamily="34" charset="0"/>
              </a:rPr>
              <a:t>Prosjektet er støttet av Bufdir og Sparebankstiftelsen DNB.</a:t>
            </a:r>
            <a:endParaRPr lang="nb-NO" sz="1800" dirty="0">
              <a:solidFill>
                <a:schemeClr val="bg1"/>
              </a:solidFill>
              <a:effectLst/>
              <a:latin typeface="Avenir Next LT Pro" panose="020B0504020202020204" pitchFamily="34" charset="0"/>
            </a:endParaRPr>
          </a:p>
        </p:txBody>
      </p:sp>
      <p:pic>
        <p:nvPicPr>
          <p:cNvPr id="3" name="Bilde 2" descr="Et bilde som inneholder tekst, Font, Grafikk, grafisk design&#10;&#10;Automatisk generert beskrivelse">
            <a:extLst>
              <a:ext uri="{FF2B5EF4-FFF2-40B4-BE49-F238E27FC236}">
                <a16:creationId xmlns:a16="http://schemas.microsoft.com/office/drawing/2014/main" id="{ECB20FB0-A1AF-E424-59B1-A675D1FAA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4" name="Bilde 3" descr="Et bilde som inneholder tekst, Grafikk, Font, grafisk design&#10;&#10;Automatisk generert beskrivelse">
            <a:extLst>
              <a:ext uri="{FF2B5EF4-FFF2-40B4-BE49-F238E27FC236}">
                <a16:creationId xmlns:a16="http://schemas.microsoft.com/office/drawing/2014/main" id="{5B60C5F4-169F-07F1-4DF7-5A40E9DD16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5" name="Bilde 4" descr="Et bilde som inneholder tekst, Font, Grafikk, logo&#10;&#10;Automatisk generert beskrivelse">
            <a:extLst>
              <a:ext uri="{FF2B5EF4-FFF2-40B4-BE49-F238E27FC236}">
                <a16:creationId xmlns:a16="http://schemas.microsoft.com/office/drawing/2014/main" id="{9E84B6FB-A635-92A2-D395-01BF494B0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91257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65DD49-DDAD-1270-C5AE-AFF3A9E637CF}"/>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C7449F4-75A2-5051-740E-6AA0DE167BBF}"/>
              </a:ext>
            </a:extLst>
          </p:cNvPr>
          <p:cNvSpPr>
            <a:spLocks noGrp="1"/>
          </p:cNvSpPr>
          <p:nvPr>
            <p:ph idx="1"/>
          </p:nvPr>
        </p:nvSpPr>
        <p:spPr/>
        <p:txBody>
          <a:bodyPr/>
          <a:lstStyle/>
          <a:p>
            <a:endParaRPr lang="nb-NO"/>
          </a:p>
        </p:txBody>
      </p:sp>
      <p:pic>
        <p:nvPicPr>
          <p:cNvPr id="4" name="Bilde 3" descr="Et bilde som inneholder tekst, klær, Menneskeansikt, mann&#10;&#10;Automatisk generert beskrivelse">
            <a:extLst>
              <a:ext uri="{FF2B5EF4-FFF2-40B4-BE49-F238E27FC236}">
                <a16:creationId xmlns:a16="http://schemas.microsoft.com/office/drawing/2014/main" id="{415688C8-7A53-014D-F5EB-B947DD5A4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75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Stillhet sårer: Mushagas historie">
            <a:hlinkClick r:id="" action="ppaction://media"/>
            <a:extLst>
              <a:ext uri="{FF2B5EF4-FFF2-40B4-BE49-F238E27FC236}">
                <a16:creationId xmlns:a16="http://schemas.microsoft.com/office/drawing/2014/main" id="{0E5E0791-066F-10C9-C6EF-4AF31C9242DF}"/>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6449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A7D5DF-590D-9749-2090-76F3E7AFC9CB}"/>
              </a:ext>
            </a:extLst>
          </p:cNvPr>
          <p:cNvSpPr>
            <a:spLocks noGrp="1"/>
          </p:cNvSpPr>
          <p:nvPr>
            <p:ph type="title"/>
          </p:nvPr>
        </p:nvSpPr>
        <p:spPr/>
        <p:txBody>
          <a:bodyPr/>
          <a:lstStyle/>
          <a:p>
            <a:endParaRPr lang="nb-NO"/>
          </a:p>
        </p:txBody>
      </p:sp>
      <p:pic>
        <p:nvPicPr>
          <p:cNvPr id="4" name="Media på Internett 3" title="Stillhet sårer: Ritas historie">
            <a:hlinkClick r:id="" action="ppaction://media"/>
            <a:extLst>
              <a:ext uri="{FF2B5EF4-FFF2-40B4-BE49-F238E27FC236}">
                <a16:creationId xmlns:a16="http://schemas.microsoft.com/office/drawing/2014/main" id="{CBF30BDA-C4F0-C08D-2A8F-7AB55C7401D9}"/>
              </a:ext>
            </a:extLst>
          </p:cNvPr>
          <p:cNvPicPr>
            <a:picLocks noGrp="1" noRot="1" noChangeAspect="1"/>
          </p:cNvPicPr>
          <p:nvPr>
            <p:ph idx="1"/>
            <a:videoFile r:link="rId1"/>
          </p:nvPr>
        </p:nvPicPr>
        <p:blipFill>
          <a:blip r:embed="rId4"/>
          <a:stretch>
            <a:fillRect/>
          </a:stretch>
        </p:blipFill>
        <p:spPr>
          <a:xfrm>
            <a:off x="0" y="-15473"/>
            <a:ext cx="12192000" cy="6888945"/>
          </a:xfrm>
          <a:prstGeom prst="rect">
            <a:avLst/>
          </a:prstGeom>
        </p:spPr>
      </p:pic>
    </p:spTree>
    <p:extLst>
      <p:ext uri="{BB962C8B-B14F-4D97-AF65-F5344CB8AC3E}">
        <p14:creationId xmlns:p14="http://schemas.microsoft.com/office/powerpoint/2010/main" val="289000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082A4763-F390-348F-62BE-1084FB29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ittel 4">
            <a:extLst>
              <a:ext uri="{FF2B5EF4-FFF2-40B4-BE49-F238E27FC236}">
                <a16:creationId xmlns:a16="http://schemas.microsoft.com/office/drawing/2014/main" id="{570583BC-A967-FACD-576C-E1B14596D781}"/>
              </a:ext>
            </a:extLst>
          </p:cNvPr>
          <p:cNvSpPr>
            <a:spLocks noGrp="1"/>
          </p:cNvSpPr>
          <p:nvPr>
            <p:ph type="title"/>
          </p:nvPr>
        </p:nvSpPr>
        <p:spPr/>
        <p:txBody>
          <a:bodyPr/>
          <a:lstStyle/>
          <a:p>
            <a:endParaRPr lang="en-GB"/>
          </a:p>
        </p:txBody>
      </p:sp>
      <p:pic>
        <p:nvPicPr>
          <p:cNvPr id="3" name="Bilde 2" descr="Et bilde som inneholder tekst, skjermbilde, Font, sirkel&#10;&#10;Automatisk generert beskrivelse">
            <a:extLst>
              <a:ext uri="{FF2B5EF4-FFF2-40B4-BE49-F238E27FC236}">
                <a16:creationId xmlns:a16="http://schemas.microsoft.com/office/drawing/2014/main" id="{C0944E23-D901-B8EA-CE16-4791CF2D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43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8E0B4937-86C1-BA91-FC4F-E96BF34E2159}"/>
              </a:ext>
            </a:extLst>
          </p:cNvPr>
          <p:cNvSpPr txBox="1">
            <a:spLocks/>
          </p:cNvSpPr>
          <p:nvPr/>
        </p:nvSpPr>
        <p:spPr>
          <a:xfrm>
            <a:off x="792044" y="2775857"/>
            <a:ext cx="9802367" cy="130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sz="3900" b="1" dirty="0" err="1">
                <a:solidFill>
                  <a:srgbClr val="443742"/>
                </a:solidFill>
                <a:latin typeface="Libre Baskerville" panose="02000000000000000000" pitchFamily="2" charset="0"/>
              </a:rPr>
              <a:t>Hva</a:t>
            </a:r>
            <a:r>
              <a:rPr lang="en-GB" sz="3900" b="1" dirty="0">
                <a:solidFill>
                  <a:srgbClr val="443742"/>
                </a:solidFill>
                <a:latin typeface="Libre Baskerville" panose="02000000000000000000" pitchFamily="2" charset="0"/>
              </a:rPr>
              <a:t> er </a:t>
            </a:r>
            <a:r>
              <a:rPr lang="en-GB" sz="3900" b="1" dirty="0" err="1">
                <a:solidFill>
                  <a:srgbClr val="443742"/>
                </a:solidFill>
                <a:latin typeface="Libre Baskerville" panose="02000000000000000000" pitchFamily="2" charset="0"/>
              </a:rPr>
              <a:t>hets</a:t>
            </a:r>
            <a:r>
              <a:rPr lang="en-GB" sz="3900" b="1" dirty="0">
                <a:solidFill>
                  <a:srgbClr val="443742"/>
                </a:solidFill>
                <a:latin typeface="Libre Baskerville" panose="02000000000000000000" pitchFamily="2" charset="0"/>
              </a:rPr>
              <a:t>, </a:t>
            </a:r>
            <a:r>
              <a:rPr lang="en-GB" sz="3900" b="1" dirty="0" err="1">
                <a:solidFill>
                  <a:srgbClr val="443742"/>
                </a:solidFill>
                <a:latin typeface="Libre Baskerville" panose="02000000000000000000" pitchFamily="2" charset="0"/>
              </a:rPr>
              <a:t>rasisme</a:t>
            </a:r>
            <a:r>
              <a:rPr lang="en-GB" sz="3900" b="1" dirty="0">
                <a:solidFill>
                  <a:srgbClr val="443742"/>
                </a:solidFill>
                <a:latin typeface="Libre Baskerville" panose="02000000000000000000" pitchFamily="2" charset="0"/>
              </a:rPr>
              <a:t> </a:t>
            </a:r>
          </a:p>
          <a:p>
            <a:pPr marL="457200" lvl="1" indent="0">
              <a:buNone/>
            </a:pPr>
            <a:r>
              <a:rPr lang="en-GB" sz="3900" b="1" dirty="0" err="1">
                <a:solidFill>
                  <a:srgbClr val="443742"/>
                </a:solidFill>
                <a:latin typeface="Libre Baskerville" panose="02000000000000000000" pitchFamily="2" charset="0"/>
              </a:rPr>
              <a:t>og</a:t>
            </a:r>
            <a:r>
              <a:rPr lang="en-GB" sz="3900" b="1" dirty="0">
                <a:solidFill>
                  <a:srgbClr val="443742"/>
                </a:solidFill>
                <a:latin typeface="Libre Baskerville" panose="02000000000000000000" pitchFamily="2" charset="0"/>
              </a:rPr>
              <a:t> </a:t>
            </a:r>
            <a:r>
              <a:rPr lang="en-GB" sz="3900" b="1" dirty="0" err="1">
                <a:solidFill>
                  <a:srgbClr val="443742"/>
                </a:solidFill>
                <a:latin typeface="Libre Baskerville" panose="02000000000000000000" pitchFamily="2" charset="0"/>
              </a:rPr>
              <a:t>diskriminering</a:t>
            </a:r>
            <a:r>
              <a:rPr lang="en-GB" sz="3900" b="1" dirty="0">
                <a:solidFill>
                  <a:srgbClr val="443742"/>
                </a:solidFill>
                <a:latin typeface="Libre Baskerville" panose="02000000000000000000" pitchFamily="2" charset="0"/>
              </a:rPr>
              <a:t>?</a:t>
            </a:r>
          </a:p>
        </p:txBody>
      </p:sp>
      <p:pic>
        <p:nvPicPr>
          <p:cNvPr id="8" name="Bilde 7" descr="Et bilde som inneholder tekst, Font, Grafikk, grafisk design&#10;&#10;Automatisk generert beskrivelse">
            <a:extLst>
              <a:ext uri="{FF2B5EF4-FFF2-40B4-BE49-F238E27FC236}">
                <a16:creationId xmlns:a16="http://schemas.microsoft.com/office/drawing/2014/main" id="{EE04A569-F584-37B5-ED3B-067B2D386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87925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21" name="Bilde 20" descr="Et bilde som inneholder tekst, Font, skjermbilde, dokument&#10;&#10;Automatisk generert beskrivelse">
            <a:extLst>
              <a:ext uri="{FF2B5EF4-FFF2-40B4-BE49-F238E27FC236}">
                <a16:creationId xmlns:a16="http://schemas.microsoft.com/office/drawing/2014/main" id="{7418ED76-D82F-19A5-7CCB-B175DE6B46B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e 3" descr="Et bilde som inneholder tekst, Font, Grafikk, grafisk design&#10;&#10;Automatisk generert beskrivelse">
            <a:extLst>
              <a:ext uri="{FF2B5EF4-FFF2-40B4-BE49-F238E27FC236}">
                <a16:creationId xmlns:a16="http://schemas.microsoft.com/office/drawing/2014/main" id="{4264B0DF-5B12-99D8-01EE-0D1277990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22" name="TekstSylinder 21">
            <a:extLst>
              <a:ext uri="{FF2B5EF4-FFF2-40B4-BE49-F238E27FC236}">
                <a16:creationId xmlns:a16="http://schemas.microsoft.com/office/drawing/2014/main" id="{640CB8DD-A83E-E9C7-D7CB-8313DE2F60F5}"/>
              </a:ext>
            </a:extLst>
          </p:cNvPr>
          <p:cNvSpPr txBox="1"/>
          <p:nvPr/>
        </p:nvSpPr>
        <p:spPr>
          <a:xfrm>
            <a:off x="822037" y="6323885"/>
            <a:ext cx="3196196" cy="461665"/>
          </a:xfrm>
          <a:prstGeom prst="rect">
            <a:avLst/>
          </a:prstGeom>
          <a:noFill/>
        </p:spPr>
        <p:txBody>
          <a:bodyPr wrap="none" rtlCol="0">
            <a:spAutoFit/>
          </a:bodyPr>
          <a:lstStyle/>
          <a:p>
            <a:r>
              <a:rPr lang="en-GB" sz="1200" b="1" dirty="0">
                <a:latin typeface="Avenir Next LT Pro" panose="020B0504020202020204" pitchFamily="34" charset="0"/>
              </a:rPr>
              <a:t>Kilde</a:t>
            </a:r>
            <a:r>
              <a:rPr lang="en-GB" sz="1200" dirty="0">
                <a:latin typeface="Avenir Next LT Pro" panose="020B0504020202020204" pitchFamily="34" charset="0"/>
              </a:rPr>
              <a:t>: Redd </a:t>
            </a:r>
            <a:r>
              <a:rPr lang="en-GB" sz="1200" dirty="0" err="1">
                <a:latin typeface="Avenir Next LT Pro" panose="020B0504020202020204" pitchFamily="34" charset="0"/>
              </a:rPr>
              <a:t>Barna</a:t>
            </a:r>
            <a:r>
              <a:rPr lang="en-GB" sz="1200" dirty="0">
                <a:latin typeface="Avenir Next LT Pro" panose="020B0504020202020204" pitchFamily="34" charset="0"/>
              </a:rPr>
              <a:t> </a:t>
            </a:r>
            <a:r>
              <a:rPr lang="en-GB" sz="1200" dirty="0" err="1">
                <a:latin typeface="Avenir Next LT Pro" panose="020B0504020202020204" pitchFamily="34" charset="0"/>
              </a:rPr>
              <a:t>og</a:t>
            </a:r>
            <a:br>
              <a:rPr lang="en-GB" sz="1200" dirty="0">
                <a:latin typeface="Avenir Next LT Pro" panose="020B0504020202020204" pitchFamily="34" charset="0"/>
              </a:rPr>
            </a:br>
            <a:r>
              <a:rPr lang="en-GB" sz="1200" dirty="0" err="1">
                <a:latin typeface="Avenir Next LT Pro" panose="020B0504020202020204" pitchFamily="34" charset="0"/>
              </a:rPr>
              <a:t>Norges</a:t>
            </a:r>
            <a:r>
              <a:rPr lang="en-GB" sz="1200" dirty="0">
                <a:latin typeface="Avenir Next LT Pro" panose="020B0504020202020204" pitchFamily="34" charset="0"/>
              </a:rPr>
              <a:t> </a:t>
            </a:r>
            <a:r>
              <a:rPr lang="en-GB" sz="1200" dirty="0" err="1">
                <a:latin typeface="Avenir Next LT Pro" panose="020B0504020202020204" pitchFamily="34" charset="0"/>
              </a:rPr>
              <a:t>institusjon</a:t>
            </a:r>
            <a:r>
              <a:rPr lang="en-GB" sz="1200" dirty="0">
                <a:latin typeface="Avenir Next LT Pro" panose="020B0504020202020204" pitchFamily="34" charset="0"/>
              </a:rPr>
              <a:t> for </a:t>
            </a:r>
            <a:r>
              <a:rPr lang="en-GB" sz="1200" dirty="0" err="1">
                <a:latin typeface="Avenir Next LT Pro" panose="020B0504020202020204" pitchFamily="34" charset="0"/>
              </a:rPr>
              <a:t>menneskerettigheter</a:t>
            </a:r>
            <a:endParaRPr lang="en-GB" sz="1200" dirty="0">
              <a:latin typeface="Avenir Next LT Pro" panose="020B0504020202020204" pitchFamily="34" charset="0"/>
            </a:endParaRPr>
          </a:p>
        </p:txBody>
      </p:sp>
      <p:sp>
        <p:nvSpPr>
          <p:cNvPr id="23" name="Tittel 1">
            <a:extLst>
              <a:ext uri="{FF2B5EF4-FFF2-40B4-BE49-F238E27FC236}">
                <a16:creationId xmlns:a16="http://schemas.microsoft.com/office/drawing/2014/main" id="{CDF37892-89A1-3026-DB47-D5B455E9CC47}"/>
              </a:ext>
            </a:extLst>
          </p:cNvPr>
          <p:cNvSpPr>
            <a:spLocks noGrp="1"/>
          </p:cNvSpPr>
          <p:nvPr>
            <p:ph type="title"/>
          </p:nvPr>
        </p:nvSpPr>
        <p:spPr>
          <a:xfrm>
            <a:off x="564862" y="1240477"/>
            <a:ext cx="6185170" cy="877887"/>
          </a:xfrm>
        </p:spPr>
        <p:txBody>
          <a:bodyPr>
            <a:normAutofit/>
          </a:bodyPr>
          <a:lstStyle/>
          <a:p>
            <a:pPr>
              <a:lnSpc>
                <a:spcPct val="100000"/>
              </a:lnSpc>
            </a:pPr>
            <a:r>
              <a:rPr lang="en-GB" sz="4000" b="1" dirty="0" err="1">
                <a:solidFill>
                  <a:srgbClr val="443742"/>
                </a:solidFill>
                <a:latin typeface="Poppins" panose="00000500000000000000" pitchFamily="2" charset="0"/>
                <a:cs typeface="Poppins" panose="00000500000000000000" pitchFamily="2" charset="0"/>
              </a:rPr>
              <a:t>Begreper</a:t>
            </a:r>
            <a:endParaRPr lang="en-GB" sz="4000" b="1" dirty="0">
              <a:solidFill>
                <a:srgbClr val="44374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2262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a:extLst>
            <a:ext uri="{FF2B5EF4-FFF2-40B4-BE49-F238E27FC236}">
              <a16:creationId xmlns:a16="http://schemas.microsoft.com/office/drawing/2014/main" id="{6F92C60D-870F-22F5-B64C-4BB34D9FACC1}"/>
            </a:ext>
          </a:extLst>
        </p:cNvPr>
        <p:cNvGrpSpPr/>
        <p:nvPr/>
      </p:nvGrpSpPr>
      <p:grpSpPr>
        <a:xfrm>
          <a:off x="0" y="0"/>
          <a:ext cx="0" cy="0"/>
          <a:chOff x="0" y="0"/>
          <a:chExt cx="0" cy="0"/>
        </a:xfrm>
      </p:grpSpPr>
      <p:pic>
        <p:nvPicPr>
          <p:cNvPr id="7" name="Bilde 6">
            <a:extLst>
              <a:ext uri="{FF2B5EF4-FFF2-40B4-BE49-F238E27FC236}">
                <a16:creationId xmlns:a16="http://schemas.microsoft.com/office/drawing/2014/main" id="{06F83AC3-3FA6-CB9D-EE3E-FD826E22DCE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5242F992-0693-E887-3703-AF1A1D2DE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3" name="Google Shape;273;p42">
            <a:extLst>
              <a:ext uri="{FF2B5EF4-FFF2-40B4-BE49-F238E27FC236}">
                <a16:creationId xmlns:a16="http://schemas.microsoft.com/office/drawing/2014/main" id="{EFC916A1-0A0C-478C-E67D-7B3300AEB41B}"/>
              </a:ext>
            </a:extLst>
          </p:cNvPr>
          <p:cNvPicPr preferRelativeResize="0"/>
          <p:nvPr/>
        </p:nvPicPr>
        <p:blipFill>
          <a:blip r:embed="rId5">
            <a:alphaModFix/>
          </a:blip>
          <a:stretch>
            <a:fillRect/>
          </a:stretch>
        </p:blipFill>
        <p:spPr>
          <a:xfrm>
            <a:off x="2501879" y="196072"/>
            <a:ext cx="7188242" cy="5741481"/>
          </a:xfrm>
          <a:prstGeom prst="rect">
            <a:avLst/>
          </a:prstGeom>
          <a:noFill/>
          <a:ln>
            <a:noFill/>
          </a:ln>
        </p:spPr>
      </p:pic>
      <p:sp>
        <p:nvSpPr>
          <p:cNvPr id="8" name="TekstSylinder 7">
            <a:extLst>
              <a:ext uri="{FF2B5EF4-FFF2-40B4-BE49-F238E27FC236}">
                <a16:creationId xmlns:a16="http://schemas.microsoft.com/office/drawing/2014/main" id="{230AD251-89D4-630E-FA85-BC02F977CD68}"/>
              </a:ext>
            </a:extLst>
          </p:cNvPr>
          <p:cNvSpPr txBox="1"/>
          <p:nvPr/>
        </p:nvSpPr>
        <p:spPr>
          <a:xfrm>
            <a:off x="822037" y="6323885"/>
            <a:ext cx="3593741" cy="461665"/>
          </a:xfrm>
          <a:prstGeom prst="rect">
            <a:avLst/>
          </a:prstGeom>
          <a:noFill/>
        </p:spPr>
        <p:txBody>
          <a:bodyPr wrap="none" rtlCol="0">
            <a:spAutoFit/>
          </a:bodyPr>
          <a:lstStyle/>
          <a:p>
            <a:r>
              <a:rPr lang="en-GB" sz="1200" b="1" dirty="0">
                <a:latin typeface="Avenir Next LT Pro" panose="020B0504020202020204" pitchFamily="34" charset="0"/>
              </a:rPr>
              <a:t>Kilde</a:t>
            </a:r>
            <a:r>
              <a:rPr lang="en-GB" sz="1200" dirty="0">
                <a:latin typeface="Avenir Next LT Pro" panose="020B0504020202020204" pitchFamily="34" charset="0"/>
              </a:rPr>
              <a:t>: </a:t>
            </a:r>
            <a:r>
              <a:rPr lang="en-GB" sz="1200" dirty="0" err="1">
                <a:latin typeface="Avenir Next LT Pro" panose="020B0504020202020204" pitchFamily="34" charset="0"/>
              </a:rPr>
              <a:t>Stille</a:t>
            </a:r>
            <a:r>
              <a:rPr lang="en-GB" sz="1200" dirty="0">
                <a:latin typeface="Avenir Next LT Pro" panose="020B0504020202020204" pitchFamily="34" charset="0"/>
              </a:rPr>
              <a:t> </a:t>
            </a:r>
            <a:r>
              <a:rPr lang="en-GB" sz="1200" dirty="0" err="1">
                <a:latin typeface="Avenir Next LT Pro" panose="020B0504020202020204" pitchFamily="34" charset="0"/>
              </a:rPr>
              <a:t>i</a:t>
            </a:r>
            <a:r>
              <a:rPr lang="en-GB" sz="1200" dirty="0">
                <a:latin typeface="Avenir Next LT Pro" panose="020B0504020202020204" pitchFamily="34" charset="0"/>
              </a:rPr>
              <a:t> </a:t>
            </a:r>
            <a:r>
              <a:rPr lang="en-GB" sz="1200" dirty="0" err="1">
                <a:latin typeface="Avenir Next LT Pro" panose="020B0504020202020204" pitchFamily="34" charset="0"/>
              </a:rPr>
              <a:t>møte</a:t>
            </a:r>
            <a:r>
              <a:rPr lang="en-GB" sz="1200" dirty="0">
                <a:latin typeface="Avenir Next LT Pro" panose="020B0504020202020204" pitchFamily="34" charset="0"/>
              </a:rPr>
              <a:t> med </a:t>
            </a:r>
            <a:r>
              <a:rPr lang="en-GB" sz="1200" dirty="0" err="1">
                <a:latin typeface="Avenir Next LT Pro" panose="020B0504020202020204" pitchFamily="34" charset="0"/>
              </a:rPr>
              <a:t>hets</a:t>
            </a:r>
            <a:r>
              <a:rPr lang="en-GB" sz="1200" dirty="0">
                <a:latin typeface="Avenir Next LT Pro" panose="020B0504020202020204" pitchFamily="34" charset="0"/>
              </a:rPr>
              <a:t>. </a:t>
            </a:r>
            <a:br>
              <a:rPr lang="en-GB" sz="1200" dirty="0">
                <a:latin typeface="Avenir Next LT Pro" panose="020B0504020202020204" pitchFamily="34" charset="0"/>
              </a:rPr>
            </a:br>
            <a:r>
              <a:rPr lang="en-GB" sz="1200" dirty="0" err="1">
                <a:latin typeface="Avenir Next LT Pro" panose="020B0504020202020204" pitchFamily="34" charset="0"/>
              </a:rPr>
              <a:t>Norges</a:t>
            </a:r>
            <a:r>
              <a:rPr lang="en-GB" sz="1200" dirty="0">
                <a:latin typeface="Avenir Next LT Pro" panose="020B0504020202020204" pitchFamily="34" charset="0"/>
              </a:rPr>
              <a:t> </a:t>
            </a:r>
            <a:r>
              <a:rPr lang="en-GB" sz="1200" dirty="0" err="1">
                <a:latin typeface="Avenir Next LT Pro" panose="020B0504020202020204" pitchFamily="34" charset="0"/>
              </a:rPr>
              <a:t>institusjon</a:t>
            </a:r>
            <a:r>
              <a:rPr lang="en-GB" sz="1200" dirty="0">
                <a:latin typeface="Avenir Next LT Pro" panose="020B0504020202020204" pitchFamily="34" charset="0"/>
              </a:rPr>
              <a:t> for </a:t>
            </a:r>
            <a:r>
              <a:rPr lang="en-GB" sz="1200" dirty="0" err="1">
                <a:latin typeface="Avenir Next LT Pro" panose="020B0504020202020204" pitchFamily="34" charset="0"/>
              </a:rPr>
              <a:t>menneskerettigheter</a:t>
            </a:r>
            <a:r>
              <a:rPr lang="en-GB" sz="1200" dirty="0">
                <a:latin typeface="Avenir Next LT Pro" panose="020B0504020202020204" pitchFamily="34" charset="0"/>
              </a:rPr>
              <a:t> 2023</a:t>
            </a:r>
          </a:p>
        </p:txBody>
      </p:sp>
      <p:sp>
        <p:nvSpPr>
          <p:cNvPr id="16" name="Tittel 1">
            <a:extLst>
              <a:ext uri="{FF2B5EF4-FFF2-40B4-BE49-F238E27FC236}">
                <a16:creationId xmlns:a16="http://schemas.microsoft.com/office/drawing/2014/main" id="{D58844E4-34F0-C222-CB87-959E1F390899}"/>
              </a:ext>
            </a:extLst>
          </p:cNvPr>
          <p:cNvSpPr>
            <a:spLocks noGrp="1"/>
          </p:cNvSpPr>
          <p:nvPr>
            <p:ph type="title"/>
          </p:nvPr>
        </p:nvSpPr>
        <p:spPr>
          <a:xfrm>
            <a:off x="368495" y="196072"/>
            <a:ext cx="6185170" cy="877887"/>
          </a:xfrm>
        </p:spPr>
        <p:txBody>
          <a:bodyPr>
            <a:normAutofit/>
          </a:bodyPr>
          <a:lstStyle/>
          <a:p>
            <a:pPr>
              <a:lnSpc>
                <a:spcPct val="100000"/>
              </a:lnSpc>
            </a:pPr>
            <a:r>
              <a:rPr lang="en-GB" sz="3200" b="1" dirty="0" err="1">
                <a:solidFill>
                  <a:srgbClr val="443742"/>
                </a:solidFill>
                <a:latin typeface="Poppins" panose="00000500000000000000" pitchFamily="2" charset="0"/>
                <a:cs typeface="Poppins" panose="00000500000000000000" pitchFamily="2" charset="0"/>
              </a:rPr>
              <a:t>Fordomspyramiden</a:t>
            </a:r>
            <a:endParaRPr lang="en-GB" sz="3200" b="1" dirty="0">
              <a:solidFill>
                <a:srgbClr val="44374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88861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f69f596-a07f-4c1a-bb81-7e4ab0cc3554" ContentTypeId="0x01010053F94F82425A1E4E8149F273ACEE1266"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Brevmal" ma:contentTypeID="0x01010053F94F82425A1E4E8149F273ACEE126600D7B425F245B90C45B7FA1D560213A35E" ma:contentTypeVersion="75" ma:contentTypeDescription="" ma:contentTypeScope="" ma:versionID="c78fd79e2f9b7b7e8b70e90dba1ebe74">
  <xsd:schema xmlns:xsd="http://www.w3.org/2001/XMLSchema" xmlns:xs="http://www.w3.org/2001/XMLSchema" xmlns:p="http://schemas.microsoft.com/office/2006/metadata/properties" xmlns:ns2="3176fe91-6556-44b1-a49c-df159e9a54aa" xmlns:ns3="07c43c67-942d-43fb-b6d0-2dbcb1284b21" targetNamespace="http://schemas.microsoft.com/office/2006/metadata/properties" ma:root="true" ma:fieldsID="773682053bcee3560d9da3dd407bbdcd" ns2:_="" ns3:_="">
    <xsd:import namespace="3176fe91-6556-44b1-a49c-df159e9a54aa"/>
    <xsd:import namespace="07c43c67-942d-43fb-b6d0-2dbcb1284b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6fe91-6556-44b1-a49c-df159e9a54aa" elementFormDefault="qualified">
    <xsd:import namespace="http://schemas.microsoft.com/office/2006/documentManagement/types"/>
    <xsd:import namespace="http://schemas.microsoft.com/office/infopath/2007/PartnerControls"/>
    <xsd:element name="SharedWithUsers" ma:index="8"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43c67-942d-43fb-b6d0-2dbcb1284b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AB7C6-E6E6-4353-AABB-85667D2D6655}">
  <ds:schemaRefs>
    <ds:schemaRef ds:uri="http://schemas.microsoft.com/sharepoint/v3/contenttype/forms"/>
  </ds:schemaRefs>
</ds:datastoreItem>
</file>

<file path=customXml/itemProps2.xml><?xml version="1.0" encoding="utf-8"?>
<ds:datastoreItem xmlns:ds="http://schemas.openxmlformats.org/officeDocument/2006/customXml" ds:itemID="{F6DFA37A-9396-4F4F-8A99-38910BC20D1A}">
  <ds:schemaRefs>
    <ds:schemaRef ds:uri="Microsoft.SharePoint.Taxonomy.ContentTypeSync"/>
  </ds:schemaRefs>
</ds:datastoreItem>
</file>

<file path=customXml/itemProps3.xml><?xml version="1.0" encoding="utf-8"?>
<ds:datastoreItem xmlns:ds="http://schemas.openxmlformats.org/officeDocument/2006/customXml" ds:itemID="{F6DA1C6D-C0EC-48F5-90CA-38C35826DD10}">
  <ds:schemaRefs>
    <ds:schemaRef ds:uri="http://schemas.microsoft.com/office/2006/metadata/properties"/>
    <ds:schemaRef ds:uri="http://schemas.microsoft.com/office/2006/documentManagement/types"/>
    <ds:schemaRef ds:uri="http://purl.org/dc/dcmitype/"/>
    <ds:schemaRef ds:uri="3176fe91-6556-44b1-a49c-df159e9a54aa"/>
    <ds:schemaRef ds:uri="07c43c67-942d-43fb-b6d0-2dbcb1284b21"/>
    <ds:schemaRef ds:uri="http://schemas.openxmlformats.org/package/2006/metadata/core-properties"/>
    <ds:schemaRef ds:uri="http://purl.org/dc/elements/1.1/"/>
    <ds:schemaRef ds:uri="http://purl.org/dc/term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6AC24410-AFB9-440A-ABAA-8957B4BD13B7}">
  <ds:schemaRefs>
    <ds:schemaRef ds:uri="07c43c67-942d-43fb-b6d0-2dbcb1284b21"/>
    <ds:schemaRef ds:uri="3176fe91-6556-44b1-a49c-df159e9a54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26760</TotalTime>
  <Words>7973</Words>
  <Application>Microsoft Office PowerPoint</Application>
  <PresentationFormat>Widescreen</PresentationFormat>
  <Paragraphs>472</Paragraphs>
  <Slides>32</Slides>
  <Notes>31</Notes>
  <HiddenSlides>0</HiddenSlides>
  <MMClips>3</MMClips>
  <ScaleCrop>false</ScaleCrop>
  <HeadingPairs>
    <vt:vector size="6" baseType="variant">
      <vt:variant>
        <vt:lpstr>Brukte skrifter</vt:lpstr>
      </vt:variant>
      <vt:variant>
        <vt:i4>18</vt:i4>
      </vt:variant>
      <vt:variant>
        <vt:lpstr>Tema</vt:lpstr>
      </vt:variant>
      <vt:variant>
        <vt:i4>1</vt:i4>
      </vt:variant>
      <vt:variant>
        <vt:lpstr>Lysbildetitler</vt:lpstr>
      </vt:variant>
      <vt:variant>
        <vt:i4>32</vt:i4>
      </vt:variant>
    </vt:vector>
  </HeadingPairs>
  <TitlesOfParts>
    <vt:vector size="51" baseType="lpstr">
      <vt:lpstr>DengXian</vt:lpstr>
      <vt:lpstr>Amnesty Trade Gothic</vt:lpstr>
      <vt:lpstr>Amnesty Trade Gothic BdCn20</vt:lpstr>
      <vt:lpstr>Arial</vt:lpstr>
      <vt:lpstr>Avenir</vt:lpstr>
      <vt:lpstr>Avenir light</vt:lpstr>
      <vt:lpstr>Avenir light</vt:lpstr>
      <vt:lpstr>Avenir Next LT Pro</vt:lpstr>
      <vt:lpstr>Baskerville SemiBold</vt:lpstr>
      <vt:lpstr>Calibri</vt:lpstr>
      <vt:lpstr>Calibri Light</vt:lpstr>
      <vt:lpstr>Libre Baskerville</vt:lpstr>
      <vt:lpstr>Open Sans</vt:lpstr>
      <vt:lpstr>Poppins</vt:lpstr>
      <vt:lpstr>poppins-semibold</vt:lpstr>
      <vt:lpstr>Segoe UI</vt:lpstr>
      <vt:lpstr>Symbol</vt:lpstr>
      <vt:lpstr>ui-sans-serif</vt:lpstr>
      <vt:lpstr>Office-tema</vt:lpstr>
      <vt:lpstr>Stillhet sårer</vt:lpstr>
      <vt:lpstr>Opplæring i  SOS-metoden</vt:lpstr>
      <vt:lpstr>Hvordan snakker vi om hets, rasisme og diskriminering?</vt:lpstr>
      <vt:lpstr>PowerPoint-presentasjon</vt:lpstr>
      <vt:lpstr>PowerPoint-presentasjon</vt:lpstr>
      <vt:lpstr>PowerPoint-presentasjon</vt:lpstr>
      <vt:lpstr>PowerPoint-presentasjon</vt:lpstr>
      <vt:lpstr>Begreper</vt:lpstr>
      <vt:lpstr>Fordomspyramiden</vt:lpstr>
      <vt:lpstr>Fordomspyramiden</vt:lpstr>
      <vt:lpstr>PowerPoint-presentasjon</vt:lpstr>
      <vt:lpstr>Fordomspyramiden</vt:lpstr>
      <vt:lpstr>Hvordan kan hets, rasisme  og diskriminering se ut?</vt:lpstr>
      <vt:lpstr>PowerPoint-presentasjon</vt:lpstr>
      <vt:lpstr>PowerPoint-presentasjon</vt:lpstr>
      <vt:lpstr>Hva gjør deg trygg?</vt:lpstr>
      <vt:lpstr>PowerPoint-presentasjon</vt:lpstr>
      <vt:lpstr>Hva kan du gjøre når du er vitne til at andre utsettes for hets, rasisme og diskriminering?</vt:lpstr>
      <vt:lpstr>Hvordan gjennomføre en god dialog?</vt:lpstr>
      <vt:lpstr>PowerPoint-presentasjon</vt:lpstr>
      <vt:lpstr>PowerPoint-presentasjon</vt:lpstr>
      <vt:lpstr>Sakina 16 år  på bussen</vt:lpstr>
      <vt:lpstr>Jente 15 år  på åpen gate </vt:lpstr>
      <vt:lpstr>Elle 22 år  på byen</vt:lpstr>
      <vt:lpstr>Kvinne 20 år  på bussen </vt:lpstr>
      <vt:lpstr>Simon 18 år  på busstasjonen</vt:lpstr>
      <vt:lpstr>Wahid 26 år  på jobbintervju </vt:lpstr>
      <vt:lpstr>Hva gjør du i møte med hets, rasisme og diskriminering?</vt:lpstr>
      <vt:lpstr>Oppsummering  opplæring SOS-metoden </vt:lpstr>
      <vt:lpstr>Oppsummering </vt:lpstr>
      <vt:lpstr>Stillhet sårer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Stillhet sårer</dc:title>
  <dc:creator>Charlotte Johansen</dc:creator>
  <cp:lastModifiedBy>Charlotte Johansen</cp:lastModifiedBy>
  <cp:revision>4</cp:revision>
  <cp:lastPrinted>2023-11-16T22:03:16Z</cp:lastPrinted>
  <dcterms:created xsi:type="dcterms:W3CDTF">2023-10-30T07:54:59Z</dcterms:created>
  <dcterms:modified xsi:type="dcterms:W3CDTF">2024-05-24T12:16:05Z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0x01010053F94F82425A1E4E8149F273ACEE126600D7B425F245B90C45B7FA1D560213A35E</vt:lpwstr>
  </property>
</Properties>
</file>